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Peace Sans" charset="1" panose="02000505040000020004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League Spartan" charset="1" panose="00000800000000000000"/>
      <p:regular r:id="rId13"/>
    </p:embeddedFont>
    <p:embeddedFont>
      <p:font typeface="Open Sans Extra Bold" charset="1" panose="020B0906030804020204"/>
      <p:regular r:id="rId14"/>
    </p:embeddedFont>
    <p:embeddedFont>
      <p:font typeface="Open Sans Extra Bold Italics" charset="1" panose="020B0906030804020204"/>
      <p:regular r:id="rId15"/>
    </p:embeddedFont>
    <p:embeddedFont>
      <p:font typeface="Etna Sans Serif" charset="1" panose="02000600000000000000"/>
      <p:regular r:id="rId16"/>
    </p:embeddedFont>
    <p:embeddedFont>
      <p:font typeface="Assistant" charset="1" panose="00000500000000000000"/>
      <p:regular r:id="rId17"/>
    </p:embeddedFont>
    <p:embeddedFont>
      <p:font typeface="Assistant Bold" charset="1" panose="00000800000000000000"/>
      <p:regular r:id="rId18"/>
    </p:embeddedFont>
    <p:embeddedFont>
      <p:font typeface="Assistant Extra-Light" charset="1" panose="00000300000000000000"/>
      <p:regular r:id="rId19"/>
    </p:embeddedFont>
    <p:embeddedFont>
      <p:font typeface="Assistant Light" charset="1" panose="00000400000000000000"/>
      <p:regular r:id="rId20"/>
    </p:embeddedFont>
    <p:embeddedFont>
      <p:font typeface="Assistant Semi-Bold" charset="1" panose="00000700000000000000"/>
      <p:regular r:id="rId21"/>
    </p:embeddedFont>
    <p:embeddedFont>
      <p:font typeface="Assistant Ultra-Bold" charset="1" panose="00000900000000000000"/>
      <p:regular r:id="rId22"/>
    </p:embeddedFont>
    <p:embeddedFont>
      <p:font typeface="GFS Neohellenic" charset="1" panose="02000800000000090003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34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1.svg" Type="http://schemas.openxmlformats.org/officeDocument/2006/relationships/image"/><Relationship Id="rId11" Target="../media/image142.png" Type="http://schemas.openxmlformats.org/officeDocument/2006/relationships/image"/><Relationship Id="rId12" Target="../media/image143.svg" Type="http://schemas.openxmlformats.org/officeDocument/2006/relationships/image"/><Relationship Id="rId13" Target="../media/image133.png" Type="http://schemas.openxmlformats.org/officeDocument/2006/relationships/image"/><Relationship Id="rId2" Target="../media/image134.png" Type="http://schemas.openxmlformats.org/officeDocument/2006/relationships/image"/><Relationship Id="rId3" Target="../media/image135.svg" Type="http://schemas.openxmlformats.org/officeDocument/2006/relationships/image"/><Relationship Id="rId4" Target="../media/image15.png" Type="http://schemas.openxmlformats.org/officeDocument/2006/relationships/image"/><Relationship Id="rId5" Target="../media/image136.png" Type="http://schemas.openxmlformats.org/officeDocument/2006/relationships/image"/><Relationship Id="rId6" Target="../media/image137.svg" Type="http://schemas.openxmlformats.org/officeDocument/2006/relationships/image"/><Relationship Id="rId7" Target="../media/image138.png" Type="http://schemas.openxmlformats.org/officeDocument/2006/relationships/image"/><Relationship Id="rId8" Target="../media/image139.sv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2" Target="../media/image25.png" Type="http://schemas.openxmlformats.org/officeDocument/2006/relationships/image"/><Relationship Id="rId3" Target="../media/image16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https://ref.ly/logosres/eec70eph?ref=BibleNA27.Eph6.1&amp;off=1401&amp;ctx=thers.+In+Eph+6%3a1%E2%80%933+~Paul+speaks+directly" TargetMode="External" Type="http://schemas.openxmlformats.org/officeDocument/2006/relationships/hyperlink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11" Target="https://ref.ly/logosres/eec70eph?ref=BibleNA27.Eph6.1&amp;off=1401&amp;ctx=thers.+In+Eph+6%3a1%E2%80%933+~Paul+speaks+directly" TargetMode="External" Type="http://schemas.openxmlformats.org/officeDocument/2006/relationships/hyperlink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64.png" Type="http://schemas.openxmlformats.org/officeDocument/2006/relationships/image"/><Relationship Id="rId15" Target="../media/image65.svg" Type="http://schemas.openxmlformats.org/officeDocument/2006/relationships/image"/><Relationship Id="rId16" Target="../media/image66.png" Type="http://schemas.openxmlformats.org/officeDocument/2006/relationships/image"/><Relationship Id="rId17" Target="../media/image67.svg" Type="http://schemas.openxmlformats.org/officeDocument/2006/relationships/image"/><Relationship Id="rId18" Target="../media/image68.png" Type="http://schemas.openxmlformats.org/officeDocument/2006/relationships/image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12" Target="../media/image79.png" Type="http://schemas.openxmlformats.org/officeDocument/2006/relationships/image"/><Relationship Id="rId13" Target="../media/image80.svg" Type="http://schemas.openxmlformats.org/officeDocument/2006/relationships/image"/><Relationship Id="rId14" Target="../media/image81.png" Type="http://schemas.openxmlformats.org/officeDocument/2006/relationships/image"/><Relationship Id="rId15" Target="../media/image8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18" Target="../media/image85.png" Type="http://schemas.openxmlformats.org/officeDocument/2006/relationships/image"/><Relationship Id="rId19" Target="../media/image86.svg" Type="http://schemas.openxmlformats.org/officeDocument/2006/relationships/image"/><Relationship Id="rId2" Target="../media/image69.jpeg" Type="http://schemas.openxmlformats.org/officeDocument/2006/relationships/image"/><Relationship Id="rId20" Target="../media/image87.png" Type="http://schemas.openxmlformats.org/officeDocument/2006/relationships/image"/><Relationship Id="rId21" Target="../media/image88.svg" Type="http://schemas.openxmlformats.org/officeDocument/2006/relationships/image"/><Relationship Id="rId22" Target="../media/image89.png" Type="http://schemas.openxmlformats.org/officeDocument/2006/relationships/image"/><Relationship Id="rId23" Target="../media/image90.svg" Type="http://schemas.openxmlformats.org/officeDocument/2006/relationships/image"/><Relationship Id="rId24" Target="../media/image91.png" Type="http://schemas.openxmlformats.org/officeDocument/2006/relationships/image"/><Relationship Id="rId25" Target="../media/image92.svg" Type="http://schemas.openxmlformats.org/officeDocument/2006/relationships/image"/><Relationship Id="rId26" Target="../media/image93.png" Type="http://schemas.openxmlformats.org/officeDocument/2006/relationships/image"/><Relationship Id="rId27" Target="../media/image94.svg" Type="http://schemas.openxmlformats.org/officeDocument/2006/relationships/image"/><Relationship Id="rId28" Target="../media/image95.png" Type="http://schemas.openxmlformats.org/officeDocument/2006/relationships/image"/><Relationship Id="rId29" Target="../media/image96.svg" Type="http://schemas.openxmlformats.org/officeDocument/2006/relationships/image"/><Relationship Id="rId3" Target="../media/image70.png" Type="http://schemas.openxmlformats.org/officeDocument/2006/relationships/image"/><Relationship Id="rId30" Target="../media/image97.png" Type="http://schemas.openxmlformats.org/officeDocument/2006/relationships/image"/><Relationship Id="rId31" Target="../media/image98.svg" Type="http://schemas.openxmlformats.org/officeDocument/2006/relationships/image"/><Relationship Id="rId32" Target="../media/image99.png" Type="http://schemas.openxmlformats.org/officeDocument/2006/relationships/image"/><Relationship Id="rId33" Target="../media/image100.svg" Type="http://schemas.openxmlformats.org/officeDocument/2006/relationships/image"/><Relationship Id="rId34" Target="../media/image101.png" Type="http://schemas.openxmlformats.org/officeDocument/2006/relationships/image"/><Relationship Id="rId35" Target="../media/image102.svg" Type="http://schemas.openxmlformats.org/officeDocument/2006/relationships/image"/><Relationship Id="rId36" Target="../media/image103.png" Type="http://schemas.openxmlformats.org/officeDocument/2006/relationships/image"/><Relationship Id="rId37" Target="../media/image104.svg" Type="http://schemas.openxmlformats.org/officeDocument/2006/relationships/image"/><Relationship Id="rId38" Target="../media/image105.png" Type="http://schemas.openxmlformats.org/officeDocument/2006/relationships/image"/><Relationship Id="rId39" Target="../media/image106.svg" Type="http://schemas.openxmlformats.org/officeDocument/2006/relationships/image"/><Relationship Id="rId4" Target="../media/image71.svg" Type="http://schemas.openxmlformats.org/officeDocument/2006/relationships/image"/><Relationship Id="rId40" Target="../media/image107.png" Type="http://schemas.openxmlformats.org/officeDocument/2006/relationships/image"/><Relationship Id="rId41" Target="../media/image108.svg" Type="http://schemas.openxmlformats.org/officeDocument/2006/relationships/image"/><Relationship Id="rId42" Target="../media/image109.png" Type="http://schemas.openxmlformats.org/officeDocument/2006/relationships/image"/><Relationship Id="rId43" Target="../media/image110.svg" Type="http://schemas.openxmlformats.org/officeDocument/2006/relationships/image"/><Relationship Id="rId44" Target="../media/image111.png" Type="http://schemas.openxmlformats.org/officeDocument/2006/relationships/image"/><Relationship Id="rId45" Target="../media/image112.svg" Type="http://schemas.openxmlformats.org/officeDocument/2006/relationships/image"/><Relationship Id="rId46" Target="../media/image113.png" Type="http://schemas.openxmlformats.org/officeDocument/2006/relationships/image"/><Relationship Id="rId47" Target="../media/image114.png" Type="http://schemas.openxmlformats.org/officeDocument/2006/relationships/image"/><Relationship Id="rId48" Target="../media/image115.svg" Type="http://schemas.openxmlformats.org/officeDocument/2006/relationships/image"/><Relationship Id="rId49" Target="../media/image116.png" Type="http://schemas.openxmlformats.org/officeDocument/2006/relationships/image"/><Relationship Id="rId5" Target="../media/image72.png" Type="http://schemas.openxmlformats.org/officeDocument/2006/relationships/image"/><Relationship Id="rId50" Target="../media/image117.svg" Type="http://schemas.openxmlformats.org/officeDocument/2006/relationships/image"/><Relationship Id="rId51" Target="../media/image118.png" Type="http://schemas.openxmlformats.org/officeDocument/2006/relationships/image"/><Relationship Id="rId52" Target="../media/image119.svg" Type="http://schemas.openxmlformats.org/officeDocument/2006/relationships/image"/><Relationship Id="rId53" Target="../media/image120.png" Type="http://schemas.openxmlformats.org/officeDocument/2006/relationships/image"/><Relationship Id="rId54" Target="../media/image121.svg" Type="http://schemas.openxmlformats.org/officeDocument/2006/relationships/image"/><Relationship Id="rId55" Target="../media/image122.pn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0.svg" Type="http://schemas.openxmlformats.org/officeDocument/2006/relationships/image"/><Relationship Id="rId11" Target="../media/image131.png" Type="http://schemas.openxmlformats.org/officeDocument/2006/relationships/image"/><Relationship Id="rId12" Target="../media/image132.svg" Type="http://schemas.openxmlformats.org/officeDocument/2006/relationships/image"/><Relationship Id="rId13" Target="../media/image133.png" Type="http://schemas.openxmlformats.org/officeDocument/2006/relationships/image"/><Relationship Id="rId2" Target="../media/image123.png" Type="http://schemas.openxmlformats.org/officeDocument/2006/relationships/image"/><Relationship Id="rId3" Target="../media/image124.svg" Type="http://schemas.openxmlformats.org/officeDocument/2006/relationships/image"/><Relationship Id="rId4" Target="../media/image125.png" Type="http://schemas.openxmlformats.org/officeDocument/2006/relationships/image"/><Relationship Id="rId5" Target="../media/image15.png" Type="http://schemas.openxmlformats.org/officeDocument/2006/relationships/image"/><Relationship Id="rId6" Target="../media/image126.png" Type="http://schemas.openxmlformats.org/officeDocument/2006/relationships/image"/><Relationship Id="rId7" Target="../media/image127.png" Type="http://schemas.openxmlformats.org/officeDocument/2006/relationships/image"/><Relationship Id="rId8" Target="../media/image128.svg" Type="http://schemas.openxmlformats.org/officeDocument/2006/relationships/image"/><Relationship Id="rId9" Target="../media/image1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77141" y="9631690"/>
            <a:ext cx="18707886" cy="655310"/>
            <a:chOff x="0" y="0"/>
            <a:chExt cx="4350738" cy="152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50738" cy="152400"/>
            </a:xfrm>
            <a:custGeom>
              <a:avLst/>
              <a:gdLst/>
              <a:ahLst/>
              <a:cxnLst/>
              <a:rect r="r" b="b" t="t" l="l"/>
              <a:pathLst>
                <a:path h="152400" w="4350738">
                  <a:moveTo>
                    <a:pt x="0" y="0"/>
                  </a:moveTo>
                  <a:lnTo>
                    <a:pt x="4350738" y="0"/>
                  </a:lnTo>
                  <a:lnTo>
                    <a:pt x="435073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47802" y="5656744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1"/>
                </a:lnTo>
                <a:lnTo>
                  <a:pt x="0" y="1198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796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59303" y="6679951"/>
            <a:ext cx="236853" cy="174913"/>
            <a:chOff x="0" y="0"/>
            <a:chExt cx="62381" cy="4606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21724" y="1831315"/>
            <a:ext cx="13503556" cy="5543481"/>
          </a:xfrm>
          <a:custGeom>
            <a:avLst/>
            <a:gdLst/>
            <a:ahLst/>
            <a:cxnLst/>
            <a:rect r="r" b="b" t="t" l="l"/>
            <a:pathLst>
              <a:path h="5543481" w="13503556">
                <a:moveTo>
                  <a:pt x="0" y="0"/>
                </a:moveTo>
                <a:lnTo>
                  <a:pt x="13503556" y="0"/>
                </a:lnTo>
                <a:lnTo>
                  <a:pt x="13503556" y="5543482"/>
                </a:lnTo>
                <a:lnTo>
                  <a:pt x="0" y="554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259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1724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008093" y="1250570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1014182" y="4289440"/>
            <a:ext cx="5516045" cy="580746"/>
          </a:xfrm>
          <a:custGeom>
            <a:avLst/>
            <a:gdLst/>
            <a:ahLst/>
            <a:cxnLst/>
            <a:rect r="r" b="b" t="t" l="l"/>
            <a:pathLst>
              <a:path h="580746" w="5516045">
                <a:moveTo>
                  <a:pt x="0" y="0"/>
                </a:moveTo>
                <a:lnTo>
                  <a:pt x="5516046" y="0"/>
                </a:lnTo>
                <a:lnTo>
                  <a:pt x="5516046" y="580746"/>
                </a:lnTo>
                <a:lnTo>
                  <a:pt x="0" y="580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7615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21724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008093" y="7369215"/>
            <a:ext cx="7039342" cy="580746"/>
          </a:xfrm>
          <a:custGeom>
            <a:avLst/>
            <a:gdLst/>
            <a:ahLst/>
            <a:cxnLst/>
            <a:rect r="r" b="b" t="t" l="l"/>
            <a:pathLst>
              <a:path h="580746" w="7039342">
                <a:moveTo>
                  <a:pt x="0" y="0"/>
                </a:moveTo>
                <a:lnTo>
                  <a:pt x="7039342" y="0"/>
                </a:lnTo>
                <a:lnTo>
                  <a:pt x="7039342" y="580745"/>
                </a:lnTo>
                <a:lnTo>
                  <a:pt x="0" y="580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762173" y="9060526"/>
            <a:ext cx="236853" cy="174913"/>
            <a:chOff x="0" y="0"/>
            <a:chExt cx="62381" cy="4606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2381" cy="46068"/>
            </a:xfrm>
            <a:custGeom>
              <a:avLst/>
              <a:gdLst/>
              <a:ahLst/>
              <a:cxnLst/>
              <a:rect r="r" b="b" t="t" l="l"/>
              <a:pathLst>
                <a:path h="46068" w="62381">
                  <a:moveTo>
                    <a:pt x="0" y="0"/>
                  </a:moveTo>
                  <a:lnTo>
                    <a:pt x="62381" y="0"/>
                  </a:lnTo>
                  <a:lnTo>
                    <a:pt x="62381" y="46068"/>
                  </a:lnTo>
                  <a:lnTo>
                    <a:pt x="0" y="46068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4397272" y="6872583"/>
            <a:ext cx="3598175" cy="1137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4"/>
              </a:lnSpc>
            </a:pPr>
            <a:r>
              <a:rPr lang="en-US" sz="2270">
                <a:solidFill>
                  <a:srgbClr val="179EFE"/>
                </a:solidFill>
                <a:latin typeface="League Spartan"/>
              </a:rPr>
              <a:t>Ilustración de portada:</a:t>
            </a:r>
            <a:r>
              <a:rPr lang="en-US" sz="2270">
                <a:solidFill>
                  <a:srgbClr val="FFFFFF"/>
                </a:solidFill>
                <a:latin typeface="League Spartan"/>
              </a:rPr>
              <a:t> Adinan Batista</a:t>
            </a:r>
          </a:p>
          <a:p>
            <a:pPr algn="ctr">
              <a:lnSpc>
                <a:spcPts val="3064"/>
              </a:lnSpc>
            </a:pP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5150224" y="1066800"/>
            <a:ext cx="1984526" cy="2647506"/>
          </a:xfrm>
          <a:custGeom>
            <a:avLst/>
            <a:gdLst/>
            <a:ahLst/>
            <a:cxnLst/>
            <a:rect r="r" b="b" t="t" l="l"/>
            <a:pathLst>
              <a:path h="2647506" w="1984526">
                <a:moveTo>
                  <a:pt x="0" y="0"/>
                </a:moveTo>
                <a:lnTo>
                  <a:pt x="1984527" y="0"/>
                </a:lnTo>
                <a:lnTo>
                  <a:pt x="1984527" y="2647506"/>
                </a:lnTo>
                <a:lnTo>
                  <a:pt x="0" y="2647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4658046" y="3667704"/>
            <a:ext cx="3202661" cy="75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8"/>
              </a:lnSpc>
            </a:pPr>
            <a:r>
              <a:rPr lang="en-US" sz="2272">
                <a:solidFill>
                  <a:srgbClr val="179EFE"/>
                </a:solidFill>
                <a:latin typeface="League Spartan"/>
              </a:rPr>
              <a:t>Contenido y diseño: </a:t>
            </a:r>
          </a:p>
          <a:p>
            <a:pPr algn="ctr">
              <a:lnSpc>
                <a:spcPts val="3068"/>
              </a:lnSpc>
            </a:pPr>
            <a:r>
              <a:rPr lang="en-US" sz="2272">
                <a:solidFill>
                  <a:srgbClr val="FFFFFF"/>
                </a:solidFill>
                <a:latin typeface="League Spartan"/>
              </a:rPr>
              <a:t>Bruno Flávio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257969" y="4603056"/>
            <a:ext cx="1876782" cy="2503767"/>
          </a:xfrm>
          <a:custGeom>
            <a:avLst/>
            <a:gdLst/>
            <a:ahLst/>
            <a:cxnLst/>
            <a:rect r="r" b="b" t="t" l="l"/>
            <a:pathLst>
              <a:path h="2503767" w="1876782">
                <a:moveTo>
                  <a:pt x="0" y="0"/>
                </a:moveTo>
                <a:lnTo>
                  <a:pt x="1876782" y="0"/>
                </a:lnTo>
                <a:lnTo>
                  <a:pt x="1876782" y="2503767"/>
                </a:lnTo>
                <a:lnTo>
                  <a:pt x="0" y="25037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47802" y="7988778"/>
            <a:ext cx="1827927" cy="1198120"/>
          </a:xfrm>
          <a:custGeom>
            <a:avLst/>
            <a:gdLst/>
            <a:ahLst/>
            <a:cxnLst/>
            <a:rect r="r" b="b" t="t" l="l"/>
            <a:pathLst>
              <a:path h="1198120" w="1827927">
                <a:moveTo>
                  <a:pt x="0" y="0"/>
                </a:moveTo>
                <a:lnTo>
                  <a:pt x="1827927" y="0"/>
                </a:lnTo>
                <a:lnTo>
                  <a:pt x="1827927" y="1198120"/>
                </a:lnTo>
                <a:lnTo>
                  <a:pt x="0" y="119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7964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79553" y="9669790"/>
            <a:ext cx="18128894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51D40"/>
                </a:solidFill>
                <a:latin typeface="Assistant Ultra-Bold"/>
              </a:rPr>
              <a:t>Equipo: Adinan Batista, Bruno Flávio, Cíntia Bini, Eduardo Harada, Elias Duarte, Eliezer GC, Eleandro Borel, Elton Batista, Emenson Camara, Esron Waslley, Gusttavo Santana, Luís Claudio, Luiz Francisco, Morais Junior,</a:t>
            </a:r>
            <a:r>
              <a:rPr lang="en-US" sz="1699">
                <a:solidFill>
                  <a:srgbClr val="051D40"/>
                </a:solidFill>
                <a:latin typeface="Assistant Ultra-Bold"/>
              </a:rPr>
              <a:t>  Manoel Roberto, Nkosi Moyo, Patrícia Sales, Pablo Amon, Penélope Sofia, Ramon Gomes, René Henriquez, Valdeane Costa e Willian Arsenio.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11852" y="8218050"/>
            <a:ext cx="3140016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60"/>
              </a:lnSpc>
            </a:pPr>
            <a:r>
              <a:rPr lang="en-US" sz="3500">
                <a:solidFill>
                  <a:srgbClr val="179EFE"/>
                </a:solidFill>
                <a:latin typeface="Peace Sans"/>
              </a:rPr>
              <a:t>LECCIÓN 11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11852" y="8781460"/>
            <a:ext cx="13297626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9"/>
              </a:lnSpc>
            </a:pPr>
            <a:r>
              <a:rPr lang="en-US" sz="3499" spc="87">
                <a:solidFill>
                  <a:srgbClr val="FFFFFF"/>
                </a:solidFill>
                <a:latin typeface="Peace Sans"/>
              </a:rPr>
              <a:t>PRACTIQUEMOS LA LEALTAD SUPREMA A CRISTO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51438" y="165144"/>
            <a:ext cx="4368428" cy="109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48"/>
              </a:lnSpc>
            </a:pPr>
            <a:r>
              <a:rPr lang="en-US" sz="6391">
                <a:solidFill>
                  <a:srgbClr val="179EFE"/>
                </a:solidFill>
                <a:latin typeface="Peace Sans"/>
              </a:rPr>
              <a:t>EFESIOS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242554" y="668968"/>
            <a:ext cx="3599696" cy="39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0"/>
              </a:lnSpc>
            </a:pPr>
            <a:r>
              <a:rPr lang="en-US" sz="2121">
                <a:solidFill>
                  <a:srgbClr val="FFFFFF"/>
                </a:solidFill>
                <a:latin typeface="League Spartan"/>
              </a:rPr>
              <a:t>JUL/AGO/SEP- 2023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86016" y="9220200"/>
            <a:ext cx="1551500" cy="233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304" spc="258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23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3E4A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3E4A8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2591146"/>
            <a:ext cx="18386206" cy="6200807"/>
            <a:chOff x="0" y="0"/>
            <a:chExt cx="24514941" cy="82677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02857" cy="8202857"/>
            </a:xfrm>
            <a:custGeom>
              <a:avLst/>
              <a:gdLst/>
              <a:ahLst/>
              <a:cxnLst/>
              <a:rect r="r" b="b" t="t" l="l"/>
              <a:pathLst>
                <a:path h="8202857" w="8202857">
                  <a:moveTo>
                    <a:pt x="0" y="0"/>
                  </a:moveTo>
                  <a:lnTo>
                    <a:pt x="8202857" y="0"/>
                  </a:lnTo>
                  <a:lnTo>
                    <a:pt x="8202857" y="8202857"/>
                  </a:lnTo>
                  <a:lnTo>
                    <a:pt x="0" y="820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miter/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121928" y="52186"/>
              <a:ext cx="8202857" cy="8202857"/>
            </a:xfrm>
            <a:custGeom>
              <a:avLst/>
              <a:gdLst/>
              <a:ahLst/>
              <a:cxnLst/>
              <a:rect r="r" b="b" t="t" l="l"/>
              <a:pathLst>
                <a:path h="8202857" w="8202857">
                  <a:moveTo>
                    <a:pt x="0" y="0"/>
                  </a:moveTo>
                  <a:lnTo>
                    <a:pt x="8202857" y="0"/>
                  </a:lnTo>
                  <a:lnTo>
                    <a:pt x="8202857" y="8202857"/>
                  </a:lnTo>
                  <a:lnTo>
                    <a:pt x="0" y="820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miter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6312085" y="64886"/>
              <a:ext cx="8202857" cy="8202857"/>
            </a:xfrm>
            <a:custGeom>
              <a:avLst/>
              <a:gdLst/>
              <a:ahLst/>
              <a:cxnLst/>
              <a:rect r="r" b="b" t="t" l="l"/>
              <a:pathLst>
                <a:path h="8202857" w="8202857">
                  <a:moveTo>
                    <a:pt x="0" y="0"/>
                  </a:moveTo>
                  <a:lnTo>
                    <a:pt x="8202856" y="0"/>
                  </a:lnTo>
                  <a:lnTo>
                    <a:pt x="8202856" y="8202857"/>
                  </a:lnTo>
                  <a:lnTo>
                    <a:pt x="0" y="820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3E4A8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2B234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3E4A86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  <a:close/>
                </a:path>
              </a:pathLst>
            </a:custGeom>
            <a:solidFill>
              <a:srgbClr val="3E4A86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5618930" y="1845632"/>
            <a:ext cx="6726206" cy="6726206"/>
          </a:xfrm>
          <a:custGeom>
            <a:avLst/>
            <a:gdLst/>
            <a:ahLst/>
            <a:cxnLst/>
            <a:rect r="r" b="b" t="t" l="l"/>
            <a:pathLst>
              <a:path h="6726206" w="6726206">
                <a:moveTo>
                  <a:pt x="0" y="0"/>
                </a:moveTo>
                <a:lnTo>
                  <a:pt x="6726206" y="0"/>
                </a:lnTo>
                <a:lnTo>
                  <a:pt x="6726206" y="6726206"/>
                </a:lnTo>
                <a:lnTo>
                  <a:pt x="0" y="6726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97546" y="1735001"/>
            <a:ext cx="6610634" cy="6610634"/>
          </a:xfrm>
          <a:custGeom>
            <a:avLst/>
            <a:gdLst/>
            <a:ahLst/>
            <a:cxnLst/>
            <a:rect r="r" b="b" t="t" l="l"/>
            <a:pathLst>
              <a:path h="6610634" w="6610634">
                <a:moveTo>
                  <a:pt x="0" y="0"/>
                </a:moveTo>
                <a:lnTo>
                  <a:pt x="6610634" y="0"/>
                </a:lnTo>
                <a:lnTo>
                  <a:pt x="6610634" y="6610633"/>
                </a:lnTo>
                <a:lnTo>
                  <a:pt x="0" y="6610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12190" y="1619903"/>
            <a:ext cx="6840830" cy="6840830"/>
          </a:xfrm>
          <a:custGeom>
            <a:avLst/>
            <a:gdLst/>
            <a:ahLst/>
            <a:cxnLst/>
            <a:rect r="r" b="b" t="t" l="l"/>
            <a:pathLst>
              <a:path h="6840830" w="6840830">
                <a:moveTo>
                  <a:pt x="0" y="0"/>
                </a:moveTo>
                <a:lnTo>
                  <a:pt x="6840830" y="0"/>
                </a:lnTo>
                <a:lnTo>
                  <a:pt x="6840830" y="6840829"/>
                </a:lnTo>
                <a:lnTo>
                  <a:pt x="0" y="6840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95987" y="3499140"/>
            <a:ext cx="3118816" cy="3118816"/>
          </a:xfrm>
          <a:custGeom>
            <a:avLst/>
            <a:gdLst/>
            <a:ahLst/>
            <a:cxnLst/>
            <a:rect r="r" b="b" t="t" l="l"/>
            <a:pathLst>
              <a:path h="3118816" w="3118816">
                <a:moveTo>
                  <a:pt x="0" y="0"/>
                </a:moveTo>
                <a:lnTo>
                  <a:pt x="3118816" y="0"/>
                </a:lnTo>
                <a:lnTo>
                  <a:pt x="3118816" y="3118816"/>
                </a:lnTo>
                <a:lnTo>
                  <a:pt x="0" y="3118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441811" y="3624454"/>
            <a:ext cx="3404378" cy="2868189"/>
          </a:xfrm>
          <a:custGeom>
            <a:avLst/>
            <a:gdLst/>
            <a:ahLst/>
            <a:cxnLst/>
            <a:rect r="r" b="b" t="t" l="l"/>
            <a:pathLst>
              <a:path h="2868189" w="3404378">
                <a:moveTo>
                  <a:pt x="0" y="0"/>
                </a:moveTo>
                <a:lnTo>
                  <a:pt x="3404378" y="0"/>
                </a:lnTo>
                <a:lnTo>
                  <a:pt x="3404378" y="2868188"/>
                </a:lnTo>
                <a:lnTo>
                  <a:pt x="0" y="2868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821975" y="3547917"/>
            <a:ext cx="3021261" cy="3021261"/>
          </a:xfrm>
          <a:custGeom>
            <a:avLst/>
            <a:gdLst/>
            <a:ahLst/>
            <a:cxnLst/>
            <a:rect r="r" b="b" t="t" l="l"/>
            <a:pathLst>
              <a:path h="3021261" w="3021261">
                <a:moveTo>
                  <a:pt x="0" y="0"/>
                </a:moveTo>
                <a:lnTo>
                  <a:pt x="3021261" y="0"/>
                </a:lnTo>
                <a:lnTo>
                  <a:pt x="3021261" y="3021262"/>
                </a:lnTo>
                <a:lnTo>
                  <a:pt x="0" y="3021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4046" y="1338107"/>
            <a:ext cx="15448472" cy="1203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699">
                <a:solidFill>
                  <a:srgbClr val="FFFFFF"/>
                </a:solidFill>
                <a:latin typeface="League Spartan Bold"/>
              </a:rPr>
              <a:t>En pasajes como Efesios 6:5-9, Pablo no describe un mundo ideal, sino que da consejos a esclavos y amos que vivían en una sociedad profundamente esclavista y que eran recién convertidos a una fe muy perseguida, por eso es necesario considerar que: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155">
                <a:solidFill>
                  <a:srgbClr val="FFFFFF"/>
                </a:solidFill>
                <a:latin typeface="League Spartan"/>
              </a:rPr>
              <a:t>PARA ESTUDIAR Y MEDITAR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23768" y="985669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7327" y="8911277"/>
            <a:ext cx="17769412" cy="805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88"/>
              </a:lnSpc>
            </a:pPr>
            <a:r>
              <a:rPr lang="en-US" sz="2400" spc="33">
                <a:solidFill>
                  <a:srgbClr val="FFFFFF"/>
                </a:solidFill>
                <a:latin typeface="League Spartan Bold"/>
              </a:rPr>
              <a:t>La</a:t>
            </a:r>
            <a:r>
              <a:rPr lang="en-US" sz="2400" spc="33" strike="noStrike" u="none">
                <a:solidFill>
                  <a:srgbClr val="FFFFFF"/>
                </a:solidFill>
                <a:latin typeface="League Spartan Bold"/>
              </a:rPr>
              <a:t> descripción del mundo ideal no soluciona los problemas del mundo real. Pablo ofrece soluciones realistas para los problemas de su tiempo; las que llevarían a los amos a amar a sus esclavos como a sí mismos.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League Spartan"/>
              </a:rPr>
              <a:t>Viernes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League Spartan"/>
              </a:rPr>
              <a:t>8 de septiembre del 2023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-597546" y="-3540206"/>
            <a:ext cx="24990867" cy="6170491"/>
            <a:chOff x="0" y="0"/>
            <a:chExt cx="33321156" cy="8227322"/>
          </a:xfrm>
        </p:grpSpPr>
        <p:sp>
          <p:nvSpPr>
            <p:cNvPr name="Freeform 32" id="32"/>
            <p:cNvSpPr/>
            <p:nvPr/>
          </p:nvSpPr>
          <p:spPr>
            <a:xfrm flipH="false" flipV="false" rot="5400000">
              <a:off x="1636065" y="-15179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599"/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5400000">
              <a:off x="12817274" y="-16195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599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5400000">
              <a:off x="23575901" y="-1636065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20"/>
                  </a:lnTo>
                  <a:lnTo>
                    <a:pt x="0" y="1138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599"/>
              </a:blip>
              <a:stretch>
                <a:fillRect l="0" t="0" r="0" b="0"/>
              </a:stretch>
            </a:blip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577671" y="6829771"/>
            <a:ext cx="4755447" cy="1271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Gran parte de los esclavos dependían de sus amos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para subsistir.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599943" y="6829771"/>
            <a:ext cx="5088113" cy="1271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El bienestar de un esclavo dependía de la buena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voluntad de su amo.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954882" y="6829771"/>
            <a:ext cx="4755447" cy="1271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Pablo no podía prever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la reacción de quien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FFFFFF"/>
                </a:solidFill>
                <a:latin typeface="League Spartan Bold"/>
              </a:rPr>
              <a:t>recibiría su carta.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-2603157" y="8571838"/>
            <a:ext cx="24990867" cy="6170491"/>
            <a:chOff x="0" y="0"/>
            <a:chExt cx="33321156" cy="8227322"/>
          </a:xfrm>
        </p:grpSpPr>
        <p:sp>
          <p:nvSpPr>
            <p:cNvPr name="Freeform 39" id="39"/>
            <p:cNvSpPr/>
            <p:nvPr/>
          </p:nvSpPr>
          <p:spPr>
            <a:xfrm flipH="false" flipV="false" rot="5400000">
              <a:off x="1636065" y="-15179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599"/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5400000">
              <a:off x="12817274" y="-16195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599"/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5400000">
              <a:off x="23575901" y="-1636065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20"/>
                  </a:lnTo>
                  <a:lnTo>
                    <a:pt x="0" y="1138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9599"/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78" t="0" r="-3767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0304" y="196217"/>
            <a:ext cx="6360201" cy="1474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5"/>
              </a:lnSpc>
            </a:pPr>
            <a:r>
              <a:rPr lang="en-US" sz="8454">
                <a:solidFill>
                  <a:srgbClr val="FFBD59"/>
                </a:solidFill>
                <a:latin typeface="GFS Neohellenic"/>
              </a:rPr>
              <a:t>Πρὸς Ἐφεσίους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901" y="6920914"/>
            <a:ext cx="2183303" cy="2313408"/>
          </a:xfrm>
          <a:custGeom>
            <a:avLst/>
            <a:gdLst/>
            <a:ahLst/>
            <a:cxnLst/>
            <a:rect r="r" b="b" t="t" l="l"/>
            <a:pathLst>
              <a:path h="2313408" w="2183303">
                <a:moveTo>
                  <a:pt x="0" y="0"/>
                </a:moveTo>
                <a:lnTo>
                  <a:pt x="2183303" y="0"/>
                </a:lnTo>
                <a:lnTo>
                  <a:pt x="2183303" y="2313407"/>
                </a:lnTo>
                <a:lnTo>
                  <a:pt x="0" y="2313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39" t="-18915" r="-59829" b="-494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2901" y="922972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FFFFF"/>
                </a:solidFill>
                <a:latin typeface="Open Sans Extra Bold Bold"/>
              </a:rPr>
              <a:t>INFOLECCIÓN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29527" y="1249509"/>
            <a:ext cx="15972918" cy="1380777"/>
            <a:chOff x="0" y="0"/>
            <a:chExt cx="9940016" cy="859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940016" cy="859263"/>
            </a:xfrm>
            <a:custGeom>
              <a:avLst/>
              <a:gdLst/>
              <a:ahLst/>
              <a:cxnLst/>
              <a:rect r="r" b="b" t="t" l="l"/>
              <a:pathLst>
                <a:path h="859263" w="9940016">
                  <a:moveTo>
                    <a:pt x="9815556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5556" y="0"/>
                  </a:lnTo>
                  <a:cubicBezTo>
                    <a:pt x="9884135" y="0"/>
                    <a:pt x="9940016" y="55880"/>
                    <a:pt x="9940016" y="124460"/>
                  </a:cubicBezTo>
                  <a:lnTo>
                    <a:pt x="9940016" y="734803"/>
                  </a:lnTo>
                  <a:cubicBezTo>
                    <a:pt x="9940016" y="803383"/>
                    <a:pt x="9884135" y="859263"/>
                    <a:pt x="9815556" y="8592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29527" y="-273549"/>
            <a:ext cx="3909045" cy="1321567"/>
            <a:chOff x="0" y="0"/>
            <a:chExt cx="2432616" cy="8224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2616" cy="822417"/>
            </a:xfrm>
            <a:custGeom>
              <a:avLst/>
              <a:gdLst/>
              <a:ahLst/>
              <a:cxnLst/>
              <a:rect r="r" b="b" t="t" l="l"/>
              <a:pathLst>
                <a:path h="822417" w="2432616">
                  <a:moveTo>
                    <a:pt x="2308156" y="822417"/>
                  </a:moveTo>
                  <a:lnTo>
                    <a:pt x="124460" y="822417"/>
                  </a:lnTo>
                  <a:cubicBezTo>
                    <a:pt x="55880" y="822417"/>
                    <a:pt x="0" y="766537"/>
                    <a:pt x="0" y="6979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156" y="0"/>
                  </a:lnTo>
                  <a:cubicBezTo>
                    <a:pt x="2376736" y="0"/>
                    <a:pt x="2432616" y="55880"/>
                    <a:pt x="2432616" y="124460"/>
                  </a:cubicBezTo>
                  <a:lnTo>
                    <a:pt x="2432616" y="697957"/>
                  </a:lnTo>
                  <a:cubicBezTo>
                    <a:pt x="2432616" y="766537"/>
                    <a:pt x="2376736" y="822417"/>
                    <a:pt x="2308156" y="82241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053393" y="5143500"/>
            <a:ext cx="1368081" cy="2121056"/>
          </a:xfrm>
          <a:custGeom>
            <a:avLst/>
            <a:gdLst/>
            <a:ahLst/>
            <a:cxnLst/>
            <a:rect r="r" b="b" t="t" l="l"/>
            <a:pathLst>
              <a:path h="2121056" w="1368081">
                <a:moveTo>
                  <a:pt x="0" y="0"/>
                </a:moveTo>
                <a:lnTo>
                  <a:pt x="1368081" y="0"/>
                </a:lnTo>
                <a:lnTo>
                  <a:pt x="1368081" y="2121056"/>
                </a:lnTo>
                <a:lnTo>
                  <a:pt x="0" y="212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066367" y="5143500"/>
            <a:ext cx="1026061" cy="2121056"/>
          </a:xfrm>
          <a:custGeom>
            <a:avLst/>
            <a:gdLst/>
            <a:ahLst/>
            <a:cxnLst/>
            <a:rect r="r" b="b" t="t" l="l"/>
            <a:pathLst>
              <a:path h="2121056" w="1026061">
                <a:moveTo>
                  <a:pt x="0" y="0"/>
                </a:moveTo>
                <a:lnTo>
                  <a:pt x="1026060" y="0"/>
                </a:lnTo>
                <a:lnTo>
                  <a:pt x="1026060" y="2121056"/>
                </a:lnTo>
                <a:lnTo>
                  <a:pt x="0" y="2121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4315992" y="2990543"/>
            <a:ext cx="462395" cy="6888658"/>
            <a:chOff x="0" y="0"/>
            <a:chExt cx="121783" cy="181429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783" cy="1814297"/>
            </a:xfrm>
            <a:custGeom>
              <a:avLst/>
              <a:gdLst/>
              <a:ahLst/>
              <a:cxnLst/>
              <a:rect r="r" b="b" t="t" l="l"/>
              <a:pathLst>
                <a:path h="1814297" w="121783">
                  <a:moveTo>
                    <a:pt x="0" y="0"/>
                  </a:moveTo>
                  <a:lnTo>
                    <a:pt x="121783" y="0"/>
                  </a:lnTo>
                  <a:lnTo>
                    <a:pt x="121783" y="1814297"/>
                  </a:lnTo>
                  <a:lnTo>
                    <a:pt x="0" y="18142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6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146777" y="7426481"/>
            <a:ext cx="2865239" cy="833524"/>
          </a:xfrm>
          <a:custGeom>
            <a:avLst/>
            <a:gdLst/>
            <a:ahLst/>
            <a:cxnLst/>
            <a:rect r="r" b="b" t="t" l="l"/>
            <a:pathLst>
              <a:path h="833524" w="2865239">
                <a:moveTo>
                  <a:pt x="0" y="0"/>
                </a:moveTo>
                <a:lnTo>
                  <a:pt x="2865240" y="0"/>
                </a:lnTo>
                <a:lnTo>
                  <a:pt x="2865240" y="833524"/>
                </a:lnTo>
                <a:lnTo>
                  <a:pt x="0" y="833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026038" y="7426481"/>
            <a:ext cx="2865239" cy="833524"/>
          </a:xfrm>
          <a:custGeom>
            <a:avLst/>
            <a:gdLst/>
            <a:ahLst/>
            <a:cxnLst/>
            <a:rect r="r" b="b" t="t" l="l"/>
            <a:pathLst>
              <a:path h="833524" w="2865239">
                <a:moveTo>
                  <a:pt x="0" y="0"/>
                </a:moveTo>
                <a:lnTo>
                  <a:pt x="2865239" y="0"/>
                </a:lnTo>
                <a:lnTo>
                  <a:pt x="2865239" y="833524"/>
                </a:lnTo>
                <a:lnTo>
                  <a:pt x="0" y="833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5400000">
            <a:off x="14358095" y="1906958"/>
            <a:ext cx="454390" cy="4946586"/>
            <a:chOff x="0" y="0"/>
            <a:chExt cx="119675" cy="130280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9675" cy="1302805"/>
            </a:xfrm>
            <a:custGeom>
              <a:avLst/>
              <a:gdLst/>
              <a:ahLst/>
              <a:cxnLst/>
              <a:rect r="r" b="b" t="t" l="l"/>
              <a:pathLst>
                <a:path h="1302805" w="119675">
                  <a:moveTo>
                    <a:pt x="0" y="0"/>
                  </a:moveTo>
                  <a:lnTo>
                    <a:pt x="119675" y="0"/>
                  </a:lnTo>
                  <a:lnTo>
                    <a:pt x="119675" y="1302805"/>
                  </a:lnTo>
                  <a:lnTo>
                    <a:pt x="0" y="130280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6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4040604">
            <a:off x="10028887" y="5730486"/>
            <a:ext cx="3497667" cy="118565"/>
          </a:xfrm>
          <a:custGeom>
            <a:avLst/>
            <a:gdLst/>
            <a:ahLst/>
            <a:cxnLst/>
            <a:rect r="r" b="b" t="t" l="l"/>
            <a:pathLst>
              <a:path h="118565" w="3497667">
                <a:moveTo>
                  <a:pt x="0" y="0"/>
                </a:moveTo>
                <a:lnTo>
                  <a:pt x="3497667" y="0"/>
                </a:lnTo>
                <a:lnTo>
                  <a:pt x="3497667" y="118565"/>
                </a:lnTo>
                <a:lnTo>
                  <a:pt x="0" y="118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6519428">
            <a:off x="11694357" y="5769670"/>
            <a:ext cx="3497667" cy="118565"/>
          </a:xfrm>
          <a:custGeom>
            <a:avLst/>
            <a:gdLst/>
            <a:ahLst/>
            <a:cxnLst/>
            <a:rect r="r" b="b" t="t" l="l"/>
            <a:pathLst>
              <a:path h="118565" w="3497667">
                <a:moveTo>
                  <a:pt x="0" y="0"/>
                </a:moveTo>
                <a:lnTo>
                  <a:pt x="3497667" y="0"/>
                </a:lnTo>
                <a:lnTo>
                  <a:pt x="3497667" y="118565"/>
                </a:lnTo>
                <a:lnTo>
                  <a:pt x="0" y="118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4496846">
            <a:off x="13845809" y="5815393"/>
            <a:ext cx="3554910" cy="120505"/>
          </a:xfrm>
          <a:custGeom>
            <a:avLst/>
            <a:gdLst/>
            <a:ahLst/>
            <a:cxnLst/>
            <a:rect r="r" b="b" t="t" l="l"/>
            <a:pathLst>
              <a:path h="120505" w="3554910">
                <a:moveTo>
                  <a:pt x="0" y="0"/>
                </a:moveTo>
                <a:lnTo>
                  <a:pt x="3554909" y="0"/>
                </a:lnTo>
                <a:lnTo>
                  <a:pt x="3554909" y="120505"/>
                </a:lnTo>
                <a:lnTo>
                  <a:pt x="0" y="1205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6365253">
            <a:off x="15572295" y="5769670"/>
            <a:ext cx="3497667" cy="118565"/>
          </a:xfrm>
          <a:custGeom>
            <a:avLst/>
            <a:gdLst/>
            <a:ahLst/>
            <a:cxnLst/>
            <a:rect r="r" b="b" t="t" l="l"/>
            <a:pathLst>
              <a:path h="118565" w="3497667">
                <a:moveTo>
                  <a:pt x="0" y="0"/>
                </a:moveTo>
                <a:lnTo>
                  <a:pt x="3497667" y="0"/>
                </a:lnTo>
                <a:lnTo>
                  <a:pt x="3497667" y="118565"/>
                </a:lnTo>
                <a:lnTo>
                  <a:pt x="0" y="118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00366" y="4010181"/>
            <a:ext cx="9214589" cy="5429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50"/>
              </a:lnSpc>
            </a:pPr>
            <a:r>
              <a:rPr lang="en-US" sz="3942" spc="3">
                <a:solidFill>
                  <a:srgbClr val="FFFFFF"/>
                </a:solidFill>
                <a:latin typeface="Montserrat Classic Bold"/>
              </a:rPr>
              <a:t>Y vosotros, amos, haced con ellos lo mismo, dejando las amenazas, sabiendo que el Señor de ellos y vuestro está en los cielos, y que para él no hay acepción de personas.</a:t>
            </a:r>
          </a:p>
          <a:p>
            <a:pPr>
              <a:lnSpc>
                <a:spcPts val="6150"/>
              </a:lnSpc>
            </a:pPr>
            <a:r>
              <a:rPr lang="en-US" sz="3942" spc="3">
                <a:solidFill>
                  <a:srgbClr val="179EFE"/>
                </a:solidFill>
                <a:latin typeface="Montserrat Classic Bold"/>
              </a:rPr>
              <a:t>(</a:t>
            </a:r>
            <a:r>
              <a:rPr lang="en-US" sz="3942" spc="3">
                <a:solidFill>
                  <a:srgbClr val="179EFE"/>
                </a:solidFill>
                <a:latin typeface="Montserrat Classic Bold"/>
              </a:rPr>
              <a:t>Efesios 6:9)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919179" y="1367209"/>
            <a:ext cx="10196710" cy="103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4"/>
              </a:lnSpc>
            </a:pPr>
            <a:r>
              <a:rPr lang="en-US" sz="6039">
                <a:solidFill>
                  <a:srgbClr val="051D40"/>
                </a:solidFill>
                <a:latin typeface="League Spartan"/>
              </a:rPr>
              <a:t>Para memorizar: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8097" y="188640"/>
            <a:ext cx="3295776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51D40"/>
                </a:solidFill>
                <a:latin typeface="League Spartan"/>
              </a:rPr>
              <a:t>Lección 11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941164" y="358659"/>
            <a:ext cx="11902226" cy="546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3445" spc="86">
                <a:solidFill>
                  <a:srgbClr val="051D40"/>
                </a:solidFill>
                <a:latin typeface="League Spartan"/>
              </a:rPr>
              <a:t>PRACTIQUEMOS LA LEALTAD SUPREMA A CRISTO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6053393" y="474908"/>
            <a:ext cx="2159362" cy="1415360"/>
          </a:xfrm>
          <a:custGeom>
            <a:avLst/>
            <a:gdLst/>
            <a:ahLst/>
            <a:cxnLst/>
            <a:rect r="r" b="b" t="t" l="l"/>
            <a:pathLst>
              <a:path h="1415360" w="2159362">
                <a:moveTo>
                  <a:pt x="0" y="0"/>
                </a:moveTo>
                <a:lnTo>
                  <a:pt x="2159362" y="0"/>
                </a:lnTo>
                <a:lnTo>
                  <a:pt x="2159362" y="1415361"/>
                </a:lnTo>
                <a:lnTo>
                  <a:pt x="0" y="1415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7964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6306685" y="1934943"/>
            <a:ext cx="1819250" cy="25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1"/>
              </a:lnSpc>
            </a:pPr>
            <a:r>
              <a:rPr lang="en-US" sz="1529" spc="302">
                <a:solidFill>
                  <a:srgbClr val="051D40"/>
                </a:solidFill>
                <a:latin typeface="Open Sans Extra Bold Bold"/>
              </a:rPr>
              <a:t>INFOLECCIÓN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A4090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A4090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130836"/>
            <a:ext cx="16030217" cy="1061217"/>
            <a:chOff x="0" y="0"/>
            <a:chExt cx="9975673" cy="660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660400"/>
            </a:xfrm>
            <a:custGeom>
              <a:avLst/>
              <a:gdLst/>
              <a:ahLst/>
              <a:cxnLst/>
              <a:rect r="r" b="b" t="t" l="l"/>
              <a:pathLst>
                <a:path h="660400" w="9975673">
                  <a:moveTo>
                    <a:pt x="985121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535940"/>
                  </a:lnTo>
                  <a:cubicBezTo>
                    <a:pt x="9975673" y="604520"/>
                    <a:pt x="9919794" y="660400"/>
                    <a:pt x="9851213" y="660400"/>
                  </a:cubicBezTo>
                  <a:close/>
                </a:path>
              </a:pathLst>
            </a:custGeom>
            <a:solidFill>
              <a:srgbClr val="1C1B1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906971"/>
            <a:ext cx="18465302" cy="493724"/>
            <a:chOff x="0" y="0"/>
            <a:chExt cx="6246287" cy="1670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167013"/>
            </a:xfrm>
            <a:custGeom>
              <a:avLst/>
              <a:gdLst/>
              <a:ahLst/>
              <a:cxnLst/>
              <a:rect r="r" b="b" t="t" l="l"/>
              <a:pathLst>
                <a:path h="167013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67013"/>
                  </a:lnTo>
                  <a:lnTo>
                    <a:pt x="0" y="167013"/>
                  </a:lnTo>
                  <a:close/>
                </a:path>
              </a:pathLst>
            </a:custGeom>
            <a:solidFill>
              <a:srgbClr val="A4090D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43821" y="-692731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1C1B18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422021" y="104178"/>
            <a:ext cx="1469687" cy="1557267"/>
          </a:xfrm>
          <a:custGeom>
            <a:avLst/>
            <a:gdLst/>
            <a:ahLst/>
            <a:cxnLst/>
            <a:rect r="r" b="b" t="t" l="l"/>
            <a:pathLst>
              <a:path h="1557267" w="1469687">
                <a:moveTo>
                  <a:pt x="0" y="0"/>
                </a:moveTo>
                <a:lnTo>
                  <a:pt x="1469687" y="0"/>
                </a:lnTo>
                <a:lnTo>
                  <a:pt x="1469687" y="1557267"/>
                </a:lnTo>
                <a:lnTo>
                  <a:pt x="0" y="1557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1125" y="1287676"/>
            <a:ext cx="1574226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699">
                <a:solidFill>
                  <a:srgbClr val="FFFFFF"/>
                </a:solidFill>
                <a:latin typeface="League Spartan Bold"/>
              </a:rPr>
              <a:t>La esclavitud en Roma era diferente de la que había en las Américas; </a:t>
            </a:r>
          </a:p>
          <a:p>
            <a:pPr algn="ctr">
              <a:lnSpc>
                <a:spcPts val="3374"/>
              </a:lnSpc>
            </a:pPr>
            <a:r>
              <a:rPr lang="en-US" sz="2699">
                <a:solidFill>
                  <a:srgbClr val="FFFFFF"/>
                </a:solidFill>
                <a:latin typeface="League Spartan Bold"/>
              </a:rPr>
              <a:t>es importante tomarlo en cuenta para entender lo que Pablo quería decir.</a:t>
            </a:r>
          </a:p>
          <a:p>
            <a:pPr algn="ctr">
              <a:lnSpc>
                <a:spcPts val="3374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234475" y="2315962"/>
            <a:ext cx="8831936" cy="3561397"/>
            <a:chOff x="0" y="0"/>
            <a:chExt cx="2326107" cy="93798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1C1B18">
                <a:alpha val="62745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4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34475" y="6153584"/>
            <a:ext cx="8831936" cy="3561397"/>
            <a:chOff x="0" y="0"/>
            <a:chExt cx="2326107" cy="9379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1C1B18">
                <a:alpha val="62745"/>
              </a:srgbClr>
            </a:solidFill>
            <a:ln cap="rnd">
              <a:noFill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6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247003" y="2315962"/>
            <a:ext cx="8831936" cy="3561397"/>
            <a:chOff x="0" y="0"/>
            <a:chExt cx="2326107" cy="93798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1C1B18">
                <a:alpha val="62745"/>
              </a:srgbClr>
            </a:solidFill>
            <a:ln cap="rnd">
              <a:noFill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00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247003" y="6153584"/>
            <a:ext cx="8831936" cy="3561397"/>
            <a:chOff x="0" y="0"/>
            <a:chExt cx="2326107" cy="93798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1C1B18">
                <a:alpha val="62745"/>
              </a:srgbClr>
            </a:solidFill>
            <a:ln cap="rnd">
              <a:noFill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6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465883">
            <a:off x="7434622" y="3443982"/>
            <a:ext cx="3418755" cy="3664588"/>
          </a:xfrm>
          <a:custGeom>
            <a:avLst/>
            <a:gdLst/>
            <a:ahLst/>
            <a:cxnLst/>
            <a:rect r="r" b="b" t="t" l="l"/>
            <a:pathLst>
              <a:path h="3664588" w="3418755">
                <a:moveTo>
                  <a:pt x="0" y="0"/>
                </a:moveTo>
                <a:lnTo>
                  <a:pt x="3418756" y="0"/>
                </a:lnTo>
                <a:lnTo>
                  <a:pt x="3418756" y="3664587"/>
                </a:lnTo>
                <a:lnTo>
                  <a:pt x="0" y="3664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06525" y="2491425"/>
            <a:ext cx="1720330" cy="1290248"/>
          </a:xfrm>
          <a:custGeom>
            <a:avLst/>
            <a:gdLst/>
            <a:ahLst/>
            <a:cxnLst/>
            <a:rect r="r" b="b" t="t" l="l"/>
            <a:pathLst>
              <a:path h="1290248" w="1720330">
                <a:moveTo>
                  <a:pt x="0" y="0"/>
                </a:moveTo>
                <a:lnTo>
                  <a:pt x="1720330" y="0"/>
                </a:lnTo>
                <a:lnTo>
                  <a:pt x="1720330" y="1290247"/>
                </a:lnTo>
                <a:lnTo>
                  <a:pt x="0" y="129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34475" y="6378547"/>
            <a:ext cx="1853277" cy="1418599"/>
          </a:xfrm>
          <a:custGeom>
            <a:avLst/>
            <a:gdLst/>
            <a:ahLst/>
            <a:cxnLst/>
            <a:rect r="r" b="b" t="t" l="l"/>
            <a:pathLst>
              <a:path h="1418599" w="1853277">
                <a:moveTo>
                  <a:pt x="0" y="0"/>
                </a:moveTo>
                <a:lnTo>
                  <a:pt x="1853277" y="0"/>
                </a:lnTo>
                <a:lnTo>
                  <a:pt x="1853277" y="1418599"/>
                </a:lnTo>
                <a:lnTo>
                  <a:pt x="0" y="1418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6536888" y="2491425"/>
            <a:ext cx="1444825" cy="1514888"/>
          </a:xfrm>
          <a:custGeom>
            <a:avLst/>
            <a:gdLst/>
            <a:ahLst/>
            <a:cxnLst/>
            <a:rect r="r" b="b" t="t" l="l"/>
            <a:pathLst>
              <a:path h="1514888" w="1444825">
                <a:moveTo>
                  <a:pt x="0" y="0"/>
                </a:moveTo>
                <a:lnTo>
                  <a:pt x="1444824" y="0"/>
                </a:lnTo>
                <a:lnTo>
                  <a:pt x="1444824" y="1514888"/>
                </a:lnTo>
                <a:lnTo>
                  <a:pt x="0" y="15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559451" y="6378547"/>
            <a:ext cx="1399698" cy="1399698"/>
          </a:xfrm>
          <a:custGeom>
            <a:avLst/>
            <a:gdLst/>
            <a:ahLst/>
            <a:cxnLst/>
            <a:rect r="r" b="b" t="t" l="l"/>
            <a:pathLst>
              <a:path h="1399698" w="1399698">
                <a:moveTo>
                  <a:pt x="0" y="0"/>
                </a:moveTo>
                <a:lnTo>
                  <a:pt x="1399698" y="0"/>
                </a:lnTo>
                <a:lnTo>
                  <a:pt x="1399698" y="1399698"/>
                </a:lnTo>
                <a:lnTo>
                  <a:pt x="0" y="1399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941164" y="221516"/>
            <a:ext cx="11902226" cy="600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700" spc="-136">
                <a:solidFill>
                  <a:srgbClr val="FFFFFF"/>
                </a:solidFill>
                <a:latin typeface="League Spartan"/>
              </a:rPr>
              <a:t>PRACTIQUEMOS LA LEALTAD SUPREMA A CRISTO 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082390" y="167070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CEADE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-19050" y="145951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 de septiembre del 2023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19814" y="9962630"/>
            <a:ext cx="4457558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35" id="35"/>
          <p:cNvSpPr txBox="true"/>
          <p:nvPr/>
        </p:nvSpPr>
        <p:spPr>
          <a:xfrm rot="482059">
            <a:off x="7509076" y="4748499"/>
            <a:ext cx="3178574" cy="1635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2484" spc="-91">
                <a:solidFill>
                  <a:srgbClr val="970C10"/>
                </a:solidFill>
                <a:latin typeface="League Spartan"/>
              </a:rPr>
              <a:t>DIFERENCIAS  DE </a:t>
            </a:r>
          </a:p>
          <a:p>
            <a:pPr algn="ctr">
              <a:lnSpc>
                <a:spcPts val="3229"/>
              </a:lnSpc>
            </a:pPr>
            <a:r>
              <a:rPr lang="en-US" sz="2484" spc="-91">
                <a:solidFill>
                  <a:srgbClr val="970C10"/>
                </a:solidFill>
                <a:latin typeface="League Spartan"/>
              </a:rPr>
              <a:t>LA ESCLAVITUD ROMANA Y MODERNA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238119" y="2714897"/>
            <a:ext cx="4353744" cy="1000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009"/>
              </a:lnSpc>
              <a:spcBef>
                <a:spcPct val="0"/>
              </a:spcBef>
            </a:pPr>
            <a:r>
              <a:rPr lang="en-US" sz="2969" strike="noStrike" u="none">
                <a:solidFill>
                  <a:srgbClr val="F1EBDB"/>
                </a:solidFill>
                <a:latin typeface="League Spartan"/>
              </a:rPr>
              <a:t>NO ERA RACIAL, SINO</a:t>
            </a:r>
          </a:p>
          <a:p>
            <a:pPr marL="0" indent="0" lvl="0">
              <a:lnSpc>
                <a:spcPts val="4009"/>
              </a:lnSpc>
              <a:spcBef>
                <a:spcPct val="0"/>
              </a:spcBef>
            </a:pPr>
            <a:r>
              <a:rPr lang="en-US" sz="2969" strike="noStrike" u="none">
                <a:solidFill>
                  <a:srgbClr val="F1EBDB"/>
                </a:solidFill>
                <a:latin typeface="League Spartan"/>
              </a:rPr>
              <a:t>POR CONDICIÓN.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355455" y="6668896"/>
            <a:ext cx="5227216" cy="1000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9"/>
              </a:lnSpc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NO ERA NECESARIAMENTE</a:t>
            </a:r>
          </a:p>
          <a:p>
            <a:pPr algn="l">
              <a:lnSpc>
                <a:spcPts val="4009"/>
              </a:lnSpc>
              <a:spcBef>
                <a:spcPct val="0"/>
              </a:spcBef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 SEGREGADORA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533997" y="2686608"/>
            <a:ext cx="5818572" cy="1000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009"/>
              </a:lnSpc>
              <a:spcBef>
                <a:spcPct val="0"/>
              </a:spcBef>
            </a:pPr>
            <a:r>
              <a:rPr lang="en-US" sz="2969" strike="noStrike" u="none">
                <a:solidFill>
                  <a:srgbClr val="F1EBDB"/>
                </a:solidFill>
                <a:latin typeface="League Spartan"/>
              </a:rPr>
              <a:t>NO ERA NECESARIAMENTE </a:t>
            </a:r>
            <a:r>
              <a:rPr lang="en-US" sz="2969" strike="noStrike" u="none">
                <a:solidFill>
                  <a:srgbClr val="F1EBDB"/>
                </a:solidFill>
                <a:latin typeface="League Spartan"/>
              </a:rPr>
              <a:t>VIOLENTA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533997" y="6591975"/>
            <a:ext cx="5818572" cy="1505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09"/>
              </a:lnSpc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NO DESHUMANIZABA </a:t>
            </a:r>
          </a:p>
          <a:p>
            <a:pPr algn="r">
              <a:lnSpc>
                <a:spcPts val="4009"/>
              </a:lnSpc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AL ESCLAVO </a:t>
            </a:r>
          </a:p>
          <a:p>
            <a:pPr algn="r" marL="0" indent="0" lvl="0">
              <a:lnSpc>
                <a:spcPts val="4009"/>
              </a:lnSpc>
              <a:spcBef>
                <a:spcPct val="0"/>
              </a:spcBef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635125" y="3922854"/>
            <a:ext cx="4340250" cy="1603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Esclavo por Deudas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Esclavo por Guerra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Esclavo por Crimen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24950" y="7816196"/>
            <a:ext cx="8611878" cy="1603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98041" indent="-299020" lvl="1">
              <a:lnSpc>
                <a:spcPts val="4348"/>
              </a:lnSpc>
              <a:spcBef>
                <a:spcPct val="0"/>
              </a:spcBef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Se le compartía la residencia del amo. </a:t>
            </a:r>
          </a:p>
          <a:p>
            <a:pPr algn="l" marL="598041" indent="-299020" lvl="1">
              <a:lnSpc>
                <a:spcPts val="4348"/>
              </a:lnSpc>
              <a:spcBef>
                <a:spcPct val="0"/>
              </a:spcBef>
              <a:buFont typeface="Arial"/>
              <a:buChar char="•"/>
            </a:pPr>
            <a:r>
              <a:rPr lang="en-US" sz="2769" strike="noStrike" u="none">
                <a:solidFill>
                  <a:srgbClr val="000000"/>
                </a:solidFill>
                <a:latin typeface="League Spartan"/>
              </a:rPr>
              <a:t>Se le consideraba parte de la familia.</a:t>
            </a:r>
          </a:p>
          <a:p>
            <a:pPr algn="l" marL="598041" indent="-299020" lvl="1">
              <a:lnSpc>
                <a:spcPts val="4348"/>
              </a:lnSpc>
              <a:spcBef>
                <a:spcPct val="0"/>
              </a:spcBef>
              <a:buFont typeface="Arial"/>
              <a:buChar char="•"/>
            </a:pPr>
            <a:r>
              <a:rPr lang="en-US" sz="2769" strike="noStrike" u="none">
                <a:solidFill>
                  <a:srgbClr val="000000"/>
                </a:solidFill>
                <a:latin typeface="League Spartan"/>
              </a:rPr>
              <a:t>Podía gozar de una buena posición social.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624778" y="3922854"/>
            <a:ext cx="7377961" cy="1603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La crueldad arbitraria era penada.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Se recomendaba un buen trato.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Se podía denunciar el dolo.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433640" y="7570366"/>
            <a:ext cx="8569099" cy="268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Aún se le consideraba humano.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No siempre se le</a:t>
            </a:r>
            <a:r>
              <a:rPr lang="en-US" sz="2769">
                <a:solidFill>
                  <a:srgbClr val="000000"/>
                </a:solidFill>
                <a:latin typeface="League Spartan"/>
              </a:rPr>
              <a:t> consideraba inferior.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  <a:r>
              <a:rPr lang="en-US" sz="2769">
                <a:solidFill>
                  <a:srgbClr val="000000"/>
                </a:solidFill>
                <a:latin typeface="League Spartan"/>
              </a:rPr>
              <a:t>Tenía el derecho de hacerse ciudadano romano.</a:t>
            </a:r>
          </a:p>
          <a:p>
            <a:pPr marL="598041" indent="-299020" lvl="1">
              <a:lnSpc>
                <a:spcPts val="4348"/>
              </a:lnSpc>
              <a:buFont typeface="Arial"/>
              <a:buChar char="•"/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5698855" y="9962630"/>
            <a:ext cx="13137875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FFFFF"/>
                </a:solidFill>
                <a:latin typeface="League Spartan Bold"/>
              </a:rPr>
              <a:t>Fuente: Dictionary of New Testament background; Paul and the Background of Slavery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1B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A4090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A4090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130836"/>
            <a:ext cx="16030217" cy="1061217"/>
            <a:chOff x="0" y="0"/>
            <a:chExt cx="9975673" cy="660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660400"/>
            </a:xfrm>
            <a:custGeom>
              <a:avLst/>
              <a:gdLst/>
              <a:ahLst/>
              <a:cxnLst/>
              <a:rect r="r" b="b" t="t" l="l"/>
              <a:pathLst>
                <a:path h="660400" w="9975673">
                  <a:moveTo>
                    <a:pt x="985121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535940"/>
                  </a:lnTo>
                  <a:cubicBezTo>
                    <a:pt x="9975673" y="604520"/>
                    <a:pt x="9919794" y="660400"/>
                    <a:pt x="9851213" y="660400"/>
                  </a:cubicBezTo>
                  <a:close/>
                </a:path>
              </a:pathLst>
            </a:custGeom>
            <a:solidFill>
              <a:srgbClr val="970C1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9050" y="9906971"/>
            <a:ext cx="18465302" cy="493724"/>
            <a:chOff x="0" y="0"/>
            <a:chExt cx="6246287" cy="1670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6287" cy="167013"/>
            </a:xfrm>
            <a:custGeom>
              <a:avLst/>
              <a:gdLst/>
              <a:ahLst/>
              <a:cxnLst/>
              <a:rect r="r" b="b" t="t" l="l"/>
              <a:pathLst>
                <a:path h="167013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67013"/>
                  </a:lnTo>
                  <a:lnTo>
                    <a:pt x="0" y="167013"/>
                  </a:lnTo>
                  <a:close/>
                </a:path>
              </a:pathLst>
            </a:custGeom>
            <a:solidFill>
              <a:srgbClr val="F1EBDB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43821" y="-692731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F1EBDB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486357" y="104178"/>
            <a:ext cx="1469687" cy="1557267"/>
          </a:xfrm>
          <a:custGeom>
            <a:avLst/>
            <a:gdLst/>
            <a:ahLst/>
            <a:cxnLst/>
            <a:rect r="r" b="b" t="t" l="l"/>
            <a:pathLst>
              <a:path h="1557267" w="1469687">
                <a:moveTo>
                  <a:pt x="0" y="0"/>
                </a:moveTo>
                <a:lnTo>
                  <a:pt x="1469686" y="0"/>
                </a:lnTo>
                <a:lnTo>
                  <a:pt x="1469686" y="1557267"/>
                </a:lnTo>
                <a:lnTo>
                  <a:pt x="0" y="1557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39" t="-18915" r="-59829" b="-49496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34475" y="2315962"/>
            <a:ext cx="8831936" cy="3561397"/>
            <a:chOff x="0" y="0"/>
            <a:chExt cx="2326107" cy="9379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A4090D">
                <a:alpha val="62745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4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34475" y="6153584"/>
            <a:ext cx="8831936" cy="3561397"/>
            <a:chOff x="0" y="0"/>
            <a:chExt cx="2326107" cy="9379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95160C">
                <a:alpha val="62745"/>
              </a:srgbClr>
            </a:solidFill>
            <a:ln cap="rnd">
              <a:noFill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6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247003" y="2315962"/>
            <a:ext cx="8831936" cy="3561397"/>
            <a:chOff x="0" y="0"/>
            <a:chExt cx="2326107" cy="9379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95160C">
                <a:alpha val="62745"/>
              </a:srgbClr>
            </a:solidFill>
            <a:ln cap="rnd">
              <a:noFill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00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247003" y="6153584"/>
            <a:ext cx="8831936" cy="3561397"/>
            <a:chOff x="0" y="0"/>
            <a:chExt cx="2326107" cy="93798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26106" cy="937981"/>
            </a:xfrm>
            <a:custGeom>
              <a:avLst/>
              <a:gdLst/>
              <a:ahLst/>
              <a:cxnLst/>
              <a:rect r="r" b="b" t="t" l="l"/>
              <a:pathLst>
                <a:path h="937981" w="2326106">
                  <a:moveTo>
                    <a:pt x="44706" y="0"/>
                  </a:moveTo>
                  <a:lnTo>
                    <a:pt x="2281401" y="0"/>
                  </a:lnTo>
                  <a:cubicBezTo>
                    <a:pt x="2306091" y="0"/>
                    <a:pt x="2326106" y="20015"/>
                    <a:pt x="2326106" y="44706"/>
                  </a:cubicBezTo>
                  <a:lnTo>
                    <a:pt x="2326106" y="893275"/>
                  </a:lnTo>
                  <a:cubicBezTo>
                    <a:pt x="2326106" y="905132"/>
                    <a:pt x="2321396" y="916503"/>
                    <a:pt x="2313012" y="924887"/>
                  </a:cubicBezTo>
                  <a:cubicBezTo>
                    <a:pt x="2304629" y="933271"/>
                    <a:pt x="2293258" y="937981"/>
                    <a:pt x="2281401" y="937981"/>
                  </a:cubicBezTo>
                  <a:lnTo>
                    <a:pt x="44706" y="937981"/>
                  </a:lnTo>
                  <a:cubicBezTo>
                    <a:pt x="32849" y="937981"/>
                    <a:pt x="21478" y="933271"/>
                    <a:pt x="13094" y="924887"/>
                  </a:cubicBezTo>
                  <a:cubicBezTo>
                    <a:pt x="4710" y="916503"/>
                    <a:pt x="0" y="905132"/>
                    <a:pt x="0" y="893275"/>
                  </a:cubicBezTo>
                  <a:lnTo>
                    <a:pt x="0" y="44706"/>
                  </a:lnTo>
                  <a:cubicBezTo>
                    <a:pt x="0" y="32849"/>
                    <a:pt x="4710" y="21478"/>
                    <a:pt x="13094" y="13094"/>
                  </a:cubicBezTo>
                  <a:cubicBezTo>
                    <a:pt x="21478" y="4710"/>
                    <a:pt x="32849" y="0"/>
                    <a:pt x="44706" y="0"/>
                  </a:cubicBezTo>
                  <a:close/>
                </a:path>
              </a:pathLst>
            </a:custGeom>
            <a:solidFill>
              <a:srgbClr val="95160C">
                <a:alpha val="62745"/>
              </a:srgbClr>
            </a:solidFill>
            <a:ln cap="rnd">
              <a:noFill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6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465883">
            <a:off x="7575726" y="3443982"/>
            <a:ext cx="3418755" cy="3664588"/>
          </a:xfrm>
          <a:custGeom>
            <a:avLst/>
            <a:gdLst/>
            <a:ahLst/>
            <a:cxnLst/>
            <a:rect r="r" b="b" t="t" l="l"/>
            <a:pathLst>
              <a:path h="3664588" w="3418755">
                <a:moveTo>
                  <a:pt x="0" y="0"/>
                </a:moveTo>
                <a:lnTo>
                  <a:pt x="3418755" y="0"/>
                </a:lnTo>
                <a:lnTo>
                  <a:pt x="3418755" y="3664587"/>
                </a:lnTo>
                <a:lnTo>
                  <a:pt x="0" y="3664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093479">
            <a:off x="438701" y="2388915"/>
            <a:ext cx="1444825" cy="1514888"/>
          </a:xfrm>
          <a:custGeom>
            <a:avLst/>
            <a:gdLst/>
            <a:ahLst/>
            <a:cxnLst/>
            <a:rect r="r" b="b" t="t" l="l"/>
            <a:pathLst>
              <a:path h="1514888" w="1444825">
                <a:moveTo>
                  <a:pt x="0" y="0"/>
                </a:moveTo>
                <a:lnTo>
                  <a:pt x="1444825" y="0"/>
                </a:lnTo>
                <a:lnTo>
                  <a:pt x="1444825" y="1514889"/>
                </a:lnTo>
                <a:lnTo>
                  <a:pt x="0" y="1514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82588" y="6269009"/>
            <a:ext cx="1605164" cy="1617973"/>
          </a:xfrm>
          <a:custGeom>
            <a:avLst/>
            <a:gdLst/>
            <a:ahLst/>
            <a:cxnLst/>
            <a:rect r="r" b="b" t="t" l="l"/>
            <a:pathLst>
              <a:path h="1617973" w="1605164">
                <a:moveTo>
                  <a:pt x="0" y="0"/>
                </a:moveTo>
                <a:lnTo>
                  <a:pt x="1605164" y="0"/>
                </a:lnTo>
                <a:lnTo>
                  <a:pt x="1605164" y="1617973"/>
                </a:lnTo>
                <a:lnTo>
                  <a:pt x="0" y="1617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352569" y="2439703"/>
            <a:ext cx="1616341" cy="1357726"/>
          </a:xfrm>
          <a:custGeom>
            <a:avLst/>
            <a:gdLst/>
            <a:ahLst/>
            <a:cxnLst/>
            <a:rect r="r" b="b" t="t" l="l"/>
            <a:pathLst>
              <a:path h="1357726" w="1616341">
                <a:moveTo>
                  <a:pt x="0" y="0"/>
                </a:moveTo>
                <a:lnTo>
                  <a:pt x="1616341" y="0"/>
                </a:lnTo>
                <a:lnTo>
                  <a:pt x="1616341" y="1357727"/>
                </a:lnTo>
                <a:lnTo>
                  <a:pt x="0" y="1357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714072">
            <a:off x="16393948" y="6476608"/>
            <a:ext cx="1356075" cy="1206907"/>
          </a:xfrm>
          <a:custGeom>
            <a:avLst/>
            <a:gdLst/>
            <a:ahLst/>
            <a:cxnLst/>
            <a:rect r="r" b="b" t="t" l="l"/>
            <a:pathLst>
              <a:path h="1206907" w="1356075">
                <a:moveTo>
                  <a:pt x="0" y="0"/>
                </a:moveTo>
                <a:lnTo>
                  <a:pt x="1356075" y="0"/>
                </a:lnTo>
                <a:lnTo>
                  <a:pt x="1356075" y="1206907"/>
                </a:lnTo>
                <a:lnTo>
                  <a:pt x="0" y="1206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TextBox 30" id="30"/>
          <p:cNvSpPr txBox="true"/>
          <p:nvPr/>
        </p:nvSpPr>
        <p:spPr>
          <a:xfrm rot="0">
            <a:off x="101125" y="1287676"/>
            <a:ext cx="15742265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4"/>
              </a:lnSpc>
            </a:pPr>
            <a:r>
              <a:rPr lang="en-US" sz="2699">
                <a:solidFill>
                  <a:srgbClr val="FFFFFF"/>
                </a:solidFill>
                <a:latin typeface="League Spartan Bold"/>
              </a:rPr>
              <a:t>Aunque hubiese diferencias, la esclavitud seguía siendo una </a:t>
            </a:r>
          </a:p>
          <a:p>
            <a:pPr algn="ctr">
              <a:lnSpc>
                <a:spcPts val="3374"/>
              </a:lnSpc>
            </a:pPr>
            <a:r>
              <a:rPr lang="en-US" sz="2699">
                <a:solidFill>
                  <a:srgbClr val="FFFFFF"/>
                </a:solidFill>
                <a:latin typeface="League Spartan Bold"/>
              </a:rPr>
              <a:t>condición de opresión y afrenta, totalmente indeseada por todos.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082390" y="1670705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970C10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-19050" y="145951"/>
            <a:ext cx="3710071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Sábado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eague Spartan"/>
              </a:rPr>
              <a:t>2 de septiembre del 2023</a:t>
            </a:r>
          </a:p>
        </p:txBody>
      </p:sp>
      <p:sp>
        <p:nvSpPr>
          <p:cNvPr name="TextBox 33" id="33"/>
          <p:cNvSpPr txBox="true"/>
          <p:nvPr/>
        </p:nvSpPr>
        <p:spPr>
          <a:xfrm rot="449154">
            <a:off x="8067991" y="4482082"/>
            <a:ext cx="2309165" cy="1904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1"/>
              </a:lnSpc>
            </a:pPr>
            <a:r>
              <a:rPr lang="en-US" sz="2309" spc="-85">
                <a:solidFill>
                  <a:srgbClr val="970C10"/>
                </a:solidFill>
                <a:latin typeface="League Spartan"/>
              </a:rPr>
              <a:t>SEMEJANZAS  ENTRE LA ESCLAVITUD ROMANA Y MODERNA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087752" y="6591975"/>
            <a:ext cx="6621512" cy="1505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9"/>
              </a:lnSpc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AL ESCLAVO SE LE CONSIDERABA</a:t>
            </a:r>
          </a:p>
          <a:p>
            <a:pPr>
              <a:lnSpc>
                <a:spcPts val="4009"/>
              </a:lnSpc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COMO UNA PROPIEDAD</a:t>
            </a:r>
          </a:p>
          <a:p>
            <a:pPr algn="ctr">
              <a:lnSpc>
                <a:spcPts val="4009"/>
              </a:lnSpc>
              <a:spcBef>
                <a:spcPct val="0"/>
              </a:spcBef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10429222" y="2686608"/>
            <a:ext cx="5818572" cy="1000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009"/>
              </a:lnSpc>
              <a:spcBef>
                <a:spcPct val="0"/>
              </a:spcBef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LOS TRABAJOS FORZADOS ERAN COMUNES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533997" y="6591975"/>
            <a:ext cx="5818572" cy="1000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009"/>
              </a:lnSpc>
              <a:spcBef>
                <a:spcPct val="0"/>
              </a:spcBef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EL ESCLAVO NO TENÍA DERECHO A LA LIBERTAD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45195" y="3898051"/>
            <a:ext cx="6855959" cy="1769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0094" indent="-245047" lvl="1">
              <a:lnSpc>
                <a:spcPts val="3563"/>
              </a:lnSpc>
              <a:buFont typeface="Arial"/>
              <a:buChar char="•"/>
            </a:pPr>
            <a:r>
              <a:rPr lang="en-US" sz="2270">
                <a:solidFill>
                  <a:srgbClr val="F1EBDB"/>
                </a:solidFill>
                <a:latin typeface="League Spartan"/>
              </a:rPr>
              <a:t>Mujeres y niños eran vulnerables.</a:t>
            </a:r>
          </a:p>
          <a:p>
            <a:pPr marL="490094" indent="-245047" lvl="1">
              <a:lnSpc>
                <a:spcPts val="3563"/>
              </a:lnSpc>
              <a:buFont typeface="Arial"/>
              <a:buChar char="•"/>
            </a:pPr>
            <a:r>
              <a:rPr lang="en-US" sz="2270">
                <a:solidFill>
                  <a:srgbClr val="F1EBDB"/>
                </a:solidFill>
                <a:latin typeface="League Spartan"/>
              </a:rPr>
              <a:t>Las penas crueles</a:t>
            </a:r>
            <a:r>
              <a:rPr lang="en-US" sz="2270">
                <a:solidFill>
                  <a:srgbClr val="F1EBDB"/>
                </a:solidFill>
                <a:latin typeface="League Spartan"/>
              </a:rPr>
              <a:t> no eran repudiadas.</a:t>
            </a:r>
          </a:p>
          <a:p>
            <a:pPr marL="490094" indent="-245047" lvl="1">
              <a:lnSpc>
                <a:spcPts val="3563"/>
              </a:lnSpc>
              <a:buFont typeface="Arial"/>
              <a:buChar char="•"/>
            </a:pPr>
            <a:r>
              <a:rPr lang="en-US" sz="2270">
                <a:solidFill>
                  <a:srgbClr val="F1EBDB"/>
                </a:solidFill>
                <a:latin typeface="League Spartan"/>
              </a:rPr>
              <a:t>El amo</a:t>
            </a:r>
            <a:r>
              <a:rPr lang="en-US" sz="2270">
                <a:solidFill>
                  <a:srgbClr val="F1EBDB"/>
                </a:solidFill>
                <a:latin typeface="League Spartan"/>
              </a:rPr>
              <a:t> tenía el derecho de matar a su esclavo.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45195" y="8048907"/>
            <a:ext cx="8611878" cy="1322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>
                <a:solidFill>
                  <a:srgbClr val="F1EBDB"/>
                </a:solidFill>
                <a:latin typeface="League Spartan"/>
              </a:rPr>
              <a:t>La esclavitud</a:t>
            </a: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 era una muerte social.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Los derechos efectivos del esclavo eran pocos.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Se vendía a los esclavos como mercancía.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688111" y="3898051"/>
            <a:ext cx="7804274" cy="1769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>
                <a:solidFill>
                  <a:srgbClr val="F1EBDB"/>
                </a:solidFill>
                <a:latin typeface="League Spartan"/>
              </a:rPr>
              <a:t>Los e</a:t>
            </a: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sclavos rurales trabajaban arduamente.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El esclavo hacía las peores tareas.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Se abandonaba a los esclavos enfermos 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para no mantenerles.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840511" y="8048907"/>
            <a:ext cx="7115532" cy="1322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No podía elegir a su amo.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Tenía que adorar a los dioses de su amo.</a:t>
            </a:r>
          </a:p>
          <a:p>
            <a:pPr algn="l" marL="490094" indent="-245047" lvl="1">
              <a:lnSpc>
                <a:spcPts val="3563"/>
              </a:lnSpc>
              <a:spcBef>
                <a:spcPct val="0"/>
              </a:spcBef>
              <a:buFont typeface="Arial"/>
              <a:buChar char="•"/>
            </a:pPr>
            <a:r>
              <a:rPr lang="en-US" sz="2270" strike="noStrike" u="none">
                <a:solidFill>
                  <a:srgbClr val="F1EBDB"/>
                </a:solidFill>
                <a:latin typeface="League Spartan"/>
              </a:rPr>
              <a:t>No era libre para negarle algo a su amo.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087752" y="2594406"/>
            <a:ext cx="3468960" cy="1000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09"/>
              </a:lnSpc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EL ABUSO AÚN </a:t>
            </a:r>
          </a:p>
          <a:p>
            <a:pPr marL="0" indent="0" lvl="0">
              <a:lnSpc>
                <a:spcPts val="4009"/>
              </a:lnSpc>
              <a:spcBef>
                <a:spcPct val="0"/>
              </a:spcBef>
            </a:pPr>
            <a:r>
              <a:rPr lang="en-US" sz="2969">
                <a:solidFill>
                  <a:srgbClr val="F1EBDB"/>
                </a:solidFill>
                <a:latin typeface="League Spartan"/>
              </a:rPr>
              <a:t>ERA MUY COMÚN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19814" y="9962630"/>
            <a:ext cx="4578694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95160C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698855" y="9962630"/>
            <a:ext cx="13137875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95160C"/>
                </a:solidFill>
                <a:latin typeface="League Spartan Bold"/>
              </a:rPr>
              <a:t>Fuente: Dictionary of New Testament background; Paul and the Background of Slavery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941164" y="272951"/>
            <a:ext cx="11902226" cy="600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700" spc="-136">
                <a:solidFill>
                  <a:srgbClr val="FFFFFF"/>
                </a:solidFill>
                <a:latin typeface="League Spartan"/>
              </a:rPr>
              <a:t>PRACTIQUEMOS LA LEALTAD SUPREMA A CRISTO II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60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-117503"/>
            <a:ext cx="16661245" cy="10413278"/>
          </a:xfrm>
          <a:custGeom>
            <a:avLst/>
            <a:gdLst/>
            <a:ahLst/>
            <a:cxnLst/>
            <a:rect r="r" b="b" t="t" l="l"/>
            <a:pathLst>
              <a:path h="10413278" w="16661245">
                <a:moveTo>
                  <a:pt x="0" y="0"/>
                </a:moveTo>
                <a:lnTo>
                  <a:pt x="16661245" y="0"/>
                </a:lnTo>
                <a:lnTo>
                  <a:pt x="16661245" y="10413278"/>
                </a:lnTo>
                <a:lnTo>
                  <a:pt x="0" y="10413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1B3046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E2AA48"/>
            </a:solid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16661245" y="-117503"/>
            <a:ext cx="16661245" cy="10413278"/>
          </a:xfrm>
          <a:custGeom>
            <a:avLst/>
            <a:gdLst/>
            <a:ahLst/>
            <a:cxnLst/>
            <a:rect r="r" b="b" t="t" l="l"/>
            <a:pathLst>
              <a:path h="10413278" w="16661245">
                <a:moveTo>
                  <a:pt x="16661245" y="0"/>
                </a:moveTo>
                <a:lnTo>
                  <a:pt x="0" y="0"/>
                </a:lnTo>
                <a:lnTo>
                  <a:pt x="0" y="10413278"/>
                </a:lnTo>
                <a:lnTo>
                  <a:pt x="16661245" y="10413278"/>
                </a:lnTo>
                <a:lnTo>
                  <a:pt x="16661245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1B304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11218" y="8624953"/>
            <a:ext cx="18557469" cy="1212696"/>
            <a:chOff x="0" y="0"/>
            <a:chExt cx="11548393" cy="7546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48394" cy="754666"/>
            </a:xfrm>
            <a:custGeom>
              <a:avLst/>
              <a:gdLst/>
              <a:ahLst/>
              <a:cxnLst/>
              <a:rect r="r" b="b" t="t" l="l"/>
              <a:pathLst>
                <a:path h="754666" w="11548394">
                  <a:moveTo>
                    <a:pt x="11423934" y="754666"/>
                  </a:moveTo>
                  <a:lnTo>
                    <a:pt x="124460" y="754666"/>
                  </a:lnTo>
                  <a:cubicBezTo>
                    <a:pt x="55880" y="754666"/>
                    <a:pt x="0" y="698786"/>
                    <a:pt x="0" y="6302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630206"/>
                  </a:lnTo>
                  <a:cubicBezTo>
                    <a:pt x="11548394" y="698786"/>
                    <a:pt x="11492513" y="754666"/>
                    <a:pt x="11423934" y="754666"/>
                  </a:cubicBezTo>
                  <a:close/>
                </a:path>
              </a:pathLst>
            </a:custGeom>
            <a:solidFill>
              <a:srgbClr val="E2AA48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1B3046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9050" y="9567928"/>
            <a:ext cx="18465302" cy="832767"/>
            <a:chOff x="0" y="0"/>
            <a:chExt cx="6246287" cy="2817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281701"/>
            </a:xfrm>
            <a:custGeom>
              <a:avLst/>
              <a:gdLst/>
              <a:ahLst/>
              <a:cxnLst/>
              <a:rect r="r" b="b" t="t" l="l"/>
              <a:pathLst>
                <a:path h="281701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81701"/>
                  </a:lnTo>
                  <a:lnTo>
                    <a:pt x="0" y="281701"/>
                  </a:lnTo>
                  <a:close/>
                </a:path>
              </a:pathLst>
            </a:custGeom>
            <a:solidFill>
              <a:srgbClr val="1B3046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371895" y="128197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300074" y="3906758"/>
            <a:ext cx="2214174" cy="3107613"/>
          </a:xfrm>
          <a:custGeom>
            <a:avLst/>
            <a:gdLst/>
            <a:ahLst/>
            <a:cxnLst/>
            <a:rect r="r" b="b" t="t" l="l"/>
            <a:pathLst>
              <a:path h="3107613" w="2214174">
                <a:moveTo>
                  <a:pt x="0" y="0"/>
                </a:moveTo>
                <a:lnTo>
                  <a:pt x="2214175" y="0"/>
                </a:lnTo>
                <a:lnTo>
                  <a:pt x="2214175" y="3107613"/>
                </a:lnTo>
                <a:lnTo>
                  <a:pt x="0" y="31076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628712" y="4257673"/>
            <a:ext cx="2949775" cy="2756699"/>
          </a:xfrm>
          <a:custGeom>
            <a:avLst/>
            <a:gdLst/>
            <a:ahLst/>
            <a:cxnLst/>
            <a:rect r="r" b="b" t="t" l="l"/>
            <a:pathLst>
              <a:path h="2756699" w="2949775">
                <a:moveTo>
                  <a:pt x="0" y="0"/>
                </a:moveTo>
                <a:lnTo>
                  <a:pt x="2949775" y="0"/>
                </a:lnTo>
                <a:lnTo>
                  <a:pt x="2949775" y="2756698"/>
                </a:lnTo>
                <a:lnTo>
                  <a:pt x="0" y="2756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7642684" y="4232292"/>
            <a:ext cx="3002631" cy="2807460"/>
          </a:xfrm>
          <a:custGeom>
            <a:avLst/>
            <a:gdLst/>
            <a:ahLst/>
            <a:cxnLst/>
            <a:rect r="r" b="b" t="t" l="l"/>
            <a:pathLst>
              <a:path h="2807460" w="3002631">
                <a:moveTo>
                  <a:pt x="0" y="0"/>
                </a:moveTo>
                <a:lnTo>
                  <a:pt x="3002632" y="0"/>
                </a:lnTo>
                <a:lnTo>
                  <a:pt x="3002632" y="2807460"/>
                </a:lnTo>
                <a:lnTo>
                  <a:pt x="0" y="2807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TextBox 20" id="20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E2AA48"/>
                </a:solidFill>
                <a:latin typeface="League Spartan"/>
              </a:rPr>
              <a:t>Domingo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E2AA48"/>
                </a:solidFill>
                <a:latin typeface="League Spartan"/>
              </a:rPr>
              <a:t>3 de septiembre del 2023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0" y="1473011"/>
            <a:ext cx="15660457" cy="941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2400">
                <a:solidFill>
                  <a:srgbClr val="423C3E"/>
                </a:solidFill>
                <a:latin typeface="League Spartan Bold"/>
              </a:rPr>
              <a:t>Efesios 6:1-3 es un texto sencillo pero revolucionario para el momento; era rarísimo que </a:t>
            </a:r>
          </a:p>
          <a:p>
            <a:pPr algn="ctr">
              <a:lnSpc>
                <a:spcPts val="3864"/>
              </a:lnSpc>
            </a:pPr>
            <a:r>
              <a:rPr lang="en-US" sz="2400">
                <a:solidFill>
                  <a:srgbClr val="423C3E"/>
                </a:solidFill>
                <a:latin typeface="League Spartan Bold"/>
              </a:rPr>
              <a:t>un escritor se dirigiese a niños y adolescentes, porque no se les consideraba ciudadanos.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2AA48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73175" y="233617"/>
            <a:ext cx="11562499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5"/>
              </a:lnSpc>
            </a:pPr>
            <a:r>
              <a:rPr lang="en-US" sz="4250" spc="-157">
                <a:solidFill>
                  <a:srgbClr val="E2AA48"/>
                </a:solidFill>
                <a:latin typeface="League Spartan"/>
              </a:rPr>
              <a:t>CONSEJOS PARA LOS HIJOS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88420" y="8772366"/>
            <a:ext cx="17973709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6"/>
              </a:lnSpc>
            </a:pPr>
            <a:r>
              <a:rPr lang="en-US" sz="2597">
                <a:solidFill>
                  <a:srgbClr val="423C3E"/>
                </a:solidFill>
                <a:latin typeface="League Spartan Bold"/>
              </a:rPr>
              <a:t>Pablo no solo menciona a los hijos, también los identifica como parte de la iglesia (indicado por </a:t>
            </a:r>
          </a:p>
          <a:p>
            <a:pPr algn="ctr">
              <a:lnSpc>
                <a:spcPts val="3116"/>
              </a:lnSpc>
            </a:pPr>
            <a:r>
              <a:rPr lang="en-US" sz="2597">
                <a:solidFill>
                  <a:srgbClr val="423C3E"/>
                </a:solidFill>
                <a:latin typeface="League Spartan Bold"/>
              </a:rPr>
              <a:t>el término - En el Señor -); como tales, los hijos deben actuar como parte del cuerpo de Cristo. </a:t>
            </a:r>
          </a:p>
          <a:p>
            <a:pPr algn="ctr" marL="0" indent="0" lvl="0">
              <a:lnSpc>
                <a:spcPts val="2996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645805" y="2887460"/>
            <a:ext cx="14996390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5299" spc="-196">
                <a:solidFill>
                  <a:srgbClr val="E9DBD2"/>
                </a:solidFill>
                <a:latin typeface="League Spartan"/>
              </a:rPr>
              <a:t>LOS HIJOS DEBEN OBEDECER A SUS PADRES..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55167" y="7248660"/>
            <a:ext cx="5328807" cy="1129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9DBD2"/>
                </a:solidFill>
                <a:latin typeface="League Spartan Bold"/>
              </a:rPr>
              <a:t>En el Señor, como miembros del cuerpo de Cristo.</a:t>
            </a:r>
          </a:p>
          <a:p>
            <a:pPr algn="ctr">
              <a:lnSpc>
                <a:spcPts val="2839"/>
              </a:lnSpc>
            </a:pPr>
            <a:r>
              <a:rPr lang="en-US" sz="2103">
                <a:solidFill>
                  <a:srgbClr val="E9DBD2"/>
                </a:solidFill>
                <a:latin typeface="League Spartan Bold"/>
              </a:rPr>
              <a:t>(Ef 6:1)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069384" y="7230562"/>
            <a:ext cx="4068430" cy="1165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9DBD2"/>
                </a:solidFill>
                <a:latin typeface="League Spartan Bold"/>
              </a:rPr>
              <a:t>Porque obedecer a </a:t>
            </a:r>
          </a:p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9DBD2"/>
                </a:solidFill>
                <a:latin typeface="League Spartan Bold"/>
              </a:rPr>
              <a:t>los padres es justo.</a:t>
            </a:r>
          </a:p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9DBD2"/>
                </a:solidFill>
                <a:latin typeface="League Spartan Bold"/>
              </a:rPr>
              <a:t>(Ef 6:1)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109785" y="7230562"/>
            <a:ext cx="4068430" cy="1165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9DBD2"/>
                </a:solidFill>
                <a:latin typeface="League Spartan Bold"/>
              </a:rPr>
              <a:t>Porque es un mandamiento divino.</a:t>
            </a:r>
          </a:p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9DBD2"/>
                </a:solidFill>
                <a:latin typeface="League Spartan Bold"/>
              </a:rPr>
              <a:t>(Ef 6:2, 3)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48126" y="9813179"/>
            <a:ext cx="435080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2AA48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027122" y="9857057"/>
            <a:ext cx="13683397" cy="244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16"/>
              </a:lnSpc>
            </a:pPr>
            <a:r>
              <a:rPr lang="en-US" sz="1600">
                <a:solidFill>
                  <a:srgbClr val="E2AA48"/>
                </a:solidFill>
                <a:latin typeface="League Spartan"/>
              </a:rPr>
              <a:t>Fuente: Commentary on the New Testament Use of the Old Testament; </a:t>
            </a:r>
            <a:r>
              <a:rPr lang="en-US" sz="1600">
                <a:solidFill>
                  <a:srgbClr val="E2AA48"/>
                </a:solidFill>
                <a:latin typeface="League Spartan"/>
                <a:hlinkClick r:id="rId11" tooltip="https://ref.ly/logosres/eec70eph?ref=BibleNA27.Eph6.1&amp;off=1401&amp;ctx=thers.+In+Eph+6%3a1%E2%80%933+~Paul+speaks+directly"/>
              </a:rPr>
              <a:t>Ephesians</a:t>
            </a:r>
            <a:r>
              <a:rPr lang="en-US" sz="1600">
                <a:solidFill>
                  <a:srgbClr val="E2AA48"/>
                </a:solidFill>
                <a:latin typeface="League Spartan"/>
              </a:rPr>
              <a:t>, Evangelical Exegetical Commentary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C36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-117503"/>
            <a:ext cx="16661245" cy="10413278"/>
          </a:xfrm>
          <a:custGeom>
            <a:avLst/>
            <a:gdLst/>
            <a:ahLst/>
            <a:cxnLst/>
            <a:rect r="r" b="b" t="t" l="l"/>
            <a:pathLst>
              <a:path h="10413278" w="16661245">
                <a:moveTo>
                  <a:pt x="0" y="0"/>
                </a:moveTo>
                <a:lnTo>
                  <a:pt x="16661245" y="0"/>
                </a:lnTo>
                <a:lnTo>
                  <a:pt x="16661245" y="10413278"/>
                </a:lnTo>
                <a:lnTo>
                  <a:pt x="0" y="10413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661245" y="-117503"/>
            <a:ext cx="16661245" cy="10413278"/>
          </a:xfrm>
          <a:custGeom>
            <a:avLst/>
            <a:gdLst/>
            <a:ahLst/>
            <a:cxnLst/>
            <a:rect r="r" b="b" t="t" l="l"/>
            <a:pathLst>
              <a:path h="10413278" w="16661245">
                <a:moveTo>
                  <a:pt x="16661245" y="0"/>
                </a:moveTo>
                <a:lnTo>
                  <a:pt x="0" y="0"/>
                </a:lnTo>
                <a:lnTo>
                  <a:pt x="0" y="10413278"/>
                </a:lnTo>
                <a:lnTo>
                  <a:pt x="16661245" y="10413278"/>
                </a:lnTo>
                <a:lnTo>
                  <a:pt x="16661245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5C606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E9DBD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5C6063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11218" y="8624953"/>
            <a:ext cx="18557469" cy="1212696"/>
            <a:chOff x="0" y="0"/>
            <a:chExt cx="11548393" cy="7546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48394" cy="754666"/>
            </a:xfrm>
            <a:custGeom>
              <a:avLst/>
              <a:gdLst/>
              <a:ahLst/>
              <a:cxnLst/>
              <a:rect r="r" b="b" t="t" l="l"/>
              <a:pathLst>
                <a:path h="754666" w="11548394">
                  <a:moveTo>
                    <a:pt x="11423934" y="754666"/>
                  </a:moveTo>
                  <a:lnTo>
                    <a:pt x="124460" y="754666"/>
                  </a:lnTo>
                  <a:cubicBezTo>
                    <a:pt x="55880" y="754666"/>
                    <a:pt x="0" y="698786"/>
                    <a:pt x="0" y="6302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630206"/>
                  </a:lnTo>
                  <a:cubicBezTo>
                    <a:pt x="11548394" y="698786"/>
                    <a:pt x="11492513" y="754666"/>
                    <a:pt x="11423934" y="754666"/>
                  </a:cubicBezTo>
                  <a:close/>
                </a:path>
              </a:pathLst>
            </a:custGeom>
            <a:solidFill>
              <a:srgbClr val="E9DBD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5C6063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9050" y="9567928"/>
            <a:ext cx="18465302" cy="832767"/>
            <a:chOff x="0" y="0"/>
            <a:chExt cx="6246287" cy="2817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281701"/>
            </a:xfrm>
            <a:custGeom>
              <a:avLst/>
              <a:gdLst/>
              <a:ahLst/>
              <a:cxnLst/>
              <a:rect r="r" b="b" t="t" l="l"/>
              <a:pathLst>
                <a:path h="281701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281701"/>
                  </a:lnTo>
                  <a:lnTo>
                    <a:pt x="0" y="281701"/>
                  </a:lnTo>
                  <a:close/>
                </a:path>
              </a:pathLst>
            </a:custGeom>
            <a:solidFill>
              <a:srgbClr val="5C6063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409995" y="128197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39" t="-18915" r="-59829" b="-4949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202401" y="3979393"/>
            <a:ext cx="2311848" cy="3124119"/>
          </a:xfrm>
          <a:custGeom>
            <a:avLst/>
            <a:gdLst/>
            <a:ahLst/>
            <a:cxnLst/>
            <a:rect r="r" b="b" t="t" l="l"/>
            <a:pathLst>
              <a:path h="3124119" w="2311848">
                <a:moveTo>
                  <a:pt x="0" y="0"/>
                </a:moveTo>
                <a:lnTo>
                  <a:pt x="2311848" y="0"/>
                </a:lnTo>
                <a:lnTo>
                  <a:pt x="2311848" y="3124119"/>
                </a:lnTo>
                <a:lnTo>
                  <a:pt x="0" y="3124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006344" y="4130529"/>
            <a:ext cx="2130273" cy="3010987"/>
          </a:xfrm>
          <a:custGeom>
            <a:avLst/>
            <a:gdLst/>
            <a:ahLst/>
            <a:cxnLst/>
            <a:rect r="r" b="b" t="t" l="l"/>
            <a:pathLst>
              <a:path h="3010987" w="2130273">
                <a:moveTo>
                  <a:pt x="0" y="0"/>
                </a:moveTo>
                <a:lnTo>
                  <a:pt x="2130273" y="0"/>
                </a:lnTo>
                <a:lnTo>
                  <a:pt x="2130273" y="3010987"/>
                </a:lnTo>
                <a:lnTo>
                  <a:pt x="0" y="3010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3976246" y="4410044"/>
            <a:ext cx="2254706" cy="2731472"/>
          </a:xfrm>
          <a:custGeom>
            <a:avLst/>
            <a:gdLst/>
            <a:ahLst/>
            <a:cxnLst/>
            <a:rect r="r" b="b" t="t" l="l"/>
            <a:pathLst>
              <a:path h="2731472" w="2254706">
                <a:moveTo>
                  <a:pt x="0" y="0"/>
                </a:moveTo>
                <a:lnTo>
                  <a:pt x="2254706" y="0"/>
                </a:lnTo>
                <a:lnTo>
                  <a:pt x="2254706" y="2731472"/>
                </a:lnTo>
                <a:lnTo>
                  <a:pt x="0" y="273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TextBox 20" id="20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E9DBD2"/>
                </a:solidFill>
                <a:latin typeface="League Spartan"/>
              </a:rPr>
              <a:t>Lunes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E9DBD2"/>
                </a:solidFill>
                <a:latin typeface="League Spartan"/>
              </a:rPr>
              <a:t>4 de septiembre del 2023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317" y="1475474"/>
            <a:ext cx="15660457" cy="8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7"/>
              </a:lnSpc>
            </a:pPr>
            <a:r>
              <a:rPr lang="en-US" sz="2599">
                <a:solidFill>
                  <a:srgbClr val="1B3046"/>
                </a:solidFill>
                <a:latin typeface="League Spartan Bold"/>
              </a:rPr>
              <a:t>En ese tiempo había muchos escritos que trataban sobre la importancia de la obediencia </a:t>
            </a:r>
          </a:p>
          <a:p>
            <a:pPr algn="ctr">
              <a:lnSpc>
                <a:spcPts val="3457"/>
              </a:lnSpc>
            </a:pPr>
            <a:r>
              <a:rPr lang="en-US" sz="2599">
                <a:solidFill>
                  <a:srgbClr val="1B3046"/>
                </a:solidFill>
                <a:latin typeface="League Spartan Bold"/>
              </a:rPr>
              <a:t>a los padres, pero eran raros los que instruían cómo deben los padres lidiar con sus hijos.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E9DBD2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73175" y="233617"/>
            <a:ext cx="11562499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5"/>
              </a:lnSpc>
            </a:pPr>
            <a:r>
              <a:rPr lang="en-US" sz="4250" spc="-157">
                <a:solidFill>
                  <a:srgbClr val="E9DBD2"/>
                </a:solidFill>
                <a:latin typeface="League Spartan"/>
              </a:rPr>
              <a:t>CONSEJOS PARA LOS PADRES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38580" y="8707356"/>
            <a:ext cx="17973709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1B3046"/>
                </a:solidFill>
                <a:latin typeface="League Spartan Bold"/>
              </a:rPr>
              <a:t>En una era en que los padres a menudo abandonaban o azotaban a sus hijos, Pablo </a:t>
            </a:r>
          </a:p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1B3046"/>
                </a:solidFill>
                <a:latin typeface="League Spartan Bold"/>
              </a:rPr>
              <a:t>les recuerda que tenían que educar a sus hijos para la vida y sobre todo, para Cristo.</a:t>
            </a:r>
          </a:p>
          <a:p>
            <a:pPr algn="ctr" marL="0" indent="0" lvl="0">
              <a:lnSpc>
                <a:spcPts val="312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645805" y="2877935"/>
            <a:ext cx="14996390" cy="918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09"/>
              </a:lnSpc>
            </a:pPr>
            <a:r>
              <a:rPr lang="en-US" sz="5699" spc="-210">
                <a:solidFill>
                  <a:srgbClr val="E2AA48"/>
                </a:solidFill>
                <a:latin typeface="League Spartan"/>
              </a:rPr>
              <a:t>PABLO ACONSEJA A LOS PADRES A: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93921" y="7427266"/>
            <a:ext cx="5328807" cy="77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2AA48"/>
                </a:solidFill>
                <a:latin typeface="League Spartan"/>
              </a:rPr>
              <a:t>No provocar a ira a sus hijos.</a:t>
            </a:r>
          </a:p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2AA48"/>
                </a:solidFill>
                <a:latin typeface="League Spartan"/>
              </a:rPr>
              <a:t>(Ef 6:4)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037265" y="7408216"/>
            <a:ext cx="4068430" cy="77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09"/>
              </a:lnSpc>
              <a:spcBef>
                <a:spcPct val="0"/>
              </a:spcBef>
            </a:pPr>
            <a:r>
              <a:rPr lang="en-US" sz="2303" strike="noStrike" u="none">
                <a:solidFill>
                  <a:srgbClr val="E2AA48"/>
                </a:solidFill>
                <a:latin typeface="League Spartan"/>
              </a:rPr>
              <a:t>Criarlos en disciplina</a:t>
            </a:r>
          </a:p>
          <a:p>
            <a:pPr algn="ctr" marL="0" indent="0" lvl="0">
              <a:lnSpc>
                <a:spcPts val="3109"/>
              </a:lnSpc>
              <a:spcBef>
                <a:spcPct val="0"/>
              </a:spcBef>
            </a:pPr>
            <a:r>
              <a:rPr lang="en-US" sz="2303" strike="noStrike" u="none">
                <a:solidFill>
                  <a:srgbClr val="E2AA48"/>
                </a:solidFill>
                <a:latin typeface="League Spartan"/>
              </a:rPr>
              <a:t>(Ef 6:4)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48126" y="9753759"/>
            <a:ext cx="4315223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9DBD2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199205" y="9797637"/>
            <a:ext cx="13683397" cy="244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15"/>
              </a:lnSpc>
            </a:pPr>
            <a:r>
              <a:rPr lang="en-US" sz="1599">
                <a:solidFill>
                  <a:srgbClr val="E9DBD2"/>
                </a:solidFill>
                <a:latin typeface="League Spartan"/>
              </a:rPr>
              <a:t>Fuente: Commentary on the New Testament Use of the Old Testament ; </a:t>
            </a:r>
            <a:r>
              <a:rPr lang="en-US" sz="1599">
                <a:solidFill>
                  <a:srgbClr val="E9DBD2"/>
                </a:solidFill>
                <a:latin typeface="League Spartan"/>
                <a:hlinkClick r:id="rId11" tooltip="https://ref.ly/logosres/eec70eph?ref=BibleNA27.Eph6.1&amp;off=1401&amp;ctx=thers.+In+Eph+6%3a1%E2%80%933+~Paul+speaks+directly"/>
              </a:rPr>
              <a:t>Ephesians</a:t>
            </a:r>
            <a:r>
              <a:rPr lang="en-US" sz="1599">
                <a:solidFill>
                  <a:srgbClr val="E9DBD2"/>
                </a:solidFill>
                <a:latin typeface="League Spartan"/>
              </a:rPr>
              <a:t>, Evangelical Exegetical Commentary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040904" y="7427266"/>
            <a:ext cx="5991596" cy="77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303">
                <a:solidFill>
                  <a:srgbClr val="E2AA48"/>
                </a:solidFill>
                <a:latin typeface="League Spartan"/>
              </a:rPr>
              <a:t>Criarlos en amonestación del Señor</a:t>
            </a:r>
          </a:p>
          <a:p>
            <a:pPr algn="ctr" marL="0" indent="0" lvl="0">
              <a:lnSpc>
                <a:spcPts val="3109"/>
              </a:lnSpc>
              <a:spcBef>
                <a:spcPct val="0"/>
              </a:spcBef>
            </a:pPr>
            <a:r>
              <a:rPr lang="en-US" sz="2303" strike="noStrike" u="none">
                <a:solidFill>
                  <a:srgbClr val="E2AA48"/>
                </a:solidFill>
                <a:latin typeface="League Spartan"/>
              </a:rPr>
              <a:t>(Ef 6:4)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AE9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0039" y="231080"/>
            <a:ext cx="10074463" cy="10087072"/>
          </a:xfrm>
          <a:custGeom>
            <a:avLst/>
            <a:gdLst/>
            <a:ahLst/>
            <a:cxnLst/>
            <a:rect r="r" b="b" t="t" l="l"/>
            <a:pathLst>
              <a:path h="10087072" w="10074463">
                <a:moveTo>
                  <a:pt x="0" y="0"/>
                </a:moveTo>
                <a:lnTo>
                  <a:pt x="10074463" y="0"/>
                </a:lnTo>
                <a:lnTo>
                  <a:pt x="10074463" y="10087072"/>
                </a:lnTo>
                <a:lnTo>
                  <a:pt x="0" y="10087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944899" y="-57150"/>
            <a:ext cx="10074463" cy="10087072"/>
          </a:xfrm>
          <a:custGeom>
            <a:avLst/>
            <a:gdLst/>
            <a:ahLst/>
            <a:cxnLst/>
            <a:rect r="r" b="b" t="t" l="l"/>
            <a:pathLst>
              <a:path h="10087072" w="10074463">
                <a:moveTo>
                  <a:pt x="10074463" y="0"/>
                </a:moveTo>
                <a:lnTo>
                  <a:pt x="0" y="0"/>
                </a:lnTo>
                <a:lnTo>
                  <a:pt x="0" y="10087072"/>
                </a:lnTo>
                <a:lnTo>
                  <a:pt x="10074463" y="10087072"/>
                </a:lnTo>
                <a:lnTo>
                  <a:pt x="10074463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0B107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6AE9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0B1073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11218" y="8859756"/>
            <a:ext cx="18557469" cy="1073142"/>
            <a:chOff x="0" y="0"/>
            <a:chExt cx="11548393" cy="66782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48394" cy="667821"/>
            </a:xfrm>
            <a:custGeom>
              <a:avLst/>
              <a:gdLst/>
              <a:ahLst/>
              <a:cxnLst/>
              <a:rect r="r" b="b" t="t" l="l"/>
              <a:pathLst>
                <a:path h="667821" w="11548394">
                  <a:moveTo>
                    <a:pt x="11423934" y="667821"/>
                  </a:moveTo>
                  <a:lnTo>
                    <a:pt x="124460" y="667821"/>
                  </a:lnTo>
                  <a:cubicBezTo>
                    <a:pt x="55880" y="667821"/>
                    <a:pt x="0" y="611941"/>
                    <a:pt x="0" y="5433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43361"/>
                  </a:lnTo>
                  <a:cubicBezTo>
                    <a:pt x="11548394" y="611941"/>
                    <a:pt x="11492513" y="667821"/>
                    <a:pt x="11423934" y="667821"/>
                  </a:cubicBezTo>
                  <a:close/>
                </a:path>
              </a:pathLst>
            </a:custGeom>
            <a:solidFill>
              <a:srgbClr val="6AE9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0B1073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9050" y="9932898"/>
            <a:ext cx="18465302" cy="467796"/>
            <a:chOff x="0" y="0"/>
            <a:chExt cx="6246287" cy="15824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46287" cy="158242"/>
            </a:xfrm>
            <a:custGeom>
              <a:avLst/>
              <a:gdLst/>
              <a:ahLst/>
              <a:cxnLst/>
              <a:rect r="r" b="b" t="t" l="l"/>
              <a:pathLst>
                <a:path h="158242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58242"/>
                  </a:lnTo>
                  <a:lnTo>
                    <a:pt x="0" y="158242"/>
                  </a:lnTo>
                  <a:close/>
                </a:path>
              </a:pathLst>
            </a:custGeom>
            <a:solidFill>
              <a:srgbClr val="2A2A68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3941164" y="3854940"/>
            <a:ext cx="5185791" cy="5185791"/>
          </a:xfrm>
          <a:custGeom>
            <a:avLst/>
            <a:gdLst/>
            <a:ahLst/>
            <a:cxnLst/>
            <a:rect r="r" b="b" t="t" l="l"/>
            <a:pathLst>
              <a:path h="5185791" w="5185791">
                <a:moveTo>
                  <a:pt x="0" y="0"/>
                </a:moveTo>
                <a:lnTo>
                  <a:pt x="5185791" y="0"/>
                </a:lnTo>
                <a:lnTo>
                  <a:pt x="5185791" y="5185791"/>
                </a:lnTo>
                <a:lnTo>
                  <a:pt x="0" y="518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0495" y="3481560"/>
            <a:ext cx="5185791" cy="5185791"/>
          </a:xfrm>
          <a:custGeom>
            <a:avLst/>
            <a:gdLst/>
            <a:ahLst/>
            <a:cxnLst/>
            <a:rect r="r" b="b" t="t" l="l"/>
            <a:pathLst>
              <a:path h="5185791" w="5185791">
                <a:moveTo>
                  <a:pt x="0" y="0"/>
                </a:moveTo>
                <a:lnTo>
                  <a:pt x="5185791" y="0"/>
                </a:lnTo>
                <a:lnTo>
                  <a:pt x="5185791" y="5185791"/>
                </a:lnTo>
                <a:lnTo>
                  <a:pt x="0" y="518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111218" y="3481560"/>
            <a:ext cx="5185791" cy="5185791"/>
          </a:xfrm>
          <a:custGeom>
            <a:avLst/>
            <a:gdLst/>
            <a:ahLst/>
            <a:cxnLst/>
            <a:rect r="r" b="b" t="t" l="l"/>
            <a:pathLst>
              <a:path h="5185791" w="5185791">
                <a:moveTo>
                  <a:pt x="0" y="0"/>
                </a:moveTo>
                <a:lnTo>
                  <a:pt x="5185791" y="0"/>
                </a:lnTo>
                <a:lnTo>
                  <a:pt x="5185791" y="5185791"/>
                </a:lnTo>
                <a:lnTo>
                  <a:pt x="0" y="518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39355" y="3014711"/>
            <a:ext cx="2972943" cy="4114800"/>
          </a:xfrm>
          <a:custGeom>
            <a:avLst/>
            <a:gdLst/>
            <a:ahLst/>
            <a:cxnLst/>
            <a:rect r="r" b="b" t="t" l="l"/>
            <a:pathLst>
              <a:path h="4114800" w="2972943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576472" y="3171496"/>
            <a:ext cx="4325677" cy="4114800"/>
          </a:xfrm>
          <a:custGeom>
            <a:avLst/>
            <a:gdLst/>
            <a:ahLst/>
            <a:cxnLst/>
            <a:rect r="r" b="b" t="t" l="l"/>
            <a:pathLst>
              <a:path h="4114800" w="4325677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06728" y="4119814"/>
            <a:ext cx="3673325" cy="2309603"/>
          </a:xfrm>
          <a:custGeom>
            <a:avLst/>
            <a:gdLst/>
            <a:ahLst/>
            <a:cxnLst/>
            <a:rect r="r" b="b" t="t" l="l"/>
            <a:pathLst>
              <a:path h="2309603" w="3673325">
                <a:moveTo>
                  <a:pt x="0" y="0"/>
                </a:moveTo>
                <a:lnTo>
                  <a:pt x="3673325" y="0"/>
                </a:lnTo>
                <a:lnTo>
                  <a:pt x="3673325" y="2309603"/>
                </a:lnTo>
                <a:lnTo>
                  <a:pt x="0" y="2309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676968" y="4426679"/>
            <a:ext cx="2124686" cy="1853788"/>
          </a:xfrm>
          <a:custGeom>
            <a:avLst/>
            <a:gdLst/>
            <a:ahLst/>
            <a:cxnLst/>
            <a:rect r="r" b="b" t="t" l="l"/>
            <a:pathLst>
              <a:path h="1853788" w="2124686">
                <a:moveTo>
                  <a:pt x="0" y="0"/>
                </a:moveTo>
                <a:lnTo>
                  <a:pt x="2124685" y="0"/>
                </a:lnTo>
                <a:lnTo>
                  <a:pt x="2124685" y="1853788"/>
                </a:lnTo>
                <a:lnTo>
                  <a:pt x="0" y="1853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694996" y="3283494"/>
            <a:ext cx="3312360" cy="3720011"/>
          </a:xfrm>
          <a:custGeom>
            <a:avLst/>
            <a:gdLst/>
            <a:ahLst/>
            <a:cxnLst/>
            <a:rect r="r" b="b" t="t" l="l"/>
            <a:pathLst>
              <a:path h="3720011" w="3312360">
                <a:moveTo>
                  <a:pt x="0" y="0"/>
                </a:moveTo>
                <a:lnTo>
                  <a:pt x="3312360" y="0"/>
                </a:lnTo>
                <a:lnTo>
                  <a:pt x="3312360" y="3720012"/>
                </a:lnTo>
                <a:lnTo>
                  <a:pt x="0" y="37200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314339" y="116892"/>
            <a:ext cx="1703078" cy="1804566"/>
          </a:xfrm>
          <a:custGeom>
            <a:avLst/>
            <a:gdLst/>
            <a:ahLst/>
            <a:cxnLst/>
            <a:rect r="r" b="b" t="t" l="l"/>
            <a:pathLst>
              <a:path h="1804566" w="1703078">
                <a:moveTo>
                  <a:pt x="0" y="0"/>
                </a:moveTo>
                <a:lnTo>
                  <a:pt x="1703079" y="0"/>
                </a:lnTo>
                <a:lnTo>
                  <a:pt x="1703079" y="1804566"/>
                </a:lnTo>
                <a:lnTo>
                  <a:pt x="0" y="18045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3039" t="-18915" r="-59829" b="-49496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6AE900"/>
                </a:solidFill>
                <a:latin typeface="League Spartan"/>
              </a:rPr>
              <a:t>Martes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6AE900"/>
                </a:solidFill>
                <a:latin typeface="League Spartan"/>
              </a:rPr>
              <a:t>5 de septiembre del 2023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-19050" y="1382268"/>
            <a:ext cx="15660457" cy="1246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3"/>
              </a:lnSpc>
            </a:pPr>
            <a:r>
              <a:rPr lang="en-US" sz="2599">
                <a:solidFill>
                  <a:srgbClr val="2A2A68"/>
                </a:solidFill>
                <a:latin typeface="League Spartan Bold"/>
              </a:rPr>
              <a:t>Es sobrecogedor ver que Pablo les dijese a los esclavos que obedecieran </a:t>
            </a:r>
          </a:p>
          <a:p>
            <a:pPr algn="ctr">
              <a:lnSpc>
                <a:spcPts val="3353"/>
              </a:lnSpc>
            </a:pPr>
            <a:r>
              <a:rPr lang="en-US" sz="2599">
                <a:solidFill>
                  <a:srgbClr val="2A2A68"/>
                </a:solidFill>
                <a:latin typeface="League Spartan Bold"/>
              </a:rPr>
              <a:t>a sus amos como a Dios; aún así, hay que recordar que él no habla en el </a:t>
            </a:r>
          </a:p>
          <a:p>
            <a:pPr algn="ctr">
              <a:lnSpc>
                <a:spcPts val="3353"/>
              </a:lnSpc>
            </a:pPr>
            <a:r>
              <a:rPr lang="en-US" sz="2599">
                <a:solidFill>
                  <a:srgbClr val="2A2A68"/>
                </a:solidFill>
                <a:latin typeface="League Spartan Bold"/>
              </a:rPr>
              <a:t>contexto de oprimido/opresor, sino en la lógica de lo que Cristo dijo: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084605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6AE900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012298" y="243142"/>
            <a:ext cx="11723375" cy="591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3650" spc="-135">
                <a:solidFill>
                  <a:srgbClr val="6AE900"/>
                </a:solidFill>
                <a:latin typeface="League Spartan"/>
              </a:rPr>
              <a:t>LA ESCLAVITUD EN LAS ESCRITURAS Y LA HISTORIA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88420" y="9021681"/>
            <a:ext cx="17973709" cy="82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3"/>
              </a:lnSpc>
              <a:spcBef>
                <a:spcPct val="0"/>
              </a:spcBef>
            </a:pPr>
            <a:r>
              <a:rPr lang="en-US" sz="2599" strike="noStrike" u="none">
                <a:solidFill>
                  <a:srgbClr val="2A2A68"/>
                </a:solidFill>
                <a:latin typeface="League Spartan Bold"/>
              </a:rPr>
              <a:t>Pablo creía que a través de Cristo, hasta los mismos enemigos más crueles podían ser </a:t>
            </a:r>
          </a:p>
          <a:p>
            <a:pPr algn="ctr" marL="0" indent="0" lvl="0">
              <a:lnSpc>
                <a:spcPts val="3353"/>
              </a:lnSpc>
              <a:spcBef>
                <a:spcPct val="0"/>
              </a:spcBef>
            </a:pPr>
            <a:r>
              <a:rPr lang="en-US" sz="2599" strike="noStrike" u="none">
                <a:solidFill>
                  <a:srgbClr val="2A2A68"/>
                </a:solidFill>
                <a:latin typeface="League Spartan Bold"/>
              </a:rPr>
              <a:t>invitados para integrarse al cuerpo de Cristo y así cancelar sus peores pecados. (Cl 2:14).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9133" y="7391071"/>
            <a:ext cx="4393263" cy="900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9"/>
              </a:lnSpc>
            </a:pPr>
            <a:r>
              <a:rPr lang="en-US" sz="2703">
                <a:solidFill>
                  <a:srgbClr val="0B1073"/>
                </a:solidFill>
                <a:latin typeface="League Spartan"/>
              </a:rPr>
              <a:t>No resistáis al malvado. </a:t>
            </a:r>
          </a:p>
          <a:p>
            <a:pPr algn="ctr">
              <a:lnSpc>
                <a:spcPts val="3649"/>
              </a:lnSpc>
            </a:pPr>
            <a:r>
              <a:rPr lang="en-US" sz="2703">
                <a:solidFill>
                  <a:srgbClr val="0B1073"/>
                </a:solidFill>
                <a:latin typeface="League Spartan"/>
              </a:rPr>
              <a:t>(Mt 5:39)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512397" y="7391071"/>
            <a:ext cx="5182600" cy="1358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Amar incluso </a:t>
            </a:r>
          </a:p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a los enemigos.</a:t>
            </a:r>
          </a:p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(Mt 5:44)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101977" y="9963785"/>
            <a:ext cx="6504146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6AE900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904677" y="7391071"/>
            <a:ext cx="4755161" cy="1358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Orar por los perseguidores.</a:t>
            </a:r>
          </a:p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(Mt 5:44)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659837" y="7391071"/>
            <a:ext cx="4386155" cy="1358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Jesús vino a buscar lo que se había perdido.</a:t>
            </a:r>
          </a:p>
          <a:p>
            <a:pPr algn="ctr" marL="0" indent="0" lvl="0">
              <a:lnSpc>
                <a:spcPts val="3649"/>
              </a:lnSpc>
              <a:spcBef>
                <a:spcPct val="0"/>
              </a:spcBef>
            </a:pPr>
            <a:r>
              <a:rPr lang="en-US" sz="2703" strike="noStrike" u="none">
                <a:solidFill>
                  <a:srgbClr val="0B1073"/>
                </a:solidFill>
                <a:latin typeface="League Spartan"/>
              </a:rPr>
              <a:t>(Lc 19:10)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C0B0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0982" y="996757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8133621" y="676305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6004" y="817675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12492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956224" y="2269186"/>
            <a:ext cx="3600135" cy="2088078"/>
          </a:xfrm>
          <a:custGeom>
            <a:avLst/>
            <a:gdLst/>
            <a:ahLst/>
            <a:cxnLst/>
            <a:rect r="r" b="b" t="t" l="l"/>
            <a:pathLst>
              <a:path h="2088078" w="3600135">
                <a:moveTo>
                  <a:pt x="0" y="0"/>
                </a:moveTo>
                <a:lnTo>
                  <a:pt x="3600134" y="0"/>
                </a:lnTo>
                <a:lnTo>
                  <a:pt x="3600134" y="2088078"/>
                </a:lnTo>
                <a:lnTo>
                  <a:pt x="0" y="2088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-186827" y="1249509"/>
            <a:ext cx="16030217" cy="1061217"/>
            <a:chOff x="0" y="0"/>
            <a:chExt cx="9975673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975673" cy="660400"/>
            </a:xfrm>
            <a:custGeom>
              <a:avLst/>
              <a:gdLst/>
              <a:ahLst/>
              <a:cxnLst/>
              <a:rect r="r" b="b" t="t" l="l"/>
              <a:pathLst>
                <a:path h="660400" w="9975673">
                  <a:moveTo>
                    <a:pt x="985121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535940"/>
                  </a:lnTo>
                  <a:cubicBezTo>
                    <a:pt x="9975673" y="604520"/>
                    <a:pt x="9919794" y="660400"/>
                    <a:pt x="9851213" y="660400"/>
                  </a:cubicBezTo>
                  <a:close/>
                </a:path>
              </a:pathLst>
            </a:custGeom>
            <a:solidFill>
              <a:srgbClr val="12492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015293" y="-514534"/>
            <a:ext cx="2411909" cy="2808584"/>
            <a:chOff x="0" y="0"/>
            <a:chExt cx="1500941" cy="17477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12492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124920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329165" y="-44949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6" y="0"/>
                </a:lnTo>
                <a:lnTo>
                  <a:pt x="1622506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039" t="-18915" r="-59829" b="-4949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07197" y="2875075"/>
            <a:ext cx="4269572" cy="4114800"/>
          </a:xfrm>
          <a:custGeom>
            <a:avLst/>
            <a:gdLst/>
            <a:ahLst/>
            <a:cxnLst/>
            <a:rect r="r" b="b" t="t" l="l"/>
            <a:pathLst>
              <a:path h="4114800" w="4269572">
                <a:moveTo>
                  <a:pt x="0" y="0"/>
                </a:moveTo>
                <a:lnTo>
                  <a:pt x="4269572" y="0"/>
                </a:lnTo>
                <a:lnTo>
                  <a:pt x="42695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9156800" y="2885463"/>
            <a:ext cx="1122768" cy="1848177"/>
          </a:xfrm>
          <a:custGeom>
            <a:avLst/>
            <a:gdLst/>
            <a:ahLst/>
            <a:cxnLst/>
            <a:rect r="r" b="b" t="t" l="l"/>
            <a:pathLst>
              <a:path h="1848177" w="1122768">
                <a:moveTo>
                  <a:pt x="0" y="0"/>
                </a:moveTo>
                <a:lnTo>
                  <a:pt x="1122767" y="0"/>
                </a:lnTo>
                <a:lnTo>
                  <a:pt x="1122767" y="1848177"/>
                </a:lnTo>
                <a:lnTo>
                  <a:pt x="0" y="1848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8423532">
            <a:off x="11757821" y="2369884"/>
            <a:ext cx="1392988" cy="2094719"/>
          </a:xfrm>
          <a:custGeom>
            <a:avLst/>
            <a:gdLst/>
            <a:ahLst/>
            <a:cxnLst/>
            <a:rect r="r" b="b" t="t" l="l"/>
            <a:pathLst>
              <a:path h="2094719" w="1392988">
                <a:moveTo>
                  <a:pt x="0" y="0"/>
                </a:moveTo>
                <a:lnTo>
                  <a:pt x="1392988" y="0"/>
                </a:lnTo>
                <a:lnTo>
                  <a:pt x="1392988" y="2094718"/>
                </a:lnTo>
                <a:lnTo>
                  <a:pt x="0" y="209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3449538" y="2484660"/>
            <a:ext cx="3733609" cy="2202829"/>
          </a:xfrm>
          <a:custGeom>
            <a:avLst/>
            <a:gdLst/>
            <a:ahLst/>
            <a:cxnLst/>
            <a:rect r="r" b="b" t="t" l="l"/>
            <a:pathLst>
              <a:path h="2202829" w="3733609">
                <a:moveTo>
                  <a:pt x="0" y="0"/>
                </a:moveTo>
                <a:lnTo>
                  <a:pt x="3733609" y="0"/>
                </a:lnTo>
                <a:lnTo>
                  <a:pt x="3733609" y="2202830"/>
                </a:lnTo>
                <a:lnTo>
                  <a:pt x="0" y="2202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19" id="19"/>
          <p:cNvSpPr/>
          <p:nvPr/>
        </p:nvSpPr>
        <p:spPr>
          <a:xfrm flipH="true" flipV="false" rot="-2439975">
            <a:off x="7650754" y="6745760"/>
            <a:ext cx="1480838" cy="442400"/>
          </a:xfrm>
          <a:custGeom>
            <a:avLst/>
            <a:gdLst/>
            <a:ahLst/>
            <a:cxnLst/>
            <a:rect r="r" b="b" t="t" l="l"/>
            <a:pathLst>
              <a:path h="442400" w="1480838">
                <a:moveTo>
                  <a:pt x="1480838" y="0"/>
                </a:moveTo>
                <a:lnTo>
                  <a:pt x="0" y="0"/>
                </a:lnTo>
                <a:lnTo>
                  <a:pt x="0" y="442400"/>
                </a:lnTo>
                <a:lnTo>
                  <a:pt x="1480838" y="442400"/>
                </a:lnTo>
                <a:lnTo>
                  <a:pt x="148083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-6909698">
            <a:off x="13077591" y="3942112"/>
            <a:ext cx="545356" cy="1420161"/>
          </a:xfrm>
          <a:custGeom>
            <a:avLst/>
            <a:gdLst/>
            <a:ahLst/>
            <a:cxnLst/>
            <a:rect r="r" b="b" t="t" l="l"/>
            <a:pathLst>
              <a:path h="1420161" w="545356">
                <a:moveTo>
                  <a:pt x="0" y="0"/>
                </a:moveTo>
                <a:lnTo>
                  <a:pt x="545357" y="0"/>
                </a:lnTo>
                <a:lnTo>
                  <a:pt x="545357" y="1420161"/>
                </a:lnTo>
                <a:lnTo>
                  <a:pt x="0" y="14201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1721" t="0" r="0" b="-17138"/>
            </a:stretch>
          </a:blipFill>
          <a:ln cap="sq">
            <a:noFill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-2918418">
            <a:off x="6622917" y="2886259"/>
            <a:ext cx="995092" cy="1686606"/>
          </a:xfrm>
          <a:custGeom>
            <a:avLst/>
            <a:gdLst/>
            <a:ahLst/>
            <a:cxnLst/>
            <a:rect r="r" b="b" t="t" l="l"/>
            <a:pathLst>
              <a:path h="1686606" w="995092">
                <a:moveTo>
                  <a:pt x="0" y="0"/>
                </a:moveTo>
                <a:lnTo>
                  <a:pt x="995092" y="0"/>
                </a:lnTo>
                <a:lnTo>
                  <a:pt x="995092" y="1686607"/>
                </a:lnTo>
                <a:lnTo>
                  <a:pt x="0" y="16866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1721" t="-53640" r="0" b="-26332"/>
            </a:stretch>
          </a:blipFill>
          <a:ln cap="sq">
            <a:noFill/>
            <a:miter/>
          </a:ln>
        </p:spPr>
      </p:sp>
      <p:sp>
        <p:nvSpPr>
          <p:cNvPr name="Freeform 22" id="22"/>
          <p:cNvSpPr/>
          <p:nvPr/>
        </p:nvSpPr>
        <p:spPr>
          <a:xfrm flipH="false" flipV="false" rot="1224080">
            <a:off x="1340439" y="2828125"/>
            <a:ext cx="730385" cy="662825"/>
          </a:xfrm>
          <a:custGeom>
            <a:avLst/>
            <a:gdLst/>
            <a:ahLst/>
            <a:cxnLst/>
            <a:rect r="r" b="b" t="t" l="l"/>
            <a:pathLst>
              <a:path h="662825" w="730385">
                <a:moveTo>
                  <a:pt x="0" y="0"/>
                </a:moveTo>
                <a:lnTo>
                  <a:pt x="730386" y="0"/>
                </a:lnTo>
                <a:lnTo>
                  <a:pt x="730386" y="662825"/>
                </a:lnTo>
                <a:lnTo>
                  <a:pt x="0" y="6628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1224080">
            <a:off x="1214964" y="3436561"/>
            <a:ext cx="521035" cy="454576"/>
          </a:xfrm>
          <a:custGeom>
            <a:avLst/>
            <a:gdLst/>
            <a:ahLst/>
            <a:cxnLst/>
            <a:rect r="r" b="b" t="t" l="l"/>
            <a:pathLst>
              <a:path h="454576" w="521035">
                <a:moveTo>
                  <a:pt x="0" y="0"/>
                </a:moveTo>
                <a:lnTo>
                  <a:pt x="521035" y="0"/>
                </a:lnTo>
                <a:lnTo>
                  <a:pt x="521035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-42164" r="0" b="0"/>
            </a:stretch>
          </a:blipFill>
          <a:ln cap="sq">
            <a:noFill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208567" y="4228649"/>
            <a:ext cx="3788569" cy="2197370"/>
          </a:xfrm>
          <a:custGeom>
            <a:avLst/>
            <a:gdLst/>
            <a:ahLst/>
            <a:cxnLst/>
            <a:rect r="r" b="b" t="t" l="l"/>
            <a:pathLst>
              <a:path h="2197370" w="3788569">
                <a:moveTo>
                  <a:pt x="0" y="0"/>
                </a:moveTo>
                <a:lnTo>
                  <a:pt x="3788569" y="0"/>
                </a:lnTo>
                <a:lnTo>
                  <a:pt x="3788569" y="2197370"/>
                </a:lnTo>
                <a:lnTo>
                  <a:pt x="0" y="21973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74000"/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25" id="25"/>
          <p:cNvSpPr/>
          <p:nvPr/>
        </p:nvSpPr>
        <p:spPr>
          <a:xfrm flipH="false" flipV="true" rot="-1165923">
            <a:off x="4040454" y="4324680"/>
            <a:ext cx="3418425" cy="1182205"/>
          </a:xfrm>
          <a:custGeom>
            <a:avLst/>
            <a:gdLst/>
            <a:ahLst/>
            <a:cxnLst/>
            <a:rect r="r" b="b" t="t" l="l"/>
            <a:pathLst>
              <a:path h="1182205" w="3418425">
                <a:moveTo>
                  <a:pt x="0" y="1182205"/>
                </a:moveTo>
                <a:lnTo>
                  <a:pt x="3418426" y="1182205"/>
                </a:lnTo>
                <a:lnTo>
                  <a:pt x="3418426" y="0"/>
                </a:lnTo>
                <a:lnTo>
                  <a:pt x="0" y="0"/>
                </a:lnTo>
                <a:lnTo>
                  <a:pt x="0" y="1182205"/>
                </a:lnTo>
                <a:close/>
              </a:path>
            </a:pathLst>
          </a:custGeom>
          <a:blipFill>
            <a:blip r:embed="rId26">
              <a:alphaModFix amt="90000"/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26" id="26"/>
          <p:cNvSpPr/>
          <p:nvPr/>
        </p:nvSpPr>
        <p:spPr>
          <a:xfrm flipH="false" flipV="false" rot="1224080">
            <a:off x="342865" y="5218073"/>
            <a:ext cx="730385" cy="662825"/>
          </a:xfrm>
          <a:custGeom>
            <a:avLst/>
            <a:gdLst/>
            <a:ahLst/>
            <a:cxnLst/>
            <a:rect r="r" b="b" t="t" l="l"/>
            <a:pathLst>
              <a:path h="662825" w="730385">
                <a:moveTo>
                  <a:pt x="0" y="0"/>
                </a:moveTo>
                <a:lnTo>
                  <a:pt x="730385" y="0"/>
                </a:lnTo>
                <a:lnTo>
                  <a:pt x="730385" y="662824"/>
                </a:lnTo>
                <a:lnTo>
                  <a:pt x="0" y="6628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7085729">
            <a:off x="759833" y="4846968"/>
            <a:ext cx="513970" cy="591285"/>
          </a:xfrm>
          <a:custGeom>
            <a:avLst/>
            <a:gdLst/>
            <a:ahLst/>
            <a:cxnLst/>
            <a:rect r="r" b="b" t="t" l="l"/>
            <a:pathLst>
              <a:path h="591285" w="513970">
                <a:moveTo>
                  <a:pt x="0" y="0"/>
                </a:moveTo>
                <a:lnTo>
                  <a:pt x="513970" y="0"/>
                </a:lnTo>
                <a:lnTo>
                  <a:pt x="513970" y="591285"/>
                </a:lnTo>
                <a:lnTo>
                  <a:pt x="0" y="59128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-232653" b="0"/>
            </a:stretch>
          </a:blipFill>
          <a:ln cap="sq">
            <a:noFill/>
            <a:miter/>
          </a:ln>
        </p:spPr>
      </p:sp>
      <p:sp>
        <p:nvSpPr>
          <p:cNvPr name="Freeform 28" id="28"/>
          <p:cNvSpPr/>
          <p:nvPr/>
        </p:nvSpPr>
        <p:spPr>
          <a:xfrm flipH="true" flipV="true" rot="-523145">
            <a:off x="4890863" y="5418846"/>
            <a:ext cx="2672417" cy="1530110"/>
          </a:xfrm>
          <a:custGeom>
            <a:avLst/>
            <a:gdLst/>
            <a:ahLst/>
            <a:cxnLst/>
            <a:rect r="r" b="b" t="t" l="l"/>
            <a:pathLst>
              <a:path h="1530110" w="2672417">
                <a:moveTo>
                  <a:pt x="2672417" y="1530110"/>
                </a:moveTo>
                <a:lnTo>
                  <a:pt x="0" y="1530110"/>
                </a:lnTo>
                <a:lnTo>
                  <a:pt x="0" y="0"/>
                </a:lnTo>
                <a:lnTo>
                  <a:pt x="2672417" y="0"/>
                </a:lnTo>
                <a:lnTo>
                  <a:pt x="2672417" y="153011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-56012" t="0" r="0" b="-10469"/>
            </a:stretch>
          </a:blipFill>
          <a:ln cap="sq">
            <a:noFill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152074" y="6110789"/>
            <a:ext cx="3558213" cy="2063764"/>
          </a:xfrm>
          <a:custGeom>
            <a:avLst/>
            <a:gdLst/>
            <a:ahLst/>
            <a:cxnLst/>
            <a:rect r="r" b="b" t="t" l="l"/>
            <a:pathLst>
              <a:path h="2063764" w="3558213">
                <a:moveTo>
                  <a:pt x="0" y="0"/>
                </a:moveTo>
                <a:lnTo>
                  <a:pt x="3558213" y="0"/>
                </a:lnTo>
                <a:lnTo>
                  <a:pt x="3558213" y="2063764"/>
                </a:lnTo>
                <a:lnTo>
                  <a:pt x="0" y="206376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alphaModFix amt="74000"/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0" id="30"/>
          <p:cNvSpPr/>
          <p:nvPr/>
        </p:nvSpPr>
        <p:spPr>
          <a:xfrm flipH="false" flipV="false" rot="0">
            <a:off x="1594057" y="6670486"/>
            <a:ext cx="666422" cy="992807"/>
          </a:xfrm>
          <a:custGeom>
            <a:avLst/>
            <a:gdLst/>
            <a:ahLst/>
            <a:cxnLst/>
            <a:rect r="r" b="b" t="t" l="l"/>
            <a:pathLst>
              <a:path h="992807" w="666422">
                <a:moveTo>
                  <a:pt x="0" y="0"/>
                </a:moveTo>
                <a:lnTo>
                  <a:pt x="666422" y="0"/>
                </a:lnTo>
                <a:lnTo>
                  <a:pt x="666422" y="992807"/>
                </a:lnTo>
                <a:lnTo>
                  <a:pt x="0" y="99280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1" id="31"/>
          <p:cNvSpPr/>
          <p:nvPr/>
        </p:nvSpPr>
        <p:spPr>
          <a:xfrm flipH="false" flipV="false" rot="0">
            <a:off x="4546833" y="7031817"/>
            <a:ext cx="3558213" cy="2063764"/>
          </a:xfrm>
          <a:custGeom>
            <a:avLst/>
            <a:gdLst/>
            <a:ahLst/>
            <a:cxnLst/>
            <a:rect r="r" b="b" t="t" l="l"/>
            <a:pathLst>
              <a:path h="2063764" w="3558213">
                <a:moveTo>
                  <a:pt x="0" y="0"/>
                </a:moveTo>
                <a:lnTo>
                  <a:pt x="3558213" y="0"/>
                </a:lnTo>
                <a:lnTo>
                  <a:pt x="3558213" y="2063764"/>
                </a:lnTo>
                <a:lnTo>
                  <a:pt x="0" y="206376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2" id="32"/>
          <p:cNvSpPr/>
          <p:nvPr/>
        </p:nvSpPr>
        <p:spPr>
          <a:xfrm flipH="false" flipV="false" rot="-1541525">
            <a:off x="4633492" y="7187769"/>
            <a:ext cx="450817" cy="1554543"/>
          </a:xfrm>
          <a:custGeom>
            <a:avLst/>
            <a:gdLst/>
            <a:ahLst/>
            <a:cxnLst/>
            <a:rect r="r" b="b" t="t" l="l"/>
            <a:pathLst>
              <a:path h="1554543" w="450817">
                <a:moveTo>
                  <a:pt x="0" y="0"/>
                </a:moveTo>
                <a:lnTo>
                  <a:pt x="450817" y="0"/>
                </a:lnTo>
                <a:lnTo>
                  <a:pt x="450817" y="1554542"/>
                </a:lnTo>
                <a:lnTo>
                  <a:pt x="0" y="155454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3" id="33"/>
          <p:cNvSpPr/>
          <p:nvPr/>
        </p:nvSpPr>
        <p:spPr>
          <a:xfrm flipH="false" flipV="false" rot="5477253">
            <a:off x="16433044" y="4212009"/>
            <a:ext cx="2100062" cy="851400"/>
          </a:xfrm>
          <a:custGeom>
            <a:avLst/>
            <a:gdLst/>
            <a:ahLst/>
            <a:cxnLst/>
            <a:rect r="r" b="b" t="t" l="l"/>
            <a:pathLst>
              <a:path h="851400" w="2100062">
                <a:moveTo>
                  <a:pt x="0" y="0"/>
                </a:moveTo>
                <a:lnTo>
                  <a:pt x="2100062" y="0"/>
                </a:lnTo>
                <a:lnTo>
                  <a:pt x="2100062" y="851400"/>
                </a:lnTo>
                <a:lnTo>
                  <a:pt x="0" y="8514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438491" y="5549485"/>
            <a:ext cx="3174442" cy="1841176"/>
          </a:xfrm>
          <a:custGeom>
            <a:avLst/>
            <a:gdLst/>
            <a:ahLst/>
            <a:cxnLst/>
            <a:rect r="r" b="b" t="t" l="l"/>
            <a:pathLst>
              <a:path h="1841176" w="3174442">
                <a:moveTo>
                  <a:pt x="0" y="0"/>
                </a:moveTo>
                <a:lnTo>
                  <a:pt x="3174442" y="0"/>
                </a:lnTo>
                <a:lnTo>
                  <a:pt x="3174442" y="1841177"/>
                </a:lnTo>
                <a:lnTo>
                  <a:pt x="0" y="184117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alphaModFix amt="74000"/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15702770" y="6326206"/>
            <a:ext cx="841993" cy="698854"/>
          </a:xfrm>
          <a:custGeom>
            <a:avLst/>
            <a:gdLst/>
            <a:ahLst/>
            <a:cxnLst/>
            <a:rect r="r" b="b" t="t" l="l"/>
            <a:pathLst>
              <a:path h="698854" w="841993">
                <a:moveTo>
                  <a:pt x="0" y="0"/>
                </a:moveTo>
                <a:lnTo>
                  <a:pt x="841993" y="0"/>
                </a:lnTo>
                <a:lnTo>
                  <a:pt x="841993" y="698853"/>
                </a:lnTo>
                <a:lnTo>
                  <a:pt x="0" y="69885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6" id="36"/>
          <p:cNvSpPr/>
          <p:nvPr/>
        </p:nvSpPr>
        <p:spPr>
          <a:xfrm flipH="false" flipV="false" rot="1008653">
            <a:off x="14329186" y="2242951"/>
            <a:ext cx="1974314" cy="1642439"/>
          </a:xfrm>
          <a:custGeom>
            <a:avLst/>
            <a:gdLst/>
            <a:ahLst/>
            <a:cxnLst/>
            <a:rect r="r" b="b" t="t" l="l"/>
            <a:pathLst>
              <a:path h="1642439" w="1974314">
                <a:moveTo>
                  <a:pt x="0" y="0"/>
                </a:moveTo>
                <a:lnTo>
                  <a:pt x="1974314" y="0"/>
                </a:lnTo>
                <a:lnTo>
                  <a:pt x="1974314" y="1642439"/>
                </a:lnTo>
                <a:lnTo>
                  <a:pt x="0" y="1642439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7" id="37"/>
          <p:cNvSpPr/>
          <p:nvPr/>
        </p:nvSpPr>
        <p:spPr>
          <a:xfrm flipH="false" flipV="false" rot="-5244582">
            <a:off x="5401564" y="1869524"/>
            <a:ext cx="995092" cy="2591317"/>
          </a:xfrm>
          <a:custGeom>
            <a:avLst/>
            <a:gdLst/>
            <a:ahLst/>
            <a:cxnLst/>
            <a:rect r="r" b="b" t="t" l="l"/>
            <a:pathLst>
              <a:path h="2591317" w="995092">
                <a:moveTo>
                  <a:pt x="0" y="0"/>
                </a:moveTo>
                <a:lnTo>
                  <a:pt x="995092" y="0"/>
                </a:lnTo>
                <a:lnTo>
                  <a:pt x="995092" y="2591317"/>
                </a:lnTo>
                <a:lnTo>
                  <a:pt x="0" y="2591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1721" t="0" r="0" b="-17138"/>
            </a:stretch>
          </a:blipFill>
          <a:ln cap="sq">
            <a:noFill/>
            <a:miter/>
          </a:ln>
        </p:spPr>
      </p:sp>
      <p:sp>
        <p:nvSpPr>
          <p:cNvPr name="Freeform 38" id="38"/>
          <p:cNvSpPr/>
          <p:nvPr/>
        </p:nvSpPr>
        <p:spPr>
          <a:xfrm flipH="false" flipV="false" rot="0">
            <a:off x="11510810" y="4915782"/>
            <a:ext cx="3355141" cy="1945982"/>
          </a:xfrm>
          <a:custGeom>
            <a:avLst/>
            <a:gdLst/>
            <a:ahLst/>
            <a:cxnLst/>
            <a:rect r="r" b="b" t="t" l="l"/>
            <a:pathLst>
              <a:path h="1945982" w="3355141">
                <a:moveTo>
                  <a:pt x="0" y="0"/>
                </a:moveTo>
                <a:lnTo>
                  <a:pt x="3355141" y="0"/>
                </a:lnTo>
                <a:lnTo>
                  <a:pt x="3355141" y="1945982"/>
                </a:lnTo>
                <a:lnTo>
                  <a:pt x="0" y="1945982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alphaModFix amt="74000"/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39" id="39"/>
          <p:cNvSpPr/>
          <p:nvPr/>
        </p:nvSpPr>
        <p:spPr>
          <a:xfrm flipH="false" flipV="false" rot="0">
            <a:off x="11653685" y="5440730"/>
            <a:ext cx="982024" cy="977114"/>
          </a:xfrm>
          <a:custGeom>
            <a:avLst/>
            <a:gdLst/>
            <a:ahLst/>
            <a:cxnLst/>
            <a:rect r="r" b="b" t="t" l="l"/>
            <a:pathLst>
              <a:path h="977114" w="982024">
                <a:moveTo>
                  <a:pt x="0" y="0"/>
                </a:moveTo>
                <a:lnTo>
                  <a:pt x="982024" y="0"/>
                </a:lnTo>
                <a:lnTo>
                  <a:pt x="982024" y="977114"/>
                </a:lnTo>
                <a:lnTo>
                  <a:pt x="0" y="977114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40" id="40"/>
          <p:cNvSpPr/>
          <p:nvPr/>
        </p:nvSpPr>
        <p:spPr>
          <a:xfrm flipH="true" flipV="false" rot="-190274">
            <a:off x="8062609" y="7438333"/>
            <a:ext cx="3783631" cy="1308506"/>
          </a:xfrm>
          <a:custGeom>
            <a:avLst/>
            <a:gdLst/>
            <a:ahLst/>
            <a:cxnLst/>
            <a:rect r="r" b="b" t="t" l="l"/>
            <a:pathLst>
              <a:path h="1308506" w="3783631">
                <a:moveTo>
                  <a:pt x="3783631" y="0"/>
                </a:moveTo>
                <a:lnTo>
                  <a:pt x="0" y="0"/>
                </a:lnTo>
                <a:lnTo>
                  <a:pt x="0" y="1308506"/>
                </a:lnTo>
                <a:lnTo>
                  <a:pt x="3783631" y="1308506"/>
                </a:lnTo>
                <a:lnTo>
                  <a:pt x="3783631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TextBox 41" id="41"/>
          <p:cNvSpPr txBox="true"/>
          <p:nvPr/>
        </p:nvSpPr>
        <p:spPr>
          <a:xfrm rot="0">
            <a:off x="12491144" y="5181854"/>
            <a:ext cx="2088044" cy="143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03">
                <a:solidFill>
                  <a:srgbClr val="D1B0B0">
                    <a:alpha val="87843"/>
                  </a:srgbClr>
                </a:solidFill>
                <a:latin typeface="Etna Sans Serif"/>
              </a:rPr>
              <a:t>Criad a vuestros hijos en amonestación del Señor</a:t>
            </a:r>
          </a:p>
          <a:p>
            <a:pPr algn="ctr" marL="0" indent="0" lvl="0">
              <a:lnSpc>
                <a:spcPts val="2322"/>
              </a:lnSpc>
              <a:spcBef>
                <a:spcPct val="0"/>
              </a:spcBef>
            </a:pPr>
            <a:r>
              <a:rPr lang="en-US" sz="1903">
                <a:solidFill>
                  <a:srgbClr val="D1B0B0">
                    <a:alpha val="87843"/>
                  </a:srgbClr>
                </a:solidFill>
                <a:latin typeface="Etna Sans Serif"/>
              </a:rPr>
              <a:t>(Ef 6:4)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11946211" y="6913893"/>
            <a:ext cx="3558213" cy="2063764"/>
          </a:xfrm>
          <a:custGeom>
            <a:avLst/>
            <a:gdLst/>
            <a:ahLst/>
            <a:cxnLst/>
            <a:rect r="r" b="b" t="t" l="l"/>
            <a:pathLst>
              <a:path h="2063764" w="3558213">
                <a:moveTo>
                  <a:pt x="0" y="0"/>
                </a:moveTo>
                <a:lnTo>
                  <a:pt x="3558213" y="0"/>
                </a:lnTo>
                <a:lnTo>
                  <a:pt x="3558213" y="2063763"/>
                </a:lnTo>
                <a:lnTo>
                  <a:pt x="0" y="206376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43" id="43"/>
          <p:cNvSpPr/>
          <p:nvPr/>
        </p:nvSpPr>
        <p:spPr>
          <a:xfrm flipH="true" flipV="false" rot="1006337">
            <a:off x="14742083" y="6969092"/>
            <a:ext cx="450817" cy="1554543"/>
          </a:xfrm>
          <a:custGeom>
            <a:avLst/>
            <a:gdLst/>
            <a:ahLst/>
            <a:cxnLst/>
            <a:rect r="r" b="b" t="t" l="l"/>
            <a:pathLst>
              <a:path h="1554543" w="450817">
                <a:moveTo>
                  <a:pt x="450817" y="0"/>
                </a:moveTo>
                <a:lnTo>
                  <a:pt x="0" y="0"/>
                </a:lnTo>
                <a:lnTo>
                  <a:pt x="0" y="1554543"/>
                </a:lnTo>
                <a:lnTo>
                  <a:pt x="450817" y="1554543"/>
                </a:lnTo>
                <a:lnTo>
                  <a:pt x="450817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  <a:ln cap="sq">
            <a:noFill/>
            <a:miter/>
          </a:ln>
        </p:spPr>
      </p:sp>
      <p:sp>
        <p:nvSpPr>
          <p:cNvPr name="Freeform 44" id="44"/>
          <p:cNvSpPr/>
          <p:nvPr/>
        </p:nvSpPr>
        <p:spPr>
          <a:xfrm flipH="true" flipV="false" rot="-9502925">
            <a:off x="14501028" y="4601113"/>
            <a:ext cx="995092" cy="2591317"/>
          </a:xfrm>
          <a:custGeom>
            <a:avLst/>
            <a:gdLst/>
            <a:ahLst/>
            <a:cxnLst/>
            <a:rect r="r" b="b" t="t" l="l"/>
            <a:pathLst>
              <a:path h="2591317" w="995092">
                <a:moveTo>
                  <a:pt x="995091" y="0"/>
                </a:moveTo>
                <a:lnTo>
                  <a:pt x="0" y="0"/>
                </a:lnTo>
                <a:lnTo>
                  <a:pt x="0" y="2591317"/>
                </a:lnTo>
                <a:lnTo>
                  <a:pt x="995091" y="2591317"/>
                </a:lnTo>
                <a:lnTo>
                  <a:pt x="995091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 l="-11721" t="0" r="0" b="-17138"/>
            </a:stretch>
          </a:blipFill>
          <a:ln cap="sq">
            <a:noFill/>
            <a:miter/>
          </a:ln>
        </p:spPr>
      </p:sp>
      <p:grpSp>
        <p:nvGrpSpPr>
          <p:cNvPr name="Group 45" id="45"/>
          <p:cNvGrpSpPr/>
          <p:nvPr/>
        </p:nvGrpSpPr>
        <p:grpSpPr>
          <a:xfrm rot="0">
            <a:off x="-111218" y="8977656"/>
            <a:ext cx="18557469" cy="1070742"/>
            <a:chOff x="0" y="0"/>
            <a:chExt cx="11548393" cy="666327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1548394" cy="666328"/>
            </a:xfrm>
            <a:custGeom>
              <a:avLst/>
              <a:gdLst/>
              <a:ahLst/>
              <a:cxnLst/>
              <a:rect r="r" b="b" t="t" l="l"/>
              <a:pathLst>
                <a:path h="666328" w="11548394">
                  <a:moveTo>
                    <a:pt x="11423934" y="666327"/>
                  </a:moveTo>
                  <a:lnTo>
                    <a:pt x="124460" y="666327"/>
                  </a:lnTo>
                  <a:cubicBezTo>
                    <a:pt x="55880" y="666327"/>
                    <a:pt x="0" y="610447"/>
                    <a:pt x="0" y="5418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41868"/>
                  </a:lnTo>
                  <a:cubicBezTo>
                    <a:pt x="11548394" y="610447"/>
                    <a:pt x="11492513" y="666328"/>
                    <a:pt x="11423934" y="666328"/>
                  </a:cubicBezTo>
                  <a:close/>
                </a:path>
              </a:pathLst>
            </a:custGeom>
            <a:solidFill>
              <a:srgbClr val="124920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-19050" y="9856698"/>
            <a:ext cx="18465302" cy="543996"/>
            <a:chOff x="0" y="0"/>
            <a:chExt cx="6246287" cy="184018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6246287" cy="184018"/>
            </a:xfrm>
            <a:custGeom>
              <a:avLst/>
              <a:gdLst/>
              <a:ahLst/>
              <a:cxnLst/>
              <a:rect r="r" b="b" t="t" l="l"/>
              <a:pathLst>
                <a:path h="184018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84018"/>
                  </a:lnTo>
                  <a:lnTo>
                    <a:pt x="0" y="184018"/>
                  </a:lnTo>
                  <a:close/>
                </a:path>
              </a:pathLst>
            </a:custGeom>
            <a:solidFill>
              <a:srgbClr val="0C0B0E"/>
            </a:solidFill>
          </p:spPr>
        </p:sp>
      </p:grpSp>
      <p:sp>
        <p:nvSpPr>
          <p:cNvPr name="TextBox 49" id="49"/>
          <p:cNvSpPr txBox="true"/>
          <p:nvPr/>
        </p:nvSpPr>
        <p:spPr>
          <a:xfrm rot="0">
            <a:off x="4173175" y="233617"/>
            <a:ext cx="11562499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25"/>
              </a:lnSpc>
              <a:spcBef>
                <a:spcPct val="0"/>
              </a:spcBef>
            </a:pPr>
            <a:r>
              <a:rPr lang="en-US" sz="4250" spc="-157" strike="noStrike" u="none">
                <a:solidFill>
                  <a:srgbClr val="A29B94"/>
                </a:solidFill>
                <a:latin typeface="League Spartan"/>
              </a:rPr>
              <a:t>ESCLAVOS DE CRISTO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-596925" y="-1295748"/>
            <a:ext cx="19387729" cy="3608958"/>
          </a:xfrm>
          <a:custGeom>
            <a:avLst/>
            <a:gdLst/>
            <a:ahLst/>
            <a:cxnLst/>
            <a:rect r="r" b="b" t="t" l="l"/>
            <a:pathLst>
              <a:path h="3608958" w="19387729">
                <a:moveTo>
                  <a:pt x="0" y="0"/>
                </a:moveTo>
                <a:lnTo>
                  <a:pt x="19387730" y="0"/>
                </a:lnTo>
                <a:lnTo>
                  <a:pt x="19387730" y="3608958"/>
                </a:lnTo>
                <a:lnTo>
                  <a:pt x="0" y="3608958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alphaModFix amt="10999"/>
            </a:blip>
            <a:stretch>
              <a:fillRect l="0" t="-67792" r="0" b="-369418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A29B94"/>
                </a:solidFill>
                <a:latin typeface="League Spartan"/>
              </a:rPr>
              <a:t>Miércoles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A29B94"/>
                </a:solidFill>
                <a:latin typeface="League Spartan"/>
              </a:rPr>
              <a:t>6 de septiembre del 2023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33759" y="1298751"/>
            <a:ext cx="15391107" cy="1300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7"/>
              </a:lnSpc>
            </a:pPr>
            <a:r>
              <a:rPr lang="en-US" sz="2599">
                <a:solidFill>
                  <a:srgbClr val="A29B94"/>
                </a:solidFill>
                <a:latin typeface="League Spartan Bold"/>
              </a:rPr>
              <a:t>Efesios 6:5-8 ha sido deturpado por amos de esclavos para granjearse la autoridad divina; pero al ver el texto, percibimos que el enfoque de Pablo está en:</a:t>
            </a:r>
          </a:p>
          <a:p>
            <a:pPr algn="ctr">
              <a:lnSpc>
                <a:spcPts val="3457"/>
              </a:lnSpc>
            </a:pPr>
          </a:p>
        </p:txBody>
      </p:sp>
      <p:sp>
        <p:nvSpPr>
          <p:cNvPr name="TextBox 53" id="53"/>
          <p:cNvSpPr txBox="true"/>
          <p:nvPr/>
        </p:nvSpPr>
        <p:spPr>
          <a:xfrm rot="0">
            <a:off x="16063340" y="1730229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A29B94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358826" y="9105106"/>
            <a:ext cx="17973709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A29B94"/>
                </a:solidFill>
                <a:latin typeface="League Spartan Bold"/>
              </a:rPr>
              <a:t>El objetivo de Pablo no era aminorar un grupo en pro de otro, sino enseñar cómo debían </a:t>
            </a:r>
          </a:p>
          <a:p>
            <a:pPr algn="ctr" marL="0" indent="0" lvl="0">
              <a:lnSpc>
                <a:spcPts val="3120"/>
              </a:lnSpc>
            </a:pPr>
            <a:r>
              <a:rPr lang="en-US" sz="2600">
                <a:solidFill>
                  <a:srgbClr val="A29B94"/>
                </a:solidFill>
                <a:latin typeface="League Spartan Bold"/>
              </a:rPr>
              <a:t>tratarse todos, tal como lo hizo Cristo a los que habían sido comprados con su sangre. 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110938" y="10019824"/>
            <a:ext cx="526137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A29B94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924071" y="4652192"/>
            <a:ext cx="3481498" cy="159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6"/>
              </a:lnSpc>
            </a:pPr>
            <a:r>
              <a:rPr lang="en-US" sz="2603">
                <a:solidFill>
                  <a:srgbClr val="A7D12F"/>
                </a:solidFill>
                <a:latin typeface="Etna Sans Serif"/>
              </a:rPr>
              <a:t>Entregarse por otros como Cristo se entregó por nosotros. </a:t>
            </a:r>
          </a:p>
          <a:p>
            <a:pPr algn="ctr" marL="0" indent="0" lvl="0">
              <a:lnSpc>
                <a:spcPts val="3176"/>
              </a:lnSpc>
            </a:pPr>
            <a:r>
              <a:rPr lang="en-US" sz="2603">
                <a:solidFill>
                  <a:srgbClr val="A7D12F"/>
                </a:solidFill>
                <a:latin typeface="Etna Sans Serif"/>
              </a:rPr>
              <a:t>(Ef 5:1-2, 21)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3763409" y="3632284"/>
            <a:ext cx="2899453" cy="496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08"/>
              </a:lnSpc>
            </a:pPr>
            <a:r>
              <a:rPr lang="en-US" sz="3203">
                <a:solidFill>
                  <a:srgbClr val="A7D12F"/>
                </a:solidFill>
                <a:latin typeface="Etna Sans Serif"/>
              </a:rPr>
              <a:t>EL SEÑOR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2032521" y="2595695"/>
            <a:ext cx="1964615" cy="1528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003">
                <a:solidFill>
                  <a:srgbClr val="F02A67"/>
                </a:solidFill>
                <a:latin typeface="Etna Sans Serif"/>
              </a:rPr>
              <a:t>Mujeres, sujetense a sus maridos como a Cristo.</a:t>
            </a:r>
          </a:p>
          <a:p>
            <a:pPr algn="ctr" marL="0" indent="0" lvl="0">
              <a:lnSpc>
                <a:spcPts val="2444"/>
              </a:lnSpc>
            </a:pPr>
            <a:r>
              <a:rPr lang="en-US" sz="2003">
                <a:solidFill>
                  <a:srgbClr val="F02A67"/>
                </a:solidFill>
                <a:latin typeface="Etna Sans Serif"/>
              </a:rPr>
              <a:t>(Ef 5:22-24)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028702" y="4582353"/>
            <a:ext cx="2521937" cy="1528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44"/>
              </a:lnSpc>
              <a:spcBef>
                <a:spcPct val="0"/>
              </a:spcBef>
            </a:pPr>
            <a:r>
              <a:rPr lang="en-US" sz="2003" strike="noStrike" u="none">
                <a:solidFill>
                  <a:srgbClr val="179EFE">
                    <a:alpha val="82745"/>
                  </a:srgbClr>
                </a:solidFill>
                <a:latin typeface="Etna Sans Serif"/>
              </a:rPr>
              <a:t>Maridos, amen y cuiden a su mujer como Cristo cuida a su iglesia.</a:t>
            </a:r>
          </a:p>
          <a:p>
            <a:pPr algn="ctr" marL="0" indent="0" lvl="0">
              <a:lnSpc>
                <a:spcPts val="2444"/>
              </a:lnSpc>
              <a:spcBef>
                <a:spcPct val="0"/>
              </a:spcBef>
            </a:pPr>
            <a:r>
              <a:rPr lang="en-US" sz="2003" strike="noStrike" u="none">
                <a:solidFill>
                  <a:srgbClr val="179EFE">
                    <a:alpha val="82745"/>
                  </a:srgbClr>
                </a:solidFill>
                <a:latin typeface="Etna Sans Serif"/>
              </a:rPr>
              <a:t>(Ef 5:25-29)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2120816" y="6597934"/>
            <a:ext cx="2397442" cy="1223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003">
                <a:solidFill>
                  <a:srgbClr val="E64F34"/>
                </a:solidFill>
                <a:latin typeface="Etna Sans Serif"/>
              </a:rPr>
              <a:t>Esclavos, obedeced a vuestros amos como a Cristo.</a:t>
            </a:r>
          </a:p>
          <a:p>
            <a:pPr algn="ctr" marL="0" indent="0" lvl="0">
              <a:lnSpc>
                <a:spcPts val="2444"/>
              </a:lnSpc>
              <a:spcBef>
                <a:spcPct val="0"/>
              </a:spcBef>
            </a:pPr>
            <a:r>
              <a:rPr lang="en-US" sz="2003" strike="noStrike" u="none">
                <a:solidFill>
                  <a:srgbClr val="E64F34"/>
                </a:solidFill>
                <a:latin typeface="Etna Sans Serif"/>
              </a:rPr>
              <a:t>(Ef 6:5-8)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5305208" y="7381137"/>
            <a:ext cx="2494499" cy="1413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03">
                <a:solidFill>
                  <a:srgbClr val="FFE604"/>
                </a:solidFill>
                <a:latin typeface="Etna Sans Serif"/>
              </a:rPr>
              <a:t>Amos, </a:t>
            </a:r>
            <a:r>
              <a:rPr lang="en-US" sz="2303">
                <a:solidFill>
                  <a:srgbClr val="FFFFFF"/>
                </a:solidFill>
                <a:latin typeface="Etna Sans Serif"/>
              </a:rPr>
              <a:t>haced lo mismo</a:t>
            </a:r>
            <a:r>
              <a:rPr lang="en-US" sz="2303">
                <a:solidFill>
                  <a:srgbClr val="FFE604"/>
                </a:solidFill>
                <a:latin typeface="Etna Sans Serif"/>
              </a:rPr>
              <a:t> con vuestros esclavos.</a:t>
            </a:r>
          </a:p>
          <a:p>
            <a:pPr algn="ctr" marL="0" indent="0" lvl="0">
              <a:lnSpc>
                <a:spcPts val="2810"/>
              </a:lnSpc>
              <a:spcBef>
                <a:spcPct val="0"/>
              </a:spcBef>
            </a:pPr>
            <a:r>
              <a:rPr lang="en-US" sz="2303">
                <a:solidFill>
                  <a:srgbClr val="FFE604"/>
                </a:solidFill>
                <a:latin typeface="Etna Sans Serif"/>
              </a:rPr>
              <a:t>(Ef 6:9)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6290888" y="5940369"/>
            <a:ext cx="2052052" cy="114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03">
                <a:solidFill>
                  <a:srgbClr val="BC1FFC"/>
                </a:solidFill>
                <a:latin typeface="Etna Sans Serif"/>
              </a:rPr>
              <a:t>Hijos, obedeced a vuestros padres en el Señor</a:t>
            </a:r>
          </a:p>
          <a:p>
            <a:pPr algn="ctr" marL="0" indent="0" lvl="0">
              <a:lnSpc>
                <a:spcPts val="2322"/>
              </a:lnSpc>
              <a:spcBef>
                <a:spcPct val="0"/>
              </a:spcBef>
            </a:pPr>
            <a:r>
              <a:rPr lang="en-US" sz="1903">
                <a:solidFill>
                  <a:srgbClr val="BC1FFC"/>
                </a:solidFill>
                <a:latin typeface="Etna Sans Serif"/>
              </a:rPr>
              <a:t>(Ef 6:1-3)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2372318" y="7284599"/>
            <a:ext cx="2274030" cy="1413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03">
                <a:solidFill>
                  <a:srgbClr val="FFE604"/>
                </a:solidFill>
                <a:latin typeface="Etna Sans Serif"/>
              </a:rPr>
              <a:t>Sabiendo que tenéis</a:t>
            </a:r>
            <a:r>
              <a:rPr lang="en-US" sz="2303">
                <a:solidFill>
                  <a:srgbClr val="FFFFFF"/>
                </a:solidFill>
                <a:latin typeface="Etna Sans Serif"/>
              </a:rPr>
              <a:t> al mismo SEÑOR</a:t>
            </a:r>
          </a:p>
          <a:p>
            <a:pPr algn="ctr" marL="0" indent="0" lvl="0">
              <a:lnSpc>
                <a:spcPts val="2810"/>
              </a:lnSpc>
              <a:spcBef>
                <a:spcPct val="0"/>
              </a:spcBef>
            </a:pPr>
            <a:r>
              <a:rPr lang="en-US" sz="2303">
                <a:solidFill>
                  <a:srgbClr val="FFE604"/>
                </a:solidFill>
                <a:latin typeface="Etna Sans Serif"/>
              </a:rPr>
              <a:t>(Ef 6:9)</a:t>
            </a:r>
          </a:p>
        </p:txBody>
      </p:sp>
      <p:sp>
        <p:nvSpPr>
          <p:cNvPr name="Freeform 64" id="64"/>
          <p:cNvSpPr/>
          <p:nvPr/>
        </p:nvSpPr>
        <p:spPr>
          <a:xfrm flipH="false" flipV="false" rot="0">
            <a:off x="-526348" y="9006231"/>
            <a:ext cx="19387729" cy="3608958"/>
          </a:xfrm>
          <a:custGeom>
            <a:avLst/>
            <a:gdLst/>
            <a:ahLst/>
            <a:cxnLst/>
            <a:rect r="r" b="b" t="t" l="l"/>
            <a:pathLst>
              <a:path h="3608958" w="19387729">
                <a:moveTo>
                  <a:pt x="0" y="0"/>
                </a:moveTo>
                <a:lnTo>
                  <a:pt x="19387730" y="0"/>
                </a:lnTo>
                <a:lnTo>
                  <a:pt x="19387730" y="3608959"/>
                </a:lnTo>
                <a:lnTo>
                  <a:pt x="0" y="3608959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alphaModFix amt="12000"/>
            </a:blip>
            <a:stretch>
              <a:fillRect l="0" t="-67792" r="0" b="-369418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F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9655" y="1080301"/>
            <a:ext cx="4165471" cy="8229600"/>
            <a:chOff x="0" y="0"/>
            <a:chExt cx="5553961" cy="1097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67561" y="548640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6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84745" y="-235181"/>
            <a:ext cx="3988176" cy="1283199"/>
            <a:chOff x="0" y="0"/>
            <a:chExt cx="2481859" cy="798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81859" cy="798541"/>
            </a:xfrm>
            <a:custGeom>
              <a:avLst/>
              <a:gdLst/>
              <a:ahLst/>
              <a:cxnLst/>
              <a:rect r="r" b="b" t="t" l="l"/>
              <a:pathLst>
                <a:path h="798541" w="2481859">
                  <a:moveTo>
                    <a:pt x="2357399" y="798540"/>
                  </a:moveTo>
                  <a:lnTo>
                    <a:pt x="124460" y="798540"/>
                  </a:lnTo>
                  <a:cubicBezTo>
                    <a:pt x="55880" y="798540"/>
                    <a:pt x="0" y="742660"/>
                    <a:pt x="0" y="6740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57399" y="0"/>
                  </a:lnTo>
                  <a:cubicBezTo>
                    <a:pt x="2425979" y="0"/>
                    <a:pt x="2481859" y="55880"/>
                    <a:pt x="2481859" y="124460"/>
                  </a:cubicBezTo>
                  <a:lnTo>
                    <a:pt x="2481859" y="674081"/>
                  </a:lnTo>
                  <a:cubicBezTo>
                    <a:pt x="2481859" y="742660"/>
                    <a:pt x="2425979" y="798541"/>
                    <a:pt x="2357399" y="798541"/>
                  </a:cubicBezTo>
                  <a:close/>
                </a:path>
              </a:pathLst>
            </a:custGeom>
            <a:solidFill>
              <a:srgbClr val="65625D"/>
            </a:solidFill>
          </p:spPr>
        </p:sp>
      </p:grpSp>
      <p:sp>
        <p:nvSpPr>
          <p:cNvPr name="Freeform 7" id="7"/>
          <p:cNvSpPr/>
          <p:nvPr/>
        </p:nvSpPr>
        <p:spPr>
          <a:xfrm flipH="true" flipV="true" rot="5400000">
            <a:off x="11949779" y="1206262"/>
            <a:ext cx="6081893" cy="8535990"/>
          </a:xfrm>
          <a:custGeom>
            <a:avLst/>
            <a:gdLst/>
            <a:ahLst/>
            <a:cxnLst/>
            <a:rect r="r" b="b" t="t" l="l"/>
            <a:pathLst>
              <a:path h="8535990" w="6081893">
                <a:moveTo>
                  <a:pt x="6081893" y="8535989"/>
                </a:moveTo>
                <a:lnTo>
                  <a:pt x="0" y="8535989"/>
                </a:lnTo>
                <a:lnTo>
                  <a:pt x="0" y="0"/>
                </a:lnTo>
                <a:lnTo>
                  <a:pt x="6081893" y="0"/>
                </a:lnTo>
                <a:lnTo>
                  <a:pt x="6081893" y="8535989"/>
                </a:lnTo>
                <a:close/>
              </a:path>
            </a:pathLst>
          </a:custGeom>
          <a:blipFill>
            <a:blip r:embed="rId4">
              <a:alphaModFix amt="23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508517" y="285603"/>
            <a:ext cx="4165471" cy="8229600"/>
            <a:chOff x="0" y="0"/>
            <a:chExt cx="5553961" cy="1097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7561" y="548640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145580" y="1080301"/>
            <a:ext cx="4227441" cy="8352032"/>
            <a:chOff x="0" y="0"/>
            <a:chExt cx="5636587" cy="111360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568021" cy="5568021"/>
            </a:xfrm>
            <a:custGeom>
              <a:avLst/>
              <a:gdLst/>
              <a:ahLst/>
              <a:cxnLst/>
              <a:rect r="r" b="b" t="t" l="l"/>
              <a:pathLst>
                <a:path h="5568021" w="5568021">
                  <a:moveTo>
                    <a:pt x="0" y="0"/>
                  </a:moveTo>
                  <a:lnTo>
                    <a:pt x="5568021" y="0"/>
                  </a:lnTo>
                  <a:lnTo>
                    <a:pt x="5568021" y="5568021"/>
                  </a:lnTo>
                  <a:lnTo>
                    <a:pt x="0" y="5568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8566" y="5568021"/>
              <a:ext cx="5568021" cy="5568021"/>
            </a:xfrm>
            <a:custGeom>
              <a:avLst/>
              <a:gdLst/>
              <a:ahLst/>
              <a:cxnLst/>
              <a:rect r="r" b="b" t="t" l="l"/>
              <a:pathLst>
                <a:path h="5568021" w="5568021">
                  <a:moveTo>
                    <a:pt x="0" y="0"/>
                  </a:moveTo>
                  <a:lnTo>
                    <a:pt x="5568021" y="0"/>
                  </a:lnTo>
                  <a:lnTo>
                    <a:pt x="5568021" y="5568021"/>
                  </a:lnTo>
                  <a:lnTo>
                    <a:pt x="0" y="5568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205198" y="0"/>
            <a:ext cx="4265988" cy="8428188"/>
            <a:chOff x="0" y="0"/>
            <a:chExt cx="5687983" cy="112375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618792" cy="5618792"/>
            </a:xfrm>
            <a:custGeom>
              <a:avLst/>
              <a:gdLst/>
              <a:ahLst/>
              <a:cxnLst/>
              <a:rect r="r" b="b" t="t" l="l"/>
              <a:pathLst>
                <a:path h="5618792" w="5618792">
                  <a:moveTo>
                    <a:pt x="0" y="0"/>
                  </a:moveTo>
                  <a:lnTo>
                    <a:pt x="5618792" y="0"/>
                  </a:lnTo>
                  <a:lnTo>
                    <a:pt x="5618792" y="5618792"/>
                  </a:lnTo>
                  <a:lnTo>
                    <a:pt x="0" y="5618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103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9191" y="5618792"/>
              <a:ext cx="5618792" cy="5618792"/>
            </a:xfrm>
            <a:custGeom>
              <a:avLst/>
              <a:gdLst/>
              <a:ahLst/>
              <a:cxnLst/>
              <a:rect r="r" b="b" t="t" l="l"/>
              <a:pathLst>
                <a:path h="5618792" w="5618792">
                  <a:moveTo>
                    <a:pt x="0" y="0"/>
                  </a:moveTo>
                  <a:lnTo>
                    <a:pt x="5618792" y="0"/>
                  </a:lnTo>
                  <a:lnTo>
                    <a:pt x="5618792" y="5618792"/>
                  </a:lnTo>
                  <a:lnTo>
                    <a:pt x="0" y="5618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45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173175" y="466063"/>
            <a:ext cx="4165471" cy="8229600"/>
            <a:chOff x="0" y="0"/>
            <a:chExt cx="5553961" cy="1097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9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true" rot="0">
              <a:off x="67561" y="548640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5486400"/>
                  </a:moveTo>
                  <a:lnTo>
                    <a:pt x="5486400" y="5486400"/>
                  </a:lnTo>
                  <a:lnTo>
                    <a:pt x="5486400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2">
                <a:alphaModFix amt="5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3941164" y="-178299"/>
            <a:ext cx="11902226" cy="1226317"/>
            <a:chOff x="0" y="0"/>
            <a:chExt cx="7406807" cy="76314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406807" cy="763143"/>
            </a:xfrm>
            <a:custGeom>
              <a:avLst/>
              <a:gdLst/>
              <a:ahLst/>
              <a:cxnLst/>
              <a:rect r="r" b="b" t="t" l="l"/>
              <a:pathLst>
                <a:path h="763143" w="7406807">
                  <a:moveTo>
                    <a:pt x="7282347" y="763142"/>
                  </a:moveTo>
                  <a:lnTo>
                    <a:pt x="124460" y="763142"/>
                  </a:lnTo>
                  <a:cubicBezTo>
                    <a:pt x="55880" y="763142"/>
                    <a:pt x="0" y="707262"/>
                    <a:pt x="0" y="638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82347" y="0"/>
                  </a:lnTo>
                  <a:cubicBezTo>
                    <a:pt x="7350927" y="0"/>
                    <a:pt x="7406807" y="55880"/>
                    <a:pt x="7406807" y="124460"/>
                  </a:cubicBezTo>
                  <a:lnTo>
                    <a:pt x="7406807" y="638683"/>
                  </a:lnTo>
                  <a:cubicBezTo>
                    <a:pt x="7406807" y="707262"/>
                    <a:pt x="7350927" y="763143"/>
                    <a:pt x="7282347" y="763143"/>
                  </a:cubicBezTo>
                  <a:close/>
                </a:path>
              </a:pathLst>
            </a:custGeom>
            <a:solidFill>
              <a:srgbClr val="65625D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-186827" y="1249509"/>
            <a:ext cx="16030217" cy="1380777"/>
            <a:chOff x="0" y="0"/>
            <a:chExt cx="9975673" cy="8592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975673" cy="859263"/>
            </a:xfrm>
            <a:custGeom>
              <a:avLst/>
              <a:gdLst/>
              <a:ahLst/>
              <a:cxnLst/>
              <a:rect r="r" b="b" t="t" l="l"/>
              <a:pathLst>
                <a:path h="859263" w="9975673">
                  <a:moveTo>
                    <a:pt x="9851213" y="859263"/>
                  </a:moveTo>
                  <a:lnTo>
                    <a:pt x="124460" y="859263"/>
                  </a:lnTo>
                  <a:cubicBezTo>
                    <a:pt x="55880" y="859263"/>
                    <a:pt x="0" y="803383"/>
                    <a:pt x="0" y="7348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51213" y="0"/>
                  </a:lnTo>
                  <a:cubicBezTo>
                    <a:pt x="9919794" y="0"/>
                    <a:pt x="9975673" y="55880"/>
                    <a:pt x="9975673" y="124460"/>
                  </a:cubicBezTo>
                  <a:lnTo>
                    <a:pt x="9975673" y="734803"/>
                  </a:lnTo>
                  <a:cubicBezTo>
                    <a:pt x="9975673" y="803383"/>
                    <a:pt x="9919794" y="859263"/>
                    <a:pt x="9851213" y="859263"/>
                  </a:cubicBezTo>
                  <a:close/>
                </a:path>
              </a:pathLst>
            </a:custGeom>
            <a:solidFill>
              <a:srgbClr val="979088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-19050" y="9828123"/>
            <a:ext cx="18465302" cy="572571"/>
            <a:chOff x="0" y="0"/>
            <a:chExt cx="6246287" cy="19368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246287" cy="193685"/>
            </a:xfrm>
            <a:custGeom>
              <a:avLst/>
              <a:gdLst/>
              <a:ahLst/>
              <a:cxnLst/>
              <a:rect r="r" b="b" t="t" l="l"/>
              <a:pathLst>
                <a:path h="193685" w="6246287">
                  <a:moveTo>
                    <a:pt x="0" y="0"/>
                  </a:moveTo>
                  <a:lnTo>
                    <a:pt x="6246287" y="0"/>
                  </a:lnTo>
                  <a:lnTo>
                    <a:pt x="6246287" y="193685"/>
                  </a:lnTo>
                  <a:lnTo>
                    <a:pt x="0" y="193685"/>
                  </a:lnTo>
                  <a:close/>
                </a:path>
              </a:pathLst>
            </a:custGeom>
            <a:solidFill>
              <a:srgbClr val="65625D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6015293" y="-178299"/>
            <a:ext cx="2411909" cy="2808584"/>
            <a:chOff x="0" y="0"/>
            <a:chExt cx="1500941" cy="174779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500942" cy="1747794"/>
            </a:xfrm>
            <a:custGeom>
              <a:avLst/>
              <a:gdLst/>
              <a:ahLst/>
              <a:cxnLst/>
              <a:rect r="r" b="b" t="t" l="l"/>
              <a:pathLst>
                <a:path h="1747794" w="1500942">
                  <a:moveTo>
                    <a:pt x="1376481" y="1747794"/>
                  </a:moveTo>
                  <a:lnTo>
                    <a:pt x="124460" y="1747794"/>
                  </a:lnTo>
                  <a:cubicBezTo>
                    <a:pt x="55880" y="1747794"/>
                    <a:pt x="0" y="1691914"/>
                    <a:pt x="0" y="16233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481" y="0"/>
                  </a:lnTo>
                  <a:cubicBezTo>
                    <a:pt x="1445061" y="0"/>
                    <a:pt x="1500942" y="55880"/>
                    <a:pt x="1500942" y="124460"/>
                  </a:cubicBezTo>
                  <a:lnTo>
                    <a:pt x="1500942" y="1623334"/>
                  </a:lnTo>
                  <a:cubicBezTo>
                    <a:pt x="1500942" y="1691914"/>
                    <a:pt x="1445061" y="1747794"/>
                    <a:pt x="1376481" y="1747794"/>
                  </a:cubicBezTo>
                  <a:close/>
                </a:path>
              </a:pathLst>
            </a:custGeom>
            <a:solidFill>
              <a:srgbClr val="65625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6326562" y="220705"/>
            <a:ext cx="1622505" cy="1719192"/>
          </a:xfrm>
          <a:custGeom>
            <a:avLst/>
            <a:gdLst/>
            <a:ahLst/>
            <a:cxnLst/>
            <a:rect r="r" b="b" t="t" l="l"/>
            <a:pathLst>
              <a:path h="1719192" w="1622505">
                <a:moveTo>
                  <a:pt x="0" y="0"/>
                </a:moveTo>
                <a:lnTo>
                  <a:pt x="1622505" y="0"/>
                </a:lnTo>
                <a:lnTo>
                  <a:pt x="1622505" y="1719192"/>
                </a:lnTo>
                <a:lnTo>
                  <a:pt x="0" y="1719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039" t="-18915" r="-59829" b="-49496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-111218" y="8743288"/>
            <a:ext cx="18557469" cy="1094360"/>
            <a:chOff x="0" y="0"/>
            <a:chExt cx="11548393" cy="68102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548394" cy="681025"/>
            </a:xfrm>
            <a:custGeom>
              <a:avLst/>
              <a:gdLst/>
              <a:ahLst/>
              <a:cxnLst/>
              <a:rect r="r" b="b" t="t" l="l"/>
              <a:pathLst>
                <a:path h="681025" w="11548394">
                  <a:moveTo>
                    <a:pt x="11423934" y="681025"/>
                  </a:moveTo>
                  <a:lnTo>
                    <a:pt x="124460" y="681025"/>
                  </a:lnTo>
                  <a:cubicBezTo>
                    <a:pt x="55880" y="681025"/>
                    <a:pt x="0" y="625145"/>
                    <a:pt x="0" y="5565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3934" y="0"/>
                  </a:lnTo>
                  <a:cubicBezTo>
                    <a:pt x="11492513" y="0"/>
                    <a:pt x="11548394" y="55880"/>
                    <a:pt x="11548394" y="124460"/>
                  </a:cubicBezTo>
                  <a:lnTo>
                    <a:pt x="11548394" y="556565"/>
                  </a:lnTo>
                  <a:cubicBezTo>
                    <a:pt x="11548394" y="625145"/>
                    <a:pt x="11492513" y="681025"/>
                    <a:pt x="11423934" y="681025"/>
                  </a:cubicBezTo>
                  <a:close/>
                </a:path>
              </a:pathLst>
            </a:custGeom>
            <a:solidFill>
              <a:srgbClr val="979088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5400000">
            <a:off x="1132229" y="875505"/>
            <a:ext cx="6081893" cy="8535990"/>
          </a:xfrm>
          <a:custGeom>
            <a:avLst/>
            <a:gdLst/>
            <a:ahLst/>
            <a:cxnLst/>
            <a:rect r="r" b="b" t="t" l="l"/>
            <a:pathLst>
              <a:path h="8535990" w="6081893">
                <a:moveTo>
                  <a:pt x="0" y="0"/>
                </a:moveTo>
                <a:lnTo>
                  <a:pt x="6081892" y="0"/>
                </a:lnTo>
                <a:lnTo>
                  <a:pt x="6081892" y="8535990"/>
                </a:lnTo>
                <a:lnTo>
                  <a:pt x="0" y="853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206477" y="2916035"/>
            <a:ext cx="3917000" cy="3913736"/>
          </a:xfrm>
          <a:custGeom>
            <a:avLst/>
            <a:gdLst/>
            <a:ahLst/>
            <a:cxnLst/>
            <a:rect r="r" b="b" t="t" l="l"/>
            <a:pathLst>
              <a:path h="3913736" w="3917000">
                <a:moveTo>
                  <a:pt x="0" y="0"/>
                </a:moveTo>
                <a:lnTo>
                  <a:pt x="3917000" y="0"/>
                </a:lnTo>
                <a:lnTo>
                  <a:pt x="3917000" y="3913736"/>
                </a:lnTo>
                <a:lnTo>
                  <a:pt x="0" y="3913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011262" y="3277500"/>
            <a:ext cx="4268636" cy="3190805"/>
          </a:xfrm>
          <a:custGeom>
            <a:avLst/>
            <a:gdLst/>
            <a:ahLst/>
            <a:cxnLst/>
            <a:rect r="r" b="b" t="t" l="l"/>
            <a:pathLst>
              <a:path h="3190805" w="4268636">
                <a:moveTo>
                  <a:pt x="0" y="0"/>
                </a:moveTo>
                <a:lnTo>
                  <a:pt x="4268636" y="0"/>
                </a:lnTo>
                <a:lnTo>
                  <a:pt x="4268636" y="3190806"/>
                </a:lnTo>
                <a:lnTo>
                  <a:pt x="0" y="3190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27370" y="3488203"/>
            <a:ext cx="4350515" cy="2980103"/>
          </a:xfrm>
          <a:custGeom>
            <a:avLst/>
            <a:gdLst/>
            <a:ahLst/>
            <a:cxnLst/>
            <a:rect r="r" b="b" t="t" l="l"/>
            <a:pathLst>
              <a:path h="2980103" w="4350515">
                <a:moveTo>
                  <a:pt x="0" y="0"/>
                </a:moveTo>
                <a:lnTo>
                  <a:pt x="4350515" y="0"/>
                </a:lnTo>
                <a:lnTo>
                  <a:pt x="4350515" y="2980103"/>
                </a:lnTo>
                <a:lnTo>
                  <a:pt x="0" y="2980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04046" y="1338107"/>
            <a:ext cx="15609453" cy="1203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699">
                <a:solidFill>
                  <a:srgbClr val="F4EFDC"/>
                </a:solidFill>
                <a:latin typeface="League Spartan Bold"/>
              </a:rPr>
              <a:t>En Efesios 6, al dirigirse a una iglesia que tenía esclavos y señores entre </a:t>
            </a:r>
          </a:p>
          <a:p>
            <a:pPr algn="ctr">
              <a:lnSpc>
                <a:spcPts val="3212"/>
              </a:lnSpc>
            </a:pPr>
            <a:r>
              <a:rPr lang="en-US" sz="2699">
                <a:solidFill>
                  <a:srgbClr val="F4EFDC"/>
                </a:solidFill>
                <a:latin typeface="League Spartan Bold"/>
              </a:rPr>
              <a:t>sus miembros, Pablo les recuerda una realidad que infelizmente, todavía </a:t>
            </a:r>
          </a:p>
          <a:p>
            <a:pPr algn="ctr">
              <a:lnSpc>
                <a:spcPts val="3212"/>
              </a:lnSpc>
            </a:pPr>
            <a:r>
              <a:rPr lang="en-US" sz="2699">
                <a:solidFill>
                  <a:srgbClr val="F4EFDC"/>
                </a:solidFill>
                <a:latin typeface="League Spartan Bold"/>
              </a:rPr>
              <a:t>es rechazada; que en Cristo pues, todos seguimos siendo iguales.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173175" y="241151"/>
            <a:ext cx="11426377" cy="680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-155">
                <a:solidFill>
                  <a:srgbClr val="F4EFDC"/>
                </a:solidFill>
                <a:latin typeface="League Spartan"/>
              </a:rPr>
              <a:t>AMOS QUE SON ESCLAVOS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23768" y="9856698"/>
            <a:ext cx="16516529" cy="313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F4EFDC"/>
                </a:solidFill>
                <a:latin typeface="League Spartan Bold"/>
              </a:rPr>
              <a:t>C &amp; D: Bruno Flávio - T: Eliezer GC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063340" y="2066464"/>
            <a:ext cx="2148949" cy="306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spc="360">
                <a:solidFill>
                  <a:srgbClr val="F4EFDC"/>
                </a:solidFill>
                <a:latin typeface="Open Sans Extra Bold Bold"/>
              </a:rPr>
              <a:t>INFOLECCIÓN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7327" y="8739162"/>
            <a:ext cx="17769412" cy="946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7"/>
              </a:lnSpc>
            </a:pPr>
            <a:r>
              <a:rPr lang="en-US" sz="2699">
                <a:solidFill>
                  <a:srgbClr val="F4EFDC"/>
                </a:solidFill>
                <a:latin typeface="League Spartan Bold"/>
              </a:rPr>
              <a:t>Pablo demuestra que todos somos parte del cuerpo de Cristo y por lo mismo, no tiene </a:t>
            </a:r>
          </a:p>
          <a:p>
            <a:pPr algn="ctr" marL="0" indent="0" lvl="0">
              <a:lnSpc>
                <a:spcPts val="3887"/>
              </a:lnSpc>
            </a:pPr>
            <a:r>
              <a:rPr lang="en-US" sz="2699">
                <a:solidFill>
                  <a:srgbClr val="F4EFDC"/>
                </a:solidFill>
                <a:latin typeface="League Spartan Bold"/>
              </a:rPr>
              <a:t>sentido que un cristiano se crea superior a otro por su posición social o cualquier otro motivo.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78037" y="6829771"/>
            <a:ext cx="4249181" cy="1700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65625D"/>
                </a:solidFill>
                <a:latin typeface="League Spartan Bold"/>
              </a:rPr>
              <a:t>Esclavos y libres (amos) tienen el mismo tipo de recompensa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979088"/>
                </a:solidFill>
                <a:latin typeface="League Spartan Bold"/>
              </a:rPr>
              <a:t> (v.8)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-19050" y="169033"/>
            <a:ext cx="371007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4EFDC"/>
                </a:solidFill>
                <a:latin typeface="League Spartan"/>
              </a:rPr>
              <a:t>Jueves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4EFDC"/>
                </a:solidFill>
                <a:latin typeface="League Spartan"/>
              </a:rPr>
              <a:t>7 de septiembre del 2023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-1157242" y="-3521156"/>
            <a:ext cx="24990867" cy="6170491"/>
            <a:chOff x="0" y="0"/>
            <a:chExt cx="33321156" cy="8227322"/>
          </a:xfrm>
        </p:grpSpPr>
        <p:sp>
          <p:nvSpPr>
            <p:cNvPr name="Freeform 43" id="43"/>
            <p:cNvSpPr/>
            <p:nvPr/>
          </p:nvSpPr>
          <p:spPr>
            <a:xfrm flipH="false" flipV="false" rot="5400000">
              <a:off x="1636065" y="-15179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5400000">
              <a:off x="12817274" y="-16195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5400000">
              <a:off x="23575901" y="-1636065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20"/>
                  </a:lnTo>
                  <a:lnTo>
                    <a:pt x="0" y="1138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7019410" y="6829771"/>
            <a:ext cx="4249181" cy="1271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65625D"/>
                </a:solidFill>
                <a:latin typeface="League Spartan Bold"/>
              </a:rPr>
              <a:t>Tanto esclavos como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65625D"/>
                </a:solidFill>
                <a:latin typeface="League Spartan Bold"/>
              </a:rPr>
              <a:t>amos son hermanos. 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979088"/>
                </a:solidFill>
                <a:latin typeface="League Spartan Bold"/>
              </a:rPr>
              <a:t> (v.9)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954515" y="6829771"/>
            <a:ext cx="4249181" cy="1271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65625D"/>
                </a:solidFill>
                <a:latin typeface="League Spartan Bold"/>
              </a:rPr>
              <a:t>Dios ve a esclavos y amos de la misma forma.</a:t>
            </a:r>
          </a:p>
          <a:p>
            <a:pPr algn="ctr">
              <a:lnSpc>
                <a:spcPts val="3396"/>
              </a:lnSpc>
            </a:pPr>
            <a:r>
              <a:rPr lang="en-US" sz="2425">
                <a:solidFill>
                  <a:srgbClr val="979088"/>
                </a:solidFill>
                <a:latin typeface="League Spartan Bold"/>
              </a:rPr>
              <a:t> (v.9)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-2603157" y="8682677"/>
            <a:ext cx="24990867" cy="6170491"/>
            <a:chOff x="0" y="0"/>
            <a:chExt cx="33321156" cy="8227322"/>
          </a:xfrm>
        </p:grpSpPr>
        <p:sp>
          <p:nvSpPr>
            <p:cNvPr name="Freeform 49" id="49"/>
            <p:cNvSpPr/>
            <p:nvPr/>
          </p:nvSpPr>
          <p:spPr>
            <a:xfrm flipH="false" flipV="false" rot="5400000">
              <a:off x="1636065" y="-15179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0" id="50"/>
            <p:cNvSpPr/>
            <p:nvPr/>
          </p:nvSpPr>
          <p:spPr>
            <a:xfrm flipH="false" flipV="false" rot="5400000">
              <a:off x="12817274" y="-1619533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19"/>
                  </a:lnTo>
                  <a:lnTo>
                    <a:pt x="0" y="1138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5400000">
              <a:off x="23575901" y="-1636065"/>
              <a:ext cx="8109190" cy="11381319"/>
            </a:xfrm>
            <a:custGeom>
              <a:avLst/>
              <a:gdLst/>
              <a:ahLst/>
              <a:cxnLst/>
              <a:rect r="r" b="b" t="t" l="l"/>
              <a:pathLst>
                <a:path h="11381319" w="8109190">
                  <a:moveTo>
                    <a:pt x="0" y="0"/>
                  </a:moveTo>
                  <a:lnTo>
                    <a:pt x="8109190" y="0"/>
                  </a:lnTo>
                  <a:lnTo>
                    <a:pt x="8109190" y="11381320"/>
                  </a:lnTo>
                  <a:lnTo>
                    <a:pt x="0" y="11381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DAFt7BK7T1c</dc:identifier>
  <dcterms:modified xsi:type="dcterms:W3CDTF">2011-08-01T06:04:30Z</dcterms:modified>
  <cp:revision>1</cp:revision>
  <dc:title>Lección 11 defin 11 (3º TRI 2023)</dc:title>
</cp:coreProperties>
</file>