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</p:sldIdLst>
  <p:sldSz cx="18288000" cy="10287000"/>
  <p:notesSz cx="6858000" cy="9144000"/>
  <p:embeddedFontLst>
    <p:embeddedFont>
      <p:font typeface="Open Sans Extra Bold 1" charset="1" panose="020B0906030804020204"/>
      <p:regular r:id="rId6"/>
    </p:embeddedFont>
    <p:embeddedFont>
      <p:font typeface="Open Sans Extra Bold 1 Italics" charset="1" panose="020B0906030804020204"/>
      <p:regular r:id="rId7"/>
    </p:embeddedFont>
    <p:embeddedFont>
      <p:font typeface="Peace Sans" charset="1" panose="02000505040000020004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League Spartan" charset="1" panose="00000800000000000000"/>
      <p:regular r:id="rId13"/>
    </p:embeddedFont>
    <p:embeddedFont>
      <p:font typeface="Assistant Bold" charset="1" panose="00000800000000000000"/>
      <p:regular r:id="rId14"/>
    </p:embeddedFont>
    <p:embeddedFont>
      <p:font typeface="Assistant Bold Bold" charset="1" panose="00000900000000000000"/>
      <p:regular r:id="rId15"/>
    </p:embeddedFont>
    <p:embeddedFont>
      <p:font typeface="Open Sans Extra Bold 2" charset="1" panose="020B0906030804020204"/>
      <p:regular r:id="rId16"/>
    </p:embeddedFont>
    <p:embeddedFont>
      <p:font typeface="Open Sans Extra Bold 2 Italics" charset="1" panose="020B09060308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11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2" Target="../media/image1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sv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11.pn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svg" Type="http://schemas.openxmlformats.org/officeDocument/2006/relationships/image"/><Relationship Id="rId11" Target="../media/image64.png" Type="http://schemas.openxmlformats.org/officeDocument/2006/relationships/image"/><Relationship Id="rId12" Target="../media/image65.svg" Type="http://schemas.openxmlformats.org/officeDocument/2006/relationships/image"/><Relationship Id="rId2" Target="../media/image55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74.png" Type="http://schemas.openxmlformats.org/officeDocument/2006/relationships/image"/><Relationship Id="rId12" Target="../media/image75.svg" Type="http://schemas.openxmlformats.org/officeDocument/2006/relationships/image"/><Relationship Id="rId13" Target="../media/image76.png" Type="http://schemas.openxmlformats.org/officeDocument/2006/relationships/image"/><Relationship Id="rId14" Target="../media/image77.svg" Type="http://schemas.openxmlformats.org/officeDocument/2006/relationships/image"/><Relationship Id="rId15" Target="../media/image78.png" Type="http://schemas.openxmlformats.org/officeDocument/2006/relationships/image"/><Relationship Id="rId16" Target="../media/image79.svg" Type="http://schemas.openxmlformats.org/officeDocument/2006/relationships/image"/><Relationship Id="rId17" Target="../media/image80.png" Type="http://schemas.openxmlformats.org/officeDocument/2006/relationships/image"/><Relationship Id="rId18" Target="../media/image81.svg" Type="http://schemas.openxmlformats.org/officeDocument/2006/relationships/image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Relationship Id="rId6" Target="../media/image70.png" Type="http://schemas.openxmlformats.org/officeDocument/2006/relationships/image"/><Relationship Id="rId7" Target="../media/image71.svg" Type="http://schemas.openxmlformats.org/officeDocument/2006/relationships/image"/><Relationship Id="rId8" Target="../media/image72.png" Type="http://schemas.openxmlformats.org/officeDocument/2006/relationships/image"/><Relationship Id="rId9" Target="../media/image7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52" b="264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277141" y="9631690"/>
            <a:ext cx="18707886" cy="655310"/>
            <a:chOff x="0" y="0"/>
            <a:chExt cx="4350738" cy="152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50738" cy="152400"/>
            </a:xfrm>
            <a:custGeom>
              <a:avLst/>
              <a:gdLst/>
              <a:ahLst/>
              <a:cxnLst/>
              <a:rect r="r" b="b" t="t" l="l"/>
              <a:pathLst>
                <a:path h="152400" w="4350738">
                  <a:moveTo>
                    <a:pt x="0" y="0"/>
                  </a:moveTo>
                  <a:lnTo>
                    <a:pt x="4350738" y="0"/>
                  </a:lnTo>
                  <a:lnTo>
                    <a:pt x="435073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45605" y="4367957"/>
            <a:ext cx="1898311" cy="2532488"/>
          </a:xfrm>
          <a:custGeom>
            <a:avLst/>
            <a:gdLst/>
            <a:ahLst/>
            <a:cxnLst/>
            <a:rect r="r" b="b" t="t" l="l"/>
            <a:pathLst>
              <a:path h="2532488" w="1898311">
                <a:moveTo>
                  <a:pt x="0" y="0"/>
                </a:moveTo>
                <a:lnTo>
                  <a:pt x="1898311" y="0"/>
                </a:lnTo>
                <a:lnTo>
                  <a:pt x="1898311" y="2532488"/>
                </a:lnTo>
                <a:lnTo>
                  <a:pt x="0" y="2532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77141" y="9631690"/>
            <a:ext cx="18707886" cy="655310"/>
            <a:chOff x="0" y="0"/>
            <a:chExt cx="4350738" cy="152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0738" cy="152400"/>
            </a:xfrm>
            <a:custGeom>
              <a:avLst/>
              <a:gdLst/>
              <a:ahLst/>
              <a:cxnLst/>
              <a:rect r="r" b="b" t="t" l="l"/>
              <a:pathLst>
                <a:path h="152400" w="4350738">
                  <a:moveTo>
                    <a:pt x="0" y="0"/>
                  </a:moveTo>
                  <a:lnTo>
                    <a:pt x="4350738" y="0"/>
                  </a:lnTo>
                  <a:lnTo>
                    <a:pt x="435073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575769" y="1354676"/>
            <a:ext cx="14644348" cy="5855111"/>
            <a:chOff x="0" y="0"/>
            <a:chExt cx="3577218" cy="14302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77218" cy="1430245"/>
            </a:xfrm>
            <a:custGeom>
              <a:avLst/>
              <a:gdLst/>
              <a:ahLst/>
              <a:cxnLst/>
              <a:rect r="r" b="b" t="t" l="l"/>
              <a:pathLst>
                <a:path h="1430245" w="3577218">
                  <a:moveTo>
                    <a:pt x="0" y="0"/>
                  </a:moveTo>
                  <a:lnTo>
                    <a:pt x="3577218" y="0"/>
                  </a:lnTo>
                  <a:lnTo>
                    <a:pt x="3577218" y="1430245"/>
                  </a:lnTo>
                  <a:lnTo>
                    <a:pt x="0" y="14302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70451" y="1619949"/>
            <a:ext cx="13522707" cy="5324566"/>
          </a:xfrm>
          <a:custGeom>
            <a:avLst/>
            <a:gdLst/>
            <a:ahLst/>
            <a:cxnLst/>
            <a:rect r="r" b="b" t="t" l="l"/>
            <a:pathLst>
              <a:path h="5324566" w="13522707">
                <a:moveTo>
                  <a:pt x="0" y="0"/>
                </a:moveTo>
                <a:lnTo>
                  <a:pt x="13522707" y="0"/>
                </a:lnTo>
                <a:lnTo>
                  <a:pt x="13522707" y="5324566"/>
                </a:lnTo>
                <a:lnTo>
                  <a:pt x="0" y="5324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381250" y="6659015"/>
            <a:ext cx="3422090" cy="646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7"/>
              </a:lnSpc>
            </a:pPr>
            <a:r>
              <a:rPr lang="en-US" sz="1953">
                <a:solidFill>
                  <a:srgbClr val="FFDB4F"/>
                </a:solidFill>
                <a:latin typeface="League Spartan"/>
              </a:rPr>
              <a:t>Ilustración de portada:</a:t>
            </a:r>
          </a:p>
          <a:p>
            <a:pPr algn="ctr">
              <a:lnSpc>
                <a:spcPts val="2637"/>
              </a:lnSpc>
            </a:pPr>
            <a:r>
              <a:rPr lang="en-US" sz="1953">
                <a:solidFill>
                  <a:srgbClr val="FFFFFF"/>
                </a:solidFill>
                <a:latin typeface="League Spartan"/>
              </a:rPr>
              <a:t> Adinan Batista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9553" y="9669790"/>
            <a:ext cx="1812889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141517"/>
                </a:solidFill>
                <a:latin typeface="Assistant Bold Bold"/>
              </a:rPr>
              <a:t>Equipo: Adinan Batista, Bruno Flávio, Cíntia Bini, Eduardo Harada, Elias Duarte, Eliezer GC, Eleandro Borel, Elton Batista, Emenson Camara, Esron Waslley, Gusttavo Santana, Luís Claudio, Luiz Francisco, Morais Junior,</a:t>
            </a:r>
            <a:r>
              <a:rPr lang="en-US" sz="1500">
                <a:solidFill>
                  <a:srgbClr val="141517"/>
                </a:solidFill>
                <a:latin typeface="Assistant Bold Bold"/>
              </a:rPr>
              <a:t>  Manoel Roberto, Mirian Buch, Nkosi Moyo, Patrícia Sales, Pablo Amon, Philippe Buch, Ramon Gomes, René Henriquez, Sinecio Alfonso, Valdeane Costa e Willian Arsenio.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67026" y="7449867"/>
            <a:ext cx="4623503" cy="818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64"/>
              </a:lnSpc>
            </a:pPr>
            <a:r>
              <a:rPr lang="en-US" sz="4400">
                <a:solidFill>
                  <a:srgbClr val="FFDB4F"/>
                </a:solidFill>
                <a:latin typeface="Peace Sans"/>
              </a:rPr>
              <a:t>LECCIÓN 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67026" y="8350240"/>
            <a:ext cx="13867487" cy="696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27"/>
              </a:lnSpc>
            </a:pPr>
            <a:r>
              <a:rPr lang="en-US" sz="4199" spc="104">
                <a:solidFill>
                  <a:srgbClr val="FFFFFF"/>
                </a:solidFill>
                <a:latin typeface="Peace Sans"/>
              </a:rPr>
              <a:t>EL SELLO DE DIOS Y LA MARCA DE LA BESTIA - 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750078" y="3613531"/>
            <a:ext cx="2684436" cy="630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1"/>
              </a:lnSpc>
            </a:pPr>
            <a:r>
              <a:rPr lang="en-US" sz="1904">
                <a:solidFill>
                  <a:srgbClr val="FFDB4F"/>
                </a:solidFill>
                <a:latin typeface="League Spartan"/>
              </a:rPr>
              <a:t>Contenido y diseño:</a:t>
            </a:r>
            <a:r>
              <a:rPr lang="en-US" sz="1904">
                <a:solidFill>
                  <a:srgbClr val="FFDB4F"/>
                </a:solidFill>
                <a:latin typeface="League Spartan"/>
              </a:rPr>
              <a:t> </a:t>
            </a:r>
          </a:p>
          <a:p>
            <a:pPr algn="ctr">
              <a:lnSpc>
                <a:spcPts val="2571"/>
              </a:lnSpc>
            </a:pPr>
            <a:r>
              <a:rPr lang="en-US" sz="1904">
                <a:solidFill>
                  <a:srgbClr val="FFFFFF"/>
                </a:solidFill>
                <a:latin typeface="League Spartan"/>
              </a:rPr>
              <a:t>Esron Waslley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4949676" y="1150034"/>
            <a:ext cx="2090169" cy="2788441"/>
          </a:xfrm>
          <a:custGeom>
            <a:avLst/>
            <a:gdLst/>
            <a:ahLst/>
            <a:cxnLst/>
            <a:rect r="r" b="b" t="t" l="l"/>
            <a:pathLst>
              <a:path h="2788441" w="2090169">
                <a:moveTo>
                  <a:pt x="0" y="0"/>
                </a:moveTo>
                <a:lnTo>
                  <a:pt x="2090169" y="0"/>
                </a:lnTo>
                <a:lnTo>
                  <a:pt x="2090169" y="2788441"/>
                </a:lnTo>
                <a:lnTo>
                  <a:pt x="0" y="2788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70488" y="191429"/>
            <a:ext cx="3460231" cy="37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1"/>
              </a:lnSpc>
            </a:pPr>
            <a:r>
              <a:rPr lang="en-US" sz="2039">
                <a:solidFill>
                  <a:srgbClr val="FFFFFF"/>
                </a:solidFill>
                <a:latin typeface="League Spartan"/>
              </a:rPr>
              <a:t>ABR/MAY/JUN - 2023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88148" y="490993"/>
            <a:ext cx="13536795" cy="687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74"/>
              </a:lnSpc>
            </a:pPr>
            <a:r>
              <a:rPr lang="en-US" sz="4053">
                <a:solidFill>
                  <a:srgbClr val="FFDB4F"/>
                </a:solidFill>
                <a:latin typeface="Peace Sans"/>
              </a:rPr>
              <a:t>LOS TRES MENSAJES CÓSMICOS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322477" y="7464266"/>
            <a:ext cx="2354045" cy="1794034"/>
            <a:chOff x="0" y="0"/>
            <a:chExt cx="3138727" cy="2392045"/>
          </a:xfrm>
        </p:grpSpPr>
        <p:sp>
          <p:nvSpPr>
            <p:cNvPr name="Freeform 20" id="20"/>
            <p:cNvSpPr/>
            <p:nvPr/>
          </p:nvSpPr>
          <p:spPr>
            <a:xfrm flipH="false" flipV="false" rot="-10800000">
              <a:off x="687922" y="94863"/>
              <a:ext cx="1642867" cy="1869550"/>
            </a:xfrm>
            <a:custGeom>
              <a:avLst/>
              <a:gdLst/>
              <a:ahLst/>
              <a:cxnLst/>
              <a:rect r="r" b="b" t="t" l="l"/>
              <a:pathLst>
                <a:path h="1869550" w="1642867">
                  <a:moveTo>
                    <a:pt x="0" y="0"/>
                  </a:moveTo>
                  <a:lnTo>
                    <a:pt x="1642867" y="0"/>
                  </a:lnTo>
                  <a:lnTo>
                    <a:pt x="1642867" y="1869550"/>
                  </a:lnTo>
                  <a:lnTo>
                    <a:pt x="0" y="1869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5468532">
              <a:off x="1903256" y="364510"/>
              <a:ext cx="533075" cy="533075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3" id="23"/>
            <p:cNvGrpSpPr>
              <a:grpSpLocks noChangeAspect="true"/>
            </p:cNvGrpSpPr>
            <p:nvPr/>
          </p:nvGrpSpPr>
          <p:grpSpPr>
            <a:xfrm rot="5468532">
              <a:off x="568793" y="364510"/>
              <a:ext cx="533075" cy="533075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5468532">
              <a:off x="1229230" y="1524051"/>
              <a:ext cx="533075" cy="533075"/>
              <a:chOff x="0" y="0"/>
              <a:chExt cx="6350000" cy="63500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-5400000">
              <a:off x="574053" y="1135491"/>
              <a:ext cx="533075" cy="533075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-5400000">
              <a:off x="1222095" y="0"/>
              <a:ext cx="533075" cy="533075"/>
              <a:chOff x="0" y="0"/>
              <a:chExt cx="6350000" cy="63500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-5400000">
              <a:off x="1903256" y="1135491"/>
              <a:ext cx="533075" cy="533075"/>
              <a:chOff x="0" y="0"/>
              <a:chExt cx="6350000" cy="63500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5468532">
              <a:off x="1955679" y="419894"/>
              <a:ext cx="420045" cy="420045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35" id="35"/>
            <p:cNvGrpSpPr>
              <a:grpSpLocks noChangeAspect="true"/>
            </p:cNvGrpSpPr>
            <p:nvPr/>
          </p:nvGrpSpPr>
          <p:grpSpPr>
            <a:xfrm rot="5468532">
              <a:off x="625307" y="421025"/>
              <a:ext cx="420046" cy="420045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37" id="37"/>
            <p:cNvGrpSpPr>
              <a:grpSpLocks noChangeAspect="true"/>
            </p:cNvGrpSpPr>
            <p:nvPr/>
          </p:nvGrpSpPr>
          <p:grpSpPr>
            <a:xfrm rot="5468532">
              <a:off x="1285744" y="1580566"/>
              <a:ext cx="420046" cy="420045"/>
              <a:chOff x="0" y="0"/>
              <a:chExt cx="6350000" cy="63500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-5400000">
              <a:off x="630566" y="1192006"/>
              <a:ext cx="420048" cy="420045"/>
              <a:chOff x="0" y="0"/>
              <a:chExt cx="6350000" cy="63500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41" id="41"/>
            <p:cNvGrpSpPr>
              <a:grpSpLocks noChangeAspect="true"/>
            </p:cNvGrpSpPr>
            <p:nvPr/>
          </p:nvGrpSpPr>
          <p:grpSpPr>
            <a:xfrm rot="-5400000">
              <a:off x="1273336" y="63716"/>
              <a:ext cx="420041" cy="420045"/>
              <a:chOff x="0" y="0"/>
              <a:chExt cx="6350000" cy="63500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43" id="43"/>
            <p:cNvGrpSpPr>
              <a:grpSpLocks noChangeAspect="true"/>
            </p:cNvGrpSpPr>
            <p:nvPr/>
          </p:nvGrpSpPr>
          <p:grpSpPr>
            <a:xfrm rot="-5400000">
              <a:off x="1959772" y="1192008"/>
              <a:ext cx="420043" cy="420045"/>
              <a:chOff x="0" y="0"/>
              <a:chExt cx="6350000" cy="63500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45" id="45"/>
            <p:cNvSpPr txBox="true"/>
            <p:nvPr/>
          </p:nvSpPr>
          <p:spPr>
            <a:xfrm rot="0">
              <a:off x="0" y="1973792"/>
              <a:ext cx="3138727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360">
                  <a:solidFill>
                    <a:srgbClr val="FFDB4F"/>
                  </a:solidFill>
                  <a:latin typeface="Open Sans Extra Bold 1"/>
                </a:rPr>
                <a:t>INFOLECCIÓN</a:t>
              </a:r>
            </a:p>
          </p:txBody>
        </p:sp>
        <p:grpSp>
          <p:nvGrpSpPr>
            <p:cNvPr name="Group 46" id="46"/>
            <p:cNvGrpSpPr>
              <a:grpSpLocks noChangeAspect="true"/>
            </p:cNvGrpSpPr>
            <p:nvPr/>
          </p:nvGrpSpPr>
          <p:grpSpPr>
            <a:xfrm rot="0">
              <a:off x="1153398" y="673679"/>
              <a:ext cx="711915" cy="711919"/>
              <a:chOff x="0" y="0"/>
              <a:chExt cx="6350000" cy="63500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1273335" y="789140"/>
              <a:ext cx="485794" cy="485796"/>
              <a:chOff x="0" y="0"/>
              <a:chExt cx="6350000" cy="63500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50" id="50"/>
            <p:cNvSpPr/>
            <p:nvPr/>
          </p:nvSpPr>
          <p:spPr>
            <a:xfrm flipH="false" flipV="false" rot="0">
              <a:off x="1124847" y="789140"/>
              <a:ext cx="651046" cy="480997"/>
            </a:xfrm>
            <a:custGeom>
              <a:avLst/>
              <a:gdLst/>
              <a:ahLst/>
              <a:cxnLst/>
              <a:rect r="r" b="b" t="t" l="l"/>
              <a:pathLst>
                <a:path h="480997" w="651046">
                  <a:moveTo>
                    <a:pt x="0" y="0"/>
                  </a:moveTo>
                  <a:lnTo>
                    <a:pt x="651046" y="0"/>
                  </a:lnTo>
                  <a:lnTo>
                    <a:pt x="651046" y="480997"/>
                  </a:lnTo>
                  <a:lnTo>
                    <a:pt x="0" y="480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79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29527" y="-273549"/>
            <a:ext cx="3909045" cy="1321567"/>
            <a:chOff x="0" y="0"/>
            <a:chExt cx="2432616" cy="8224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2616" cy="822417"/>
            </a:xfrm>
            <a:custGeom>
              <a:avLst/>
              <a:gdLst/>
              <a:ahLst/>
              <a:cxnLst/>
              <a:rect r="r" b="b" t="t" l="l"/>
              <a:pathLst>
                <a:path h="822417" w="2432616">
                  <a:moveTo>
                    <a:pt x="2308156" y="822417"/>
                  </a:moveTo>
                  <a:lnTo>
                    <a:pt x="124460" y="822417"/>
                  </a:lnTo>
                  <a:cubicBezTo>
                    <a:pt x="55880" y="822417"/>
                    <a:pt x="0" y="766537"/>
                    <a:pt x="0" y="697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08156" y="0"/>
                  </a:lnTo>
                  <a:cubicBezTo>
                    <a:pt x="2376736" y="0"/>
                    <a:pt x="2432616" y="55880"/>
                    <a:pt x="2432616" y="124460"/>
                  </a:cubicBezTo>
                  <a:lnTo>
                    <a:pt x="2432616" y="697957"/>
                  </a:lnTo>
                  <a:cubicBezTo>
                    <a:pt x="2432616" y="766537"/>
                    <a:pt x="2376736" y="822417"/>
                    <a:pt x="2308156" y="82241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444339" y="3864708"/>
            <a:ext cx="7197884" cy="5092503"/>
          </a:xfrm>
          <a:custGeom>
            <a:avLst/>
            <a:gdLst/>
            <a:ahLst/>
            <a:cxnLst/>
            <a:rect r="r" b="b" t="t" l="l"/>
            <a:pathLst>
              <a:path h="5092503" w="7197884">
                <a:moveTo>
                  <a:pt x="0" y="0"/>
                </a:moveTo>
                <a:lnTo>
                  <a:pt x="7197884" y="0"/>
                </a:lnTo>
                <a:lnTo>
                  <a:pt x="7197884" y="5092503"/>
                </a:lnTo>
                <a:lnTo>
                  <a:pt x="0" y="5092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84662" y="1374844"/>
            <a:ext cx="15258728" cy="1167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4"/>
              </a:lnSpc>
            </a:pPr>
            <a:r>
              <a:rPr lang="en-US" sz="6896">
                <a:solidFill>
                  <a:srgbClr val="6B6557"/>
                </a:solidFill>
                <a:latin typeface="League Spartan"/>
              </a:rPr>
              <a:t>Para memorizar: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8097" y="188640"/>
            <a:ext cx="3295776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6B6557"/>
                </a:solidFill>
                <a:latin typeface="League Spartan"/>
              </a:rPr>
              <a:t>Lección 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58727" y="298301"/>
            <a:ext cx="11867101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87">
                <a:solidFill>
                  <a:srgbClr val="6B6557"/>
                </a:solidFill>
                <a:latin typeface="League Spartan"/>
              </a:rPr>
              <a:t>EL SELLO DE DIOS Y LA MARCA DE LA BESTIA - 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3237" y="3458845"/>
            <a:ext cx="9316288" cy="579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499" spc="87">
                <a:solidFill>
                  <a:srgbClr val="FFFFFF"/>
                </a:solidFill>
                <a:latin typeface="League Spartan"/>
              </a:rPr>
              <a:t>« Entonces vi a otro ángel que subía del este con el sello del Dios vivo. Y clamó a gran voz a los cuatro ángeles, quienes habían recibido poder de dañar la Tierra y el mar, y les dijo: ‘No dañen la Tierra, ni el mar, ni los árboles, hasta que sellemos en sus frentes a los siervos de nuestro Dios.’» (Apocalipsis 7:2, 3)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5976740" y="434859"/>
            <a:ext cx="2354045" cy="1794034"/>
            <a:chOff x="0" y="0"/>
            <a:chExt cx="3138727" cy="2392045"/>
          </a:xfrm>
        </p:grpSpPr>
        <p:sp>
          <p:nvSpPr>
            <p:cNvPr name="Freeform 16" id="16"/>
            <p:cNvSpPr/>
            <p:nvPr/>
          </p:nvSpPr>
          <p:spPr>
            <a:xfrm flipH="false" flipV="false" rot="-10800000">
              <a:off x="687922" y="94863"/>
              <a:ext cx="1642867" cy="1869550"/>
            </a:xfrm>
            <a:custGeom>
              <a:avLst/>
              <a:gdLst/>
              <a:ahLst/>
              <a:cxnLst/>
              <a:rect r="r" b="b" t="t" l="l"/>
              <a:pathLst>
                <a:path h="1869550" w="1642867">
                  <a:moveTo>
                    <a:pt x="0" y="0"/>
                  </a:moveTo>
                  <a:lnTo>
                    <a:pt x="1642867" y="0"/>
                  </a:lnTo>
                  <a:lnTo>
                    <a:pt x="1642867" y="1869550"/>
                  </a:lnTo>
                  <a:lnTo>
                    <a:pt x="0" y="1869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5468532">
              <a:off x="1903256" y="364510"/>
              <a:ext cx="533075" cy="533075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5468532">
              <a:off x="568793" y="364510"/>
              <a:ext cx="533075" cy="533075"/>
              <a:chOff x="0" y="0"/>
              <a:chExt cx="6350000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5468532">
              <a:off x="1229230" y="1524051"/>
              <a:ext cx="533075" cy="533075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3" id="23"/>
            <p:cNvGrpSpPr>
              <a:grpSpLocks noChangeAspect="true"/>
            </p:cNvGrpSpPr>
            <p:nvPr/>
          </p:nvGrpSpPr>
          <p:grpSpPr>
            <a:xfrm rot="-5400000">
              <a:off x="574053" y="1135491"/>
              <a:ext cx="533075" cy="533075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-5400000">
              <a:off x="1222095" y="0"/>
              <a:ext cx="533075" cy="533075"/>
              <a:chOff x="0" y="0"/>
              <a:chExt cx="6350000" cy="63500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-5400000">
              <a:off x="1903256" y="1135491"/>
              <a:ext cx="533075" cy="533075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5468532">
              <a:off x="1955679" y="419894"/>
              <a:ext cx="420045" cy="420045"/>
              <a:chOff x="0" y="0"/>
              <a:chExt cx="6350000" cy="63500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7298C2"/>
              </a:solidFill>
            </p:spPr>
          </p:sp>
        </p:grp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5468532">
              <a:off x="625307" y="421025"/>
              <a:ext cx="420046" cy="420045"/>
              <a:chOff x="0" y="0"/>
              <a:chExt cx="6350000" cy="63500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CC29"/>
              </a:solidFill>
            </p:spPr>
          </p:sp>
        </p:grpSp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5468532">
              <a:off x="1285744" y="1580566"/>
              <a:ext cx="420046" cy="420045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C1C34"/>
              </a:solidFill>
            </p:spPr>
          </p:sp>
        </p:grpSp>
        <p:grpSp>
          <p:nvGrpSpPr>
            <p:cNvPr name="Group 35" id="35"/>
            <p:cNvGrpSpPr>
              <a:grpSpLocks noChangeAspect="true"/>
            </p:cNvGrpSpPr>
            <p:nvPr/>
          </p:nvGrpSpPr>
          <p:grpSpPr>
            <a:xfrm rot="-5400000">
              <a:off x="630566" y="1192006"/>
              <a:ext cx="420048" cy="420045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8931D"/>
              </a:solidFill>
            </p:spPr>
          </p:sp>
        </p:grpSp>
        <p:grpSp>
          <p:nvGrpSpPr>
            <p:cNvPr name="Group 37" id="37"/>
            <p:cNvGrpSpPr>
              <a:grpSpLocks noChangeAspect="true"/>
            </p:cNvGrpSpPr>
            <p:nvPr/>
          </p:nvGrpSpPr>
          <p:grpSpPr>
            <a:xfrm rot="-5400000">
              <a:off x="1273336" y="63716"/>
              <a:ext cx="420041" cy="420045"/>
              <a:chOff x="0" y="0"/>
              <a:chExt cx="6350000" cy="63500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DC73F"/>
              </a:solidFill>
            </p:spPr>
          </p:sp>
        </p:grpSp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-5400000">
              <a:off x="1959772" y="1192008"/>
              <a:ext cx="420043" cy="420045"/>
              <a:chOff x="0" y="0"/>
              <a:chExt cx="6350000" cy="63500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A72D98"/>
              </a:solidFill>
            </p:spPr>
          </p:sp>
        </p:grpSp>
        <p:sp>
          <p:nvSpPr>
            <p:cNvPr name="TextBox 41" id="41"/>
            <p:cNvSpPr txBox="true"/>
            <p:nvPr/>
          </p:nvSpPr>
          <p:spPr>
            <a:xfrm rot="0">
              <a:off x="0" y="1973792"/>
              <a:ext cx="3138727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spc="360">
                  <a:solidFill>
                    <a:srgbClr val="6B6557"/>
                  </a:solidFill>
                  <a:latin typeface="Open Sans Extra Bold 1"/>
                </a:rPr>
                <a:t>INFOLECCIÓN</a:t>
              </a:r>
            </a:p>
          </p:txBody>
        </p:sp>
        <p:grpSp>
          <p:nvGrpSpPr>
            <p:cNvPr name="Group 42" id="42"/>
            <p:cNvGrpSpPr>
              <a:grpSpLocks noChangeAspect="true"/>
            </p:cNvGrpSpPr>
            <p:nvPr/>
          </p:nvGrpSpPr>
          <p:grpSpPr>
            <a:xfrm rot="0">
              <a:off x="1153398" y="673679"/>
              <a:ext cx="711915" cy="711919"/>
              <a:chOff x="0" y="0"/>
              <a:chExt cx="6350000" cy="63500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44" id="44"/>
            <p:cNvGrpSpPr>
              <a:grpSpLocks noChangeAspect="true"/>
            </p:cNvGrpSpPr>
            <p:nvPr/>
          </p:nvGrpSpPr>
          <p:grpSpPr>
            <a:xfrm rot="0">
              <a:off x="1273335" y="789140"/>
              <a:ext cx="485794" cy="485796"/>
              <a:chOff x="0" y="0"/>
              <a:chExt cx="6350000" cy="63500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r="r" b="b" t="t" l="l"/>
                <a:pathLst>
                  <a:path h="6360176" w="6663624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46" id="46"/>
            <p:cNvSpPr/>
            <p:nvPr/>
          </p:nvSpPr>
          <p:spPr>
            <a:xfrm flipH="false" flipV="false" rot="0">
              <a:off x="1124847" y="789140"/>
              <a:ext cx="651046" cy="480997"/>
            </a:xfrm>
            <a:custGeom>
              <a:avLst/>
              <a:gdLst/>
              <a:ahLst/>
              <a:cxnLst/>
              <a:rect r="r" b="b" t="t" l="l"/>
              <a:pathLst>
                <a:path h="480997" w="651046">
                  <a:moveTo>
                    <a:pt x="0" y="0"/>
                  </a:moveTo>
                  <a:lnTo>
                    <a:pt x="651046" y="0"/>
                  </a:lnTo>
                  <a:lnTo>
                    <a:pt x="651046" y="480997"/>
                  </a:lnTo>
                  <a:lnTo>
                    <a:pt x="0" y="480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D9933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D9933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D9933D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162D5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88651" y="8415646"/>
            <a:ext cx="18465302" cy="1302504"/>
            <a:chOff x="0" y="0"/>
            <a:chExt cx="6246287" cy="4406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46287" cy="440600"/>
            </a:xfrm>
            <a:custGeom>
              <a:avLst/>
              <a:gdLst/>
              <a:ahLst/>
              <a:cxnLst/>
              <a:rect r="r" b="b" t="t" l="l"/>
              <a:pathLst>
                <a:path h="440600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440600"/>
                  </a:lnTo>
                  <a:lnTo>
                    <a:pt x="0" y="440600"/>
                  </a:lnTo>
                  <a:close/>
                </a:path>
              </a:pathLst>
            </a:custGeom>
            <a:solidFill>
              <a:srgbClr val="1C3D65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695627" y="3122101"/>
            <a:ext cx="2725950" cy="2725950"/>
          </a:xfrm>
          <a:custGeom>
            <a:avLst/>
            <a:gdLst/>
            <a:ahLst/>
            <a:cxnLst/>
            <a:rect r="r" b="b" t="t" l="l"/>
            <a:pathLst>
              <a:path h="2725950" w="2725950">
                <a:moveTo>
                  <a:pt x="0" y="0"/>
                </a:moveTo>
                <a:lnTo>
                  <a:pt x="2725950" y="0"/>
                </a:lnTo>
                <a:lnTo>
                  <a:pt x="2725950" y="2725950"/>
                </a:lnTo>
                <a:lnTo>
                  <a:pt x="0" y="272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831527" y="3122101"/>
            <a:ext cx="2725950" cy="2725950"/>
          </a:xfrm>
          <a:custGeom>
            <a:avLst/>
            <a:gdLst/>
            <a:ahLst/>
            <a:cxnLst/>
            <a:rect r="r" b="b" t="t" l="l"/>
            <a:pathLst>
              <a:path h="2725950" w="2725950">
                <a:moveTo>
                  <a:pt x="0" y="0"/>
                </a:moveTo>
                <a:lnTo>
                  <a:pt x="2725950" y="0"/>
                </a:lnTo>
                <a:lnTo>
                  <a:pt x="2725950" y="2725950"/>
                </a:lnTo>
                <a:lnTo>
                  <a:pt x="0" y="272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515791" y="3122101"/>
            <a:ext cx="2725950" cy="2725950"/>
          </a:xfrm>
          <a:custGeom>
            <a:avLst/>
            <a:gdLst/>
            <a:ahLst/>
            <a:cxnLst/>
            <a:rect r="r" b="b" t="t" l="l"/>
            <a:pathLst>
              <a:path h="2725950" w="2725950">
                <a:moveTo>
                  <a:pt x="0" y="0"/>
                </a:moveTo>
                <a:lnTo>
                  <a:pt x="2725951" y="0"/>
                </a:lnTo>
                <a:lnTo>
                  <a:pt x="2725951" y="2725950"/>
                </a:lnTo>
                <a:lnTo>
                  <a:pt x="0" y="272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5120301" y="6884704"/>
            <a:ext cx="330824" cy="33082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120301" y="6719292"/>
            <a:ext cx="330824" cy="33082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200630" y="6494558"/>
            <a:ext cx="330824" cy="330824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5200630" y="6286061"/>
            <a:ext cx="330824" cy="330824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5200630" y="6105439"/>
            <a:ext cx="330824" cy="330824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5154360" y="6132117"/>
            <a:ext cx="184147" cy="184147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5181896" y="6247033"/>
            <a:ext cx="184147" cy="184147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5200630" y="6475823"/>
            <a:ext cx="184147" cy="184147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5120301" y="6659970"/>
            <a:ext cx="184147" cy="184147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2267" lIns="52267" bIns="52267" rIns="52267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16377742" y="268434"/>
            <a:ext cx="1532390" cy="1623706"/>
          </a:xfrm>
          <a:custGeom>
            <a:avLst/>
            <a:gdLst/>
            <a:ahLst/>
            <a:cxnLst/>
            <a:rect r="r" b="b" t="t" l="l"/>
            <a:pathLst>
              <a:path h="1623706" w="1532390">
                <a:moveTo>
                  <a:pt x="0" y="0"/>
                </a:moveTo>
                <a:lnTo>
                  <a:pt x="1532390" y="0"/>
                </a:lnTo>
                <a:lnTo>
                  <a:pt x="1532390" y="1623706"/>
                </a:lnTo>
                <a:lnTo>
                  <a:pt x="0" y="162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039" t="-18915" r="-59829" b="-49496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2290176" y="3586092"/>
            <a:ext cx="1580815" cy="1715946"/>
          </a:xfrm>
          <a:custGeom>
            <a:avLst/>
            <a:gdLst/>
            <a:ahLst/>
            <a:cxnLst/>
            <a:rect r="r" b="b" t="t" l="l"/>
            <a:pathLst>
              <a:path h="1715946" w="1580815">
                <a:moveTo>
                  <a:pt x="0" y="0"/>
                </a:moveTo>
                <a:lnTo>
                  <a:pt x="1580816" y="0"/>
                </a:lnTo>
                <a:lnTo>
                  <a:pt x="1580816" y="1715946"/>
                </a:lnTo>
                <a:lnTo>
                  <a:pt x="0" y="1715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4016331" y="3992180"/>
            <a:ext cx="1724872" cy="1058640"/>
          </a:xfrm>
          <a:custGeom>
            <a:avLst/>
            <a:gdLst/>
            <a:ahLst/>
            <a:cxnLst/>
            <a:rect r="r" b="b" t="t" l="l"/>
            <a:pathLst>
              <a:path h="1058640" w="1724872">
                <a:moveTo>
                  <a:pt x="0" y="0"/>
                </a:moveTo>
                <a:lnTo>
                  <a:pt x="1724871" y="0"/>
                </a:lnTo>
                <a:lnTo>
                  <a:pt x="1724871" y="1058640"/>
                </a:lnTo>
                <a:lnTo>
                  <a:pt x="0" y="10586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8613225" y="3518102"/>
            <a:ext cx="1162554" cy="1715946"/>
          </a:xfrm>
          <a:custGeom>
            <a:avLst/>
            <a:gdLst/>
            <a:ahLst/>
            <a:cxnLst/>
            <a:rect r="r" b="b" t="t" l="l"/>
            <a:pathLst>
              <a:path h="1715946" w="1162554">
                <a:moveTo>
                  <a:pt x="0" y="0"/>
                </a:moveTo>
                <a:lnTo>
                  <a:pt x="1162554" y="0"/>
                </a:lnTo>
                <a:lnTo>
                  <a:pt x="1162554" y="1715946"/>
                </a:lnTo>
                <a:lnTo>
                  <a:pt x="0" y="17159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926484" y="6198821"/>
            <a:ext cx="4308200" cy="1756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162D59"/>
                </a:solidFill>
                <a:latin typeface="League Spartan"/>
              </a:rPr>
              <a:t>Adoración</a:t>
            </a:r>
          </a:p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162D59"/>
                </a:solidFill>
                <a:latin typeface="League Spartan"/>
              </a:rPr>
              <a:t>a la bestia  </a:t>
            </a:r>
          </a:p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D9933D"/>
                </a:solidFill>
                <a:latin typeface="League Spartan"/>
              </a:rPr>
              <a:t>(Apocalipsis 13) 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9643" y="169033"/>
            <a:ext cx="3710071" cy="725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Sábado</a:t>
            </a:r>
          </a:p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3 de junio del 2023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184461" y="265259"/>
            <a:ext cx="11415633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87">
                <a:solidFill>
                  <a:srgbClr val="FFFFFF"/>
                </a:solidFill>
                <a:latin typeface="League Spartan"/>
              </a:rPr>
              <a:t>EL SELLO DE DIOS Y LA MARCA DE LA BESTIA - I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537408" y="9841608"/>
            <a:ext cx="11213184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62D59"/>
                </a:solidFill>
                <a:latin typeface="League Spartan Bold"/>
              </a:rPr>
              <a:t>Contenido y diseño: Esron Waslley - Traducción: Eliezer Guzmán-Carballo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6129140" y="2010090"/>
            <a:ext cx="2029594" cy="28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 spc="336">
                <a:solidFill>
                  <a:srgbClr val="FFFFFF"/>
                </a:solidFill>
                <a:latin typeface="Open Sans Extra Bold 2 Bold"/>
              </a:rPr>
              <a:t>INFOLECCIÓN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74450" y="1330257"/>
            <a:ext cx="15479113" cy="1210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3399" spc="84">
                <a:solidFill>
                  <a:srgbClr val="FFFFFF"/>
                </a:solidFill>
                <a:latin typeface="League Spartan"/>
              </a:rPr>
              <a:t>Las profecías describen un mismo poder satánico; </a:t>
            </a:r>
          </a:p>
          <a:p>
            <a:pPr algn="ctr">
              <a:lnSpc>
                <a:spcPts val="4895"/>
              </a:lnSpc>
            </a:pPr>
            <a:r>
              <a:rPr lang="en-US" sz="3399" spc="84">
                <a:solidFill>
                  <a:srgbClr val="FFFFFF"/>
                </a:solidFill>
                <a:latin typeface="League Spartan"/>
              </a:rPr>
              <a:t>usado para exigir adoración, autoridad y lealtad: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43305" y="8504945"/>
            <a:ext cx="17801391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000" spc="75">
                <a:solidFill>
                  <a:srgbClr val="FFFFFF"/>
                </a:solidFill>
                <a:latin typeface="League Spartan"/>
              </a:rPr>
              <a:t>Una sola cosa nos impediría sufrir la marca de la bestia en el tiempo final: un amor tan profundo por Jesús, que nada pueda abalar nuestra confianza en él. (Ap 14:12)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040402" y="6167708"/>
            <a:ext cx="4308200" cy="1756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162D59"/>
                </a:solidFill>
                <a:latin typeface="League Spartan"/>
              </a:rPr>
              <a:t>Autoridad del</a:t>
            </a:r>
          </a:p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162D59"/>
                </a:solidFill>
                <a:latin typeface="League Spartan"/>
              </a:rPr>
              <a:t>cuerno pequeño</a:t>
            </a:r>
          </a:p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D9933D"/>
                </a:solidFill>
                <a:latin typeface="League Spartan"/>
              </a:rPr>
              <a:t>(Daniel 7) 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522711" y="6198821"/>
            <a:ext cx="4774689" cy="1756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162D59"/>
                </a:solidFill>
                <a:latin typeface="League Spartan"/>
              </a:rPr>
              <a:t>Lealtad al </a:t>
            </a:r>
          </a:p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162D59"/>
                </a:solidFill>
                <a:latin typeface="League Spartan"/>
              </a:rPr>
              <a:t>Hombre de pecado  </a:t>
            </a:r>
          </a:p>
          <a:p>
            <a:pPr algn="ctr">
              <a:lnSpc>
                <a:spcPts val="4760"/>
              </a:lnSpc>
            </a:pPr>
            <a:r>
              <a:rPr lang="en-US" sz="3238" spc="80">
                <a:solidFill>
                  <a:srgbClr val="D9933D"/>
                </a:solidFill>
                <a:latin typeface="League Spartan"/>
              </a:rPr>
              <a:t>(2 Tesalonicenses 2) 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B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083D7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083D7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558171" y="2630285"/>
            <a:ext cx="21543543" cy="5845821"/>
            <a:chOff x="0" y="0"/>
            <a:chExt cx="28724724" cy="7794428"/>
          </a:xfrm>
        </p:grpSpPr>
        <p:sp>
          <p:nvSpPr>
            <p:cNvPr name="Freeform 7" id="7"/>
            <p:cNvSpPr/>
            <p:nvPr/>
          </p:nvSpPr>
          <p:spPr>
            <a:xfrm flipH="false" flipV="true" rot="0">
              <a:off x="0" y="0"/>
              <a:ext cx="9534469" cy="7794428"/>
            </a:xfrm>
            <a:custGeom>
              <a:avLst/>
              <a:gdLst/>
              <a:ahLst/>
              <a:cxnLst/>
              <a:rect r="r" b="b" t="t" l="l"/>
              <a:pathLst>
                <a:path h="7794428" w="9534469">
                  <a:moveTo>
                    <a:pt x="0" y="7794428"/>
                  </a:moveTo>
                  <a:lnTo>
                    <a:pt x="9534469" y="7794428"/>
                  </a:lnTo>
                  <a:lnTo>
                    <a:pt x="9534469" y="0"/>
                  </a:lnTo>
                  <a:lnTo>
                    <a:pt x="0" y="0"/>
                  </a:lnTo>
                  <a:lnTo>
                    <a:pt x="0" y="7794428"/>
                  </a:lnTo>
                  <a:close/>
                </a:path>
              </a:pathLst>
            </a:custGeom>
            <a:blipFill>
              <a:blip r:embed="rId2"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true" flipV="true" rot="0">
              <a:off x="9610669" y="0"/>
              <a:ext cx="9534469" cy="7794428"/>
            </a:xfrm>
            <a:custGeom>
              <a:avLst/>
              <a:gdLst/>
              <a:ahLst/>
              <a:cxnLst/>
              <a:rect r="r" b="b" t="t" l="l"/>
              <a:pathLst>
                <a:path h="7794428" w="9534469">
                  <a:moveTo>
                    <a:pt x="9534469" y="7794428"/>
                  </a:moveTo>
                  <a:lnTo>
                    <a:pt x="0" y="7794428"/>
                  </a:lnTo>
                  <a:lnTo>
                    <a:pt x="0" y="0"/>
                  </a:lnTo>
                  <a:lnTo>
                    <a:pt x="9534469" y="0"/>
                  </a:lnTo>
                  <a:lnTo>
                    <a:pt x="9534469" y="7794428"/>
                  </a:lnTo>
                  <a:close/>
                </a:path>
              </a:pathLst>
            </a:custGeom>
            <a:blipFill>
              <a:blip r:embed="rId2"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0">
              <a:off x="19190255" y="0"/>
              <a:ext cx="9534469" cy="7794428"/>
            </a:xfrm>
            <a:custGeom>
              <a:avLst/>
              <a:gdLst/>
              <a:ahLst/>
              <a:cxnLst/>
              <a:rect r="r" b="b" t="t" l="l"/>
              <a:pathLst>
                <a:path h="7794428" w="9534469">
                  <a:moveTo>
                    <a:pt x="0" y="7794428"/>
                  </a:moveTo>
                  <a:lnTo>
                    <a:pt x="9534469" y="7794428"/>
                  </a:lnTo>
                  <a:lnTo>
                    <a:pt x="9534469" y="0"/>
                  </a:lnTo>
                  <a:lnTo>
                    <a:pt x="0" y="0"/>
                  </a:lnTo>
                  <a:lnTo>
                    <a:pt x="0" y="7794428"/>
                  </a:lnTo>
                  <a:close/>
                </a:path>
              </a:pathLst>
            </a:custGeom>
            <a:blipFill>
              <a:blip r:embed="rId2"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627771" y="2583051"/>
            <a:ext cx="21543543" cy="5845821"/>
            <a:chOff x="0" y="0"/>
            <a:chExt cx="28724724" cy="77944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4469" cy="7794428"/>
            </a:xfrm>
            <a:custGeom>
              <a:avLst/>
              <a:gdLst/>
              <a:ahLst/>
              <a:cxnLst/>
              <a:rect r="r" b="b" t="t" l="l"/>
              <a:pathLst>
                <a:path h="7794428" w="9534469">
                  <a:moveTo>
                    <a:pt x="0" y="0"/>
                  </a:moveTo>
                  <a:lnTo>
                    <a:pt x="9534469" y="0"/>
                  </a:lnTo>
                  <a:lnTo>
                    <a:pt x="9534469" y="7794428"/>
                  </a:lnTo>
                  <a:lnTo>
                    <a:pt x="0" y="7794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true" flipV="false" rot="0">
              <a:off x="9610669" y="0"/>
              <a:ext cx="9534469" cy="7794428"/>
            </a:xfrm>
            <a:custGeom>
              <a:avLst/>
              <a:gdLst/>
              <a:ahLst/>
              <a:cxnLst/>
              <a:rect r="r" b="b" t="t" l="l"/>
              <a:pathLst>
                <a:path h="7794428" w="9534469">
                  <a:moveTo>
                    <a:pt x="9534469" y="0"/>
                  </a:moveTo>
                  <a:lnTo>
                    <a:pt x="0" y="0"/>
                  </a:lnTo>
                  <a:lnTo>
                    <a:pt x="0" y="7794428"/>
                  </a:lnTo>
                  <a:lnTo>
                    <a:pt x="9534469" y="7794428"/>
                  </a:lnTo>
                  <a:lnTo>
                    <a:pt x="9534469" y="0"/>
                  </a:lnTo>
                  <a:close/>
                </a:path>
              </a:pathLst>
            </a:custGeom>
            <a:blipFill>
              <a:blip r:embed="rId2">
                <a:alphaModFix amt="52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9190255" y="0"/>
              <a:ext cx="9534469" cy="7794428"/>
            </a:xfrm>
            <a:custGeom>
              <a:avLst/>
              <a:gdLst/>
              <a:ahLst/>
              <a:cxnLst/>
              <a:rect r="r" b="b" t="t" l="l"/>
              <a:pathLst>
                <a:path h="7794428" w="9534469">
                  <a:moveTo>
                    <a:pt x="0" y="0"/>
                  </a:moveTo>
                  <a:lnTo>
                    <a:pt x="9534469" y="0"/>
                  </a:lnTo>
                  <a:lnTo>
                    <a:pt x="9534469" y="7794428"/>
                  </a:lnTo>
                  <a:lnTo>
                    <a:pt x="0" y="7794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083D77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-19050" y="9828123"/>
            <a:ext cx="18465302" cy="572571"/>
            <a:chOff x="0" y="0"/>
            <a:chExt cx="6246287" cy="19368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246287" cy="193685"/>
            </a:xfrm>
            <a:custGeom>
              <a:avLst/>
              <a:gdLst/>
              <a:ahLst/>
              <a:cxnLst/>
              <a:rect r="r" b="b" t="t" l="l"/>
              <a:pathLst>
                <a:path h="193685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193685"/>
                  </a:lnTo>
                  <a:lnTo>
                    <a:pt x="0" y="193685"/>
                  </a:lnTo>
                  <a:close/>
                </a:path>
              </a:pathLst>
            </a:custGeom>
            <a:solidFill>
              <a:srgbClr val="F95738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95738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6326562" y="220705"/>
            <a:ext cx="1622505" cy="1719192"/>
          </a:xfrm>
          <a:custGeom>
            <a:avLst/>
            <a:gdLst/>
            <a:ahLst/>
            <a:cxnLst/>
            <a:rect r="r" b="b" t="t" l="l"/>
            <a:pathLst>
              <a:path h="1719192" w="1622505">
                <a:moveTo>
                  <a:pt x="0" y="0"/>
                </a:moveTo>
                <a:lnTo>
                  <a:pt x="1622505" y="0"/>
                </a:lnTo>
                <a:lnTo>
                  <a:pt x="1622505" y="1719192"/>
                </a:lnTo>
                <a:lnTo>
                  <a:pt x="0" y="1719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039" t="-18915" r="-59829" b="-49496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-111218" y="8381637"/>
            <a:ext cx="18557469" cy="1456011"/>
            <a:chOff x="0" y="0"/>
            <a:chExt cx="11548393" cy="90608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548394" cy="906082"/>
            </a:xfrm>
            <a:custGeom>
              <a:avLst/>
              <a:gdLst/>
              <a:ahLst/>
              <a:cxnLst/>
              <a:rect r="r" b="b" t="t" l="l"/>
              <a:pathLst>
                <a:path h="906082" w="11548394">
                  <a:moveTo>
                    <a:pt x="11423934" y="906082"/>
                  </a:moveTo>
                  <a:lnTo>
                    <a:pt x="124460" y="906082"/>
                  </a:lnTo>
                  <a:cubicBezTo>
                    <a:pt x="55880" y="906082"/>
                    <a:pt x="0" y="850202"/>
                    <a:pt x="0" y="7816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23934" y="0"/>
                  </a:lnTo>
                  <a:cubicBezTo>
                    <a:pt x="11492513" y="0"/>
                    <a:pt x="11548394" y="55880"/>
                    <a:pt x="11548394" y="124460"/>
                  </a:cubicBezTo>
                  <a:lnTo>
                    <a:pt x="11548394" y="781622"/>
                  </a:lnTo>
                  <a:cubicBezTo>
                    <a:pt x="11548394" y="850202"/>
                    <a:pt x="11492513" y="906082"/>
                    <a:pt x="11423934" y="906082"/>
                  </a:cubicBezTo>
                  <a:close/>
                </a:path>
              </a:pathLst>
            </a:custGeom>
            <a:solidFill>
              <a:srgbClr val="083D77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7577400" y="3068435"/>
            <a:ext cx="3430881" cy="3523370"/>
          </a:xfrm>
          <a:custGeom>
            <a:avLst/>
            <a:gdLst/>
            <a:ahLst/>
            <a:cxnLst/>
            <a:rect r="r" b="b" t="t" l="l"/>
            <a:pathLst>
              <a:path h="3523370" w="3430881">
                <a:moveTo>
                  <a:pt x="0" y="0"/>
                </a:moveTo>
                <a:lnTo>
                  <a:pt x="3430881" y="0"/>
                </a:lnTo>
                <a:lnTo>
                  <a:pt x="3430881" y="3523370"/>
                </a:lnTo>
                <a:lnTo>
                  <a:pt x="0" y="35233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983239" y="3068435"/>
            <a:ext cx="3660644" cy="3523370"/>
          </a:xfrm>
          <a:custGeom>
            <a:avLst/>
            <a:gdLst/>
            <a:ahLst/>
            <a:cxnLst/>
            <a:rect r="r" b="b" t="t" l="l"/>
            <a:pathLst>
              <a:path h="3523370" w="3660644">
                <a:moveTo>
                  <a:pt x="3660644" y="0"/>
                </a:moveTo>
                <a:lnTo>
                  <a:pt x="0" y="0"/>
                </a:lnTo>
                <a:lnTo>
                  <a:pt x="0" y="3523370"/>
                </a:lnTo>
                <a:lnTo>
                  <a:pt x="3660644" y="3523370"/>
                </a:lnTo>
                <a:lnTo>
                  <a:pt x="366064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297683" y="3068435"/>
            <a:ext cx="2347445" cy="3523370"/>
          </a:xfrm>
          <a:custGeom>
            <a:avLst/>
            <a:gdLst/>
            <a:ahLst/>
            <a:cxnLst/>
            <a:rect r="r" b="b" t="t" l="l"/>
            <a:pathLst>
              <a:path h="3523370" w="2347445">
                <a:moveTo>
                  <a:pt x="0" y="0"/>
                </a:moveTo>
                <a:lnTo>
                  <a:pt x="2347445" y="0"/>
                </a:lnTo>
                <a:lnTo>
                  <a:pt x="2347445" y="3523370"/>
                </a:lnTo>
                <a:lnTo>
                  <a:pt x="0" y="35233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65946" y="1395685"/>
            <a:ext cx="15739344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EBF2FA"/>
                </a:solidFill>
                <a:latin typeface="League Spartan Bold"/>
              </a:rPr>
              <a:t>La adoración a la Bestia (Ap 14:9), se opone directamente a la adoración a Dios (Ap 14:7); esta se expresa por un pueblo que manifiesta las siguientes características: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173175" y="241151"/>
            <a:ext cx="11426377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155">
                <a:solidFill>
                  <a:srgbClr val="EBF2FA"/>
                </a:solidFill>
                <a:latin typeface="League Spartan"/>
              </a:rPr>
              <a:t>PERSEVERANCIA FIRME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-19050" y="169033"/>
            <a:ext cx="3710071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Domingo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 4 de junio del 2023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23768" y="9904323"/>
            <a:ext cx="16516529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FFFFFF"/>
                </a:solidFill>
                <a:latin typeface="League Spartan Bold"/>
              </a:rPr>
              <a:t>Ed. portuguesa: Comentário sobre Apocalipse 14:12, Gill’s Exposition of the Bible. T&amp;D:  Esron Waslley - Td.-Eliezer GC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8152" y="8590140"/>
            <a:ext cx="17911696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EBF2FA"/>
                </a:solidFill>
                <a:latin typeface="League Spartan Bold"/>
              </a:rPr>
              <a:t>El remanente del tiempo del fin, estará lleno del don de la justicia de </a:t>
            </a:r>
          </a:p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BF2FA"/>
                </a:solidFill>
                <a:latin typeface="League Spartan Bold"/>
              </a:rPr>
              <a:t>Jesucristo por la fe, la cual lo capacita para guardar los mandamientos de Dios.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403903" y="6795534"/>
            <a:ext cx="7480194" cy="1386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Obediencia incuestionable</a:t>
            </a:r>
          </a:p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(a los mandamientos)</a:t>
            </a:r>
          </a:p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 (Ap 14:12b)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8152" y="6795534"/>
            <a:ext cx="5060318" cy="1386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Paciencia inagotable</a:t>
            </a:r>
          </a:p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(perseveran en Dios)</a:t>
            </a:r>
          </a:p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(Ap 14:12a)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036497" y="6795534"/>
            <a:ext cx="4869818" cy="1386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Fe inquebrantable</a:t>
            </a:r>
          </a:p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(en Jesús)</a:t>
            </a:r>
          </a:p>
          <a:p>
            <a:pPr algn="ctr">
              <a:lnSpc>
                <a:spcPts val="3741"/>
              </a:lnSpc>
            </a:pPr>
            <a:r>
              <a:rPr lang="en-US" sz="2900">
                <a:solidFill>
                  <a:srgbClr val="083D77"/>
                </a:solidFill>
                <a:latin typeface="League Spartan Bold"/>
              </a:rPr>
              <a:t>(Ap 14:12c)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129140" y="2010090"/>
            <a:ext cx="2029594" cy="28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 spc="336">
                <a:solidFill>
                  <a:srgbClr val="FFFFFF"/>
                </a:solidFill>
                <a:latin typeface="Open Sans Extra Bold 2 Bold"/>
              </a:rPr>
              <a:t>INFOLECCIÓN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E4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343A3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343A3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343A3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6406317" y="268434"/>
            <a:ext cx="1532390" cy="1623706"/>
          </a:xfrm>
          <a:custGeom>
            <a:avLst/>
            <a:gdLst/>
            <a:ahLst/>
            <a:cxnLst/>
            <a:rect r="r" b="b" t="t" l="l"/>
            <a:pathLst>
              <a:path h="1623706" w="1532390">
                <a:moveTo>
                  <a:pt x="0" y="0"/>
                </a:moveTo>
                <a:lnTo>
                  <a:pt x="1532390" y="0"/>
                </a:lnTo>
                <a:lnTo>
                  <a:pt x="1532390" y="1623706"/>
                </a:lnTo>
                <a:lnTo>
                  <a:pt x="0" y="16237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039" t="-18915" r="-59829" b="-49496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186827" y="8149715"/>
            <a:ext cx="18935828" cy="1276002"/>
            <a:chOff x="0" y="0"/>
            <a:chExt cx="11783848" cy="7940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783847" cy="794061"/>
            </a:xfrm>
            <a:custGeom>
              <a:avLst/>
              <a:gdLst/>
              <a:ahLst/>
              <a:cxnLst/>
              <a:rect r="r" b="b" t="t" l="l"/>
              <a:pathLst>
                <a:path h="794061" w="11783847">
                  <a:moveTo>
                    <a:pt x="11659388" y="794061"/>
                  </a:moveTo>
                  <a:lnTo>
                    <a:pt x="124460" y="794061"/>
                  </a:lnTo>
                  <a:cubicBezTo>
                    <a:pt x="55880" y="794061"/>
                    <a:pt x="0" y="738181"/>
                    <a:pt x="0" y="66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59388" y="0"/>
                  </a:lnTo>
                  <a:cubicBezTo>
                    <a:pt x="11727968" y="0"/>
                    <a:pt x="11783847" y="55880"/>
                    <a:pt x="11783847" y="124460"/>
                  </a:cubicBezTo>
                  <a:lnTo>
                    <a:pt x="11783847" y="669601"/>
                  </a:lnTo>
                  <a:cubicBezTo>
                    <a:pt x="11783847" y="738181"/>
                    <a:pt x="11727968" y="794061"/>
                    <a:pt x="11659388" y="794061"/>
                  </a:cubicBezTo>
                  <a:close/>
                </a:path>
              </a:pathLst>
            </a:custGeom>
            <a:solidFill>
              <a:srgbClr val="343A3F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09002" y="3275607"/>
            <a:ext cx="16115886" cy="2815319"/>
          </a:xfrm>
          <a:custGeom>
            <a:avLst/>
            <a:gdLst/>
            <a:ahLst/>
            <a:cxnLst/>
            <a:rect r="r" b="b" t="t" l="l"/>
            <a:pathLst>
              <a:path h="2815319" w="16115886">
                <a:moveTo>
                  <a:pt x="0" y="0"/>
                </a:moveTo>
                <a:lnTo>
                  <a:pt x="16115885" y="0"/>
                </a:lnTo>
                <a:lnTo>
                  <a:pt x="16115885" y="2815318"/>
                </a:lnTo>
                <a:lnTo>
                  <a:pt x="0" y="28153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6314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865352" y="4109541"/>
            <a:ext cx="1708426" cy="1147450"/>
          </a:xfrm>
          <a:custGeom>
            <a:avLst/>
            <a:gdLst/>
            <a:ahLst/>
            <a:cxnLst/>
            <a:rect r="r" b="b" t="t" l="l"/>
            <a:pathLst>
              <a:path h="1147450" w="1708426">
                <a:moveTo>
                  <a:pt x="0" y="0"/>
                </a:moveTo>
                <a:lnTo>
                  <a:pt x="1708426" y="0"/>
                </a:lnTo>
                <a:lnTo>
                  <a:pt x="1708426" y="1147450"/>
                </a:lnTo>
                <a:lnTo>
                  <a:pt x="0" y="1147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218858" y="3855336"/>
            <a:ext cx="1372268" cy="1552779"/>
          </a:xfrm>
          <a:custGeom>
            <a:avLst/>
            <a:gdLst/>
            <a:ahLst/>
            <a:cxnLst/>
            <a:rect r="r" b="b" t="t" l="l"/>
            <a:pathLst>
              <a:path h="1552779" w="1372268">
                <a:moveTo>
                  <a:pt x="0" y="0"/>
                </a:moveTo>
                <a:lnTo>
                  <a:pt x="1372268" y="0"/>
                </a:lnTo>
                <a:lnTo>
                  <a:pt x="1372268" y="1552779"/>
                </a:lnTo>
                <a:lnTo>
                  <a:pt x="0" y="15527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10353376" y="3929842"/>
            <a:ext cx="1635655" cy="1506848"/>
          </a:xfrm>
          <a:custGeom>
            <a:avLst/>
            <a:gdLst/>
            <a:ahLst/>
            <a:cxnLst/>
            <a:rect r="r" b="b" t="t" l="l"/>
            <a:pathLst>
              <a:path h="1506848" w="1635655">
                <a:moveTo>
                  <a:pt x="1635655" y="0"/>
                </a:moveTo>
                <a:lnTo>
                  <a:pt x="0" y="0"/>
                </a:lnTo>
                <a:lnTo>
                  <a:pt x="0" y="1506848"/>
                </a:lnTo>
                <a:lnTo>
                  <a:pt x="1635655" y="1506848"/>
                </a:lnTo>
                <a:lnTo>
                  <a:pt x="16356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24957" y="4004119"/>
            <a:ext cx="1658986" cy="1358294"/>
          </a:xfrm>
          <a:custGeom>
            <a:avLst/>
            <a:gdLst/>
            <a:ahLst/>
            <a:cxnLst/>
            <a:rect r="r" b="b" t="t" l="l"/>
            <a:pathLst>
              <a:path h="1358294" w="1658986">
                <a:moveTo>
                  <a:pt x="0" y="0"/>
                </a:moveTo>
                <a:lnTo>
                  <a:pt x="1658986" y="0"/>
                </a:lnTo>
                <a:lnTo>
                  <a:pt x="1658986" y="1358294"/>
                </a:lnTo>
                <a:lnTo>
                  <a:pt x="0" y="13582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9643" y="169033"/>
            <a:ext cx="3710071" cy="725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Lunes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5 de junio del 2023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230371" y="159508"/>
            <a:ext cx="11323813" cy="81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spc="125">
                <a:solidFill>
                  <a:srgbClr val="FFFFFF"/>
                </a:solidFill>
                <a:latin typeface="League Spartan"/>
              </a:rPr>
              <a:t>LA LUCHA CÓSMICA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36430" y="9482866"/>
            <a:ext cx="18324430" cy="720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100">
                <a:solidFill>
                  <a:srgbClr val="343A3F"/>
                </a:solidFill>
                <a:latin typeface="League Spartan"/>
              </a:rPr>
              <a:t>Eds. portuguesas: Hernandes Dias Lopes, Mateus: Jesus, o Rei dos Reis. p. 799,800.  Ellen White, Cristo Triunfante, p. 304.</a:t>
            </a:r>
          </a:p>
          <a:p>
            <a:pPr algn="ctr">
              <a:lnSpc>
                <a:spcPts val="2919"/>
              </a:lnSpc>
            </a:pPr>
            <a:r>
              <a:rPr lang="en-US" sz="2100">
                <a:solidFill>
                  <a:srgbClr val="343A3F"/>
                </a:solidFill>
                <a:latin typeface="League Spartan Bold"/>
              </a:rPr>
              <a:t>Contenido y diseño: Esron Waslley - Traducción: Eliezer GC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693" y="1376328"/>
            <a:ext cx="1575517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84">
                <a:solidFill>
                  <a:srgbClr val="343A3F"/>
                </a:solidFill>
                <a:latin typeface="League Spartan"/>
              </a:rPr>
              <a:t>Suspendido en la cruz, con la condenación de los pecados </a:t>
            </a:r>
          </a:p>
          <a:p>
            <a:pPr algn="ctr">
              <a:lnSpc>
                <a:spcPts val="4759"/>
              </a:lnSpc>
            </a:pPr>
            <a:r>
              <a:rPr lang="en-US" sz="3399" spc="84">
                <a:solidFill>
                  <a:srgbClr val="343A3F"/>
                </a:solidFill>
                <a:latin typeface="League Spartan"/>
              </a:rPr>
              <a:t>del mundo a cuestas; Jesús se sintió muy desamparado: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5914" y="8223264"/>
            <a:ext cx="1767617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75">
                <a:solidFill>
                  <a:srgbClr val="FFFBF0"/>
                </a:solidFill>
                <a:latin typeface="League Spartan"/>
              </a:rPr>
              <a:t>Aun ante la terrible prueba de la cruz, Jesucristo venció por su fe;</a:t>
            </a:r>
          </a:p>
          <a:p>
            <a:pPr algn="ctr">
              <a:lnSpc>
                <a:spcPts val="4200"/>
              </a:lnSpc>
            </a:pPr>
            <a:r>
              <a:rPr lang="en-US" sz="3000" spc="75">
                <a:solidFill>
                  <a:srgbClr val="FFFBF0"/>
                </a:solidFill>
                <a:latin typeface="League Spartan"/>
              </a:rPr>
              <a:t> la cual es la misma que nos sostendrá en la crisis final. (Gl 3:11; Hu 2:4)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65125" y="6424300"/>
            <a:ext cx="3578651" cy="1068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399">
                <a:solidFill>
                  <a:srgbClr val="E3402B"/>
                </a:solidFill>
                <a:latin typeface="League Spartan"/>
              </a:rPr>
              <a:t>POR EL PUEBLO</a:t>
            </a:r>
          </a:p>
          <a:p>
            <a:pPr algn="ctr">
              <a:lnSpc>
                <a:spcPts val="4215"/>
              </a:lnSpc>
            </a:pPr>
            <a:r>
              <a:rPr lang="en-US" sz="3399">
                <a:solidFill>
                  <a:srgbClr val="972A1D"/>
                </a:solidFill>
                <a:latin typeface="League Spartan"/>
              </a:rPr>
              <a:t>(Mt 27: 39, 40)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860129" y="6424300"/>
            <a:ext cx="5825148" cy="1068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399">
                <a:solidFill>
                  <a:srgbClr val="7AB41D"/>
                </a:solidFill>
                <a:latin typeface="League Spartan"/>
              </a:rPr>
              <a:t>POR LOS LÍDERES </a:t>
            </a:r>
          </a:p>
          <a:p>
            <a:pPr algn="ctr">
              <a:lnSpc>
                <a:spcPts val="4215"/>
              </a:lnSpc>
            </a:pPr>
            <a:r>
              <a:rPr lang="en-US" sz="3399">
                <a:solidFill>
                  <a:srgbClr val="558013"/>
                </a:solidFill>
                <a:latin typeface="League Spartan"/>
              </a:rPr>
              <a:t>(Mt 27: 41, 43)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546705" y="6424300"/>
            <a:ext cx="5248997" cy="1068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399">
                <a:solidFill>
                  <a:srgbClr val="016FC4"/>
                </a:solidFill>
                <a:latin typeface="League Spartan"/>
              </a:rPr>
              <a:t>POR LOS LADRONES</a:t>
            </a:r>
          </a:p>
          <a:p>
            <a:pPr algn="ctr">
              <a:lnSpc>
                <a:spcPts val="4215"/>
              </a:lnSpc>
            </a:pPr>
            <a:r>
              <a:rPr lang="en-US" sz="3399">
                <a:solidFill>
                  <a:srgbClr val="004880"/>
                </a:solidFill>
                <a:latin typeface="League Spartan"/>
              </a:rPr>
              <a:t>(Mt 27: 44)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795702" y="6424300"/>
            <a:ext cx="3516962" cy="1068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399">
                <a:solidFill>
                  <a:srgbClr val="F9800C"/>
                </a:solidFill>
                <a:latin typeface="League Spartan"/>
              </a:rPr>
              <a:t>POR DIOS </a:t>
            </a:r>
          </a:p>
          <a:p>
            <a:pPr algn="ctr">
              <a:lnSpc>
                <a:spcPts val="4215"/>
              </a:lnSpc>
            </a:pPr>
            <a:r>
              <a:rPr lang="en-US" sz="3399">
                <a:solidFill>
                  <a:srgbClr val="A15308"/>
                </a:solidFill>
                <a:latin typeface="League Spartan"/>
              </a:rPr>
              <a:t>(Mt 27: 46)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6129140" y="2010090"/>
            <a:ext cx="2029594" cy="28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 spc="336">
                <a:solidFill>
                  <a:srgbClr val="FFFFFF"/>
                </a:solidFill>
                <a:latin typeface="Open Sans Extra Bold 2 Bold"/>
              </a:rPr>
              <a:t>INFOLECCIÓN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E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92" y="711931"/>
            <a:ext cx="18307050" cy="9153525"/>
          </a:xfrm>
          <a:custGeom>
            <a:avLst/>
            <a:gdLst/>
            <a:ahLst/>
            <a:cxnLst/>
            <a:rect r="r" b="b" t="t" l="l"/>
            <a:pathLst>
              <a:path h="9153525" w="18307050">
                <a:moveTo>
                  <a:pt x="0" y="0"/>
                </a:moveTo>
                <a:lnTo>
                  <a:pt x="18307050" y="0"/>
                </a:lnTo>
                <a:lnTo>
                  <a:pt x="18307050" y="9153525"/>
                </a:lnTo>
                <a:lnTo>
                  <a:pt x="0" y="9153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92" y="711931"/>
            <a:ext cx="18307050" cy="9153525"/>
          </a:xfrm>
          <a:custGeom>
            <a:avLst/>
            <a:gdLst/>
            <a:ahLst/>
            <a:cxnLst/>
            <a:rect r="r" b="b" t="t" l="l"/>
            <a:pathLst>
              <a:path h="9153525" w="18307050">
                <a:moveTo>
                  <a:pt x="0" y="0"/>
                </a:moveTo>
                <a:lnTo>
                  <a:pt x="18307050" y="0"/>
                </a:lnTo>
                <a:lnTo>
                  <a:pt x="18307050" y="9153525"/>
                </a:lnTo>
                <a:lnTo>
                  <a:pt x="0" y="9153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6091256" y="-235181"/>
            <a:ext cx="18307050" cy="9153525"/>
          </a:xfrm>
          <a:custGeom>
            <a:avLst/>
            <a:gdLst/>
            <a:ahLst/>
            <a:cxnLst/>
            <a:rect r="r" b="b" t="t" l="l"/>
            <a:pathLst>
              <a:path h="9153525" w="18307050">
                <a:moveTo>
                  <a:pt x="0" y="9153525"/>
                </a:moveTo>
                <a:lnTo>
                  <a:pt x="18307050" y="9153525"/>
                </a:lnTo>
                <a:lnTo>
                  <a:pt x="18307050" y="0"/>
                </a:lnTo>
                <a:lnTo>
                  <a:pt x="0" y="0"/>
                </a:lnTo>
                <a:lnTo>
                  <a:pt x="0" y="9153525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FFBA08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FFBA08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3A3A3A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FFBA08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6326562" y="220705"/>
            <a:ext cx="1622505" cy="1719192"/>
          </a:xfrm>
          <a:custGeom>
            <a:avLst/>
            <a:gdLst/>
            <a:ahLst/>
            <a:cxnLst/>
            <a:rect r="r" b="b" t="t" l="l"/>
            <a:pathLst>
              <a:path h="1719192" w="1622505">
                <a:moveTo>
                  <a:pt x="0" y="0"/>
                </a:moveTo>
                <a:lnTo>
                  <a:pt x="1622505" y="0"/>
                </a:lnTo>
                <a:lnTo>
                  <a:pt x="1622505" y="1719192"/>
                </a:lnTo>
                <a:lnTo>
                  <a:pt x="0" y="1719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039" t="-18915" r="-59829" b="-49496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-111218" y="8444111"/>
            <a:ext cx="18557469" cy="1238301"/>
            <a:chOff x="0" y="0"/>
            <a:chExt cx="11548393" cy="7706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548394" cy="770600"/>
            </a:xfrm>
            <a:custGeom>
              <a:avLst/>
              <a:gdLst/>
              <a:ahLst/>
              <a:cxnLst/>
              <a:rect r="r" b="b" t="t" l="l"/>
              <a:pathLst>
                <a:path h="770600" w="11548394">
                  <a:moveTo>
                    <a:pt x="11423934" y="770600"/>
                  </a:moveTo>
                  <a:lnTo>
                    <a:pt x="124460" y="770600"/>
                  </a:lnTo>
                  <a:cubicBezTo>
                    <a:pt x="55880" y="770600"/>
                    <a:pt x="0" y="714720"/>
                    <a:pt x="0" y="6461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23934" y="0"/>
                  </a:lnTo>
                  <a:cubicBezTo>
                    <a:pt x="11492513" y="0"/>
                    <a:pt x="11548394" y="55880"/>
                    <a:pt x="11548394" y="124460"/>
                  </a:cubicBezTo>
                  <a:lnTo>
                    <a:pt x="11548394" y="646140"/>
                  </a:lnTo>
                  <a:cubicBezTo>
                    <a:pt x="11548394" y="714720"/>
                    <a:pt x="11492513" y="770600"/>
                    <a:pt x="11423934" y="770600"/>
                  </a:cubicBezTo>
                  <a:close/>
                </a:path>
              </a:pathLst>
            </a:custGeom>
            <a:solidFill>
              <a:srgbClr val="364042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-19050" y="9645836"/>
            <a:ext cx="18465302" cy="754859"/>
            <a:chOff x="0" y="0"/>
            <a:chExt cx="6246287" cy="25534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246287" cy="255347"/>
            </a:xfrm>
            <a:custGeom>
              <a:avLst/>
              <a:gdLst/>
              <a:ahLst/>
              <a:cxnLst/>
              <a:rect r="r" b="b" t="t" l="l"/>
              <a:pathLst>
                <a:path h="255347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255347"/>
                  </a:lnTo>
                  <a:lnTo>
                    <a:pt x="0" y="255347"/>
                  </a:lnTo>
                  <a:close/>
                </a:path>
              </a:pathLst>
            </a:custGeom>
            <a:solidFill>
              <a:srgbClr val="FFBA08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3416022" y="3182735"/>
            <a:ext cx="3657519" cy="3470071"/>
          </a:xfrm>
          <a:custGeom>
            <a:avLst/>
            <a:gdLst/>
            <a:ahLst/>
            <a:cxnLst/>
            <a:rect r="r" b="b" t="t" l="l"/>
            <a:pathLst>
              <a:path h="3470071" w="3657519">
                <a:moveTo>
                  <a:pt x="0" y="0"/>
                </a:moveTo>
                <a:lnTo>
                  <a:pt x="3657518" y="0"/>
                </a:lnTo>
                <a:lnTo>
                  <a:pt x="3657518" y="3470071"/>
                </a:lnTo>
                <a:lnTo>
                  <a:pt x="0" y="347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273864" y="3182735"/>
            <a:ext cx="3657519" cy="3470071"/>
          </a:xfrm>
          <a:custGeom>
            <a:avLst/>
            <a:gdLst/>
            <a:ahLst/>
            <a:cxnLst/>
            <a:rect r="r" b="b" t="t" l="l"/>
            <a:pathLst>
              <a:path h="3470071" w="3657519">
                <a:moveTo>
                  <a:pt x="0" y="0"/>
                </a:moveTo>
                <a:lnTo>
                  <a:pt x="3657518" y="0"/>
                </a:lnTo>
                <a:lnTo>
                  <a:pt x="3657518" y="3470071"/>
                </a:lnTo>
                <a:lnTo>
                  <a:pt x="0" y="34700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14190" y="3182735"/>
            <a:ext cx="3605268" cy="3470071"/>
          </a:xfrm>
          <a:custGeom>
            <a:avLst/>
            <a:gdLst/>
            <a:ahLst/>
            <a:cxnLst/>
            <a:rect r="r" b="b" t="t" l="l"/>
            <a:pathLst>
              <a:path h="3470071" w="3605268">
                <a:moveTo>
                  <a:pt x="0" y="0"/>
                </a:moveTo>
                <a:lnTo>
                  <a:pt x="3605268" y="0"/>
                </a:lnTo>
                <a:lnTo>
                  <a:pt x="3605268" y="3470071"/>
                </a:lnTo>
                <a:lnTo>
                  <a:pt x="0" y="34700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60605" y="1456680"/>
            <a:ext cx="15448472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75">
                <a:solidFill>
                  <a:srgbClr val="FFFFFF"/>
                </a:solidFill>
                <a:latin typeface="League Spartan Bold"/>
              </a:rPr>
              <a:t>Apocalipsis 13, plasma un futuro cuando el diablo empleará un poder </a:t>
            </a:r>
          </a:p>
          <a:p>
            <a:pPr algn="ctr">
              <a:lnSpc>
                <a:spcPts val="3919"/>
              </a:lnSpc>
            </a:pPr>
            <a:r>
              <a:rPr lang="en-US" sz="2799" spc="75">
                <a:solidFill>
                  <a:srgbClr val="FFFFFF"/>
                </a:solidFill>
                <a:latin typeface="League Spartan Bold"/>
              </a:rPr>
              <a:t>político-religioso terrenal, que recurrirá a la fuerza por medio de: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173175" y="239859"/>
            <a:ext cx="11426377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500" spc="-166">
                <a:solidFill>
                  <a:srgbClr val="4C0D32"/>
                </a:solidFill>
                <a:latin typeface="League Spartan"/>
              </a:rPr>
              <a:t>COSECHAMOS LO QUE SEMBRAMOS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683" y="8547641"/>
            <a:ext cx="18032634" cy="1002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spc="127">
                <a:solidFill>
                  <a:srgbClr val="FFFFFF"/>
                </a:solidFill>
                <a:latin typeface="League Spartan Bold"/>
              </a:rPr>
              <a:t>Dios sostendrá a su pueblo; justo en los peores momentos. El amor de Jesús por </a:t>
            </a:r>
          </a:p>
          <a:p>
            <a:pPr algn="ctr" marL="0" indent="0" lvl="0">
              <a:lnSpc>
                <a:spcPts val="4060"/>
              </a:lnSpc>
            </a:pPr>
            <a:r>
              <a:rPr lang="en-US" sz="2900" spc="127">
                <a:solidFill>
                  <a:srgbClr val="FFFFFF"/>
                </a:solidFill>
                <a:latin typeface="League Spartan Bold"/>
              </a:rPr>
              <a:t>nosotros nos fortalecerá, y nos protegerá durante ese tiempo difícil. (Ap 14:12)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992" y="6986181"/>
            <a:ext cx="6005663" cy="991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6"/>
              </a:lnSpc>
            </a:pPr>
            <a:r>
              <a:rPr lang="en-US" sz="3099">
                <a:solidFill>
                  <a:srgbClr val="EF5241"/>
                </a:solidFill>
                <a:latin typeface="League Spartan Bold"/>
              </a:rPr>
              <a:t>Intolerancia religiosa</a:t>
            </a:r>
          </a:p>
          <a:p>
            <a:pPr algn="ctr">
              <a:lnSpc>
                <a:spcPts val="3936"/>
              </a:lnSpc>
            </a:pPr>
            <a:r>
              <a:rPr lang="en-US" sz="3099">
                <a:solidFill>
                  <a:srgbClr val="000000"/>
                </a:solidFill>
                <a:latin typeface="League Spartan Bold"/>
              </a:rPr>
              <a:t>(Ap 13:12)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0" y="173080"/>
            <a:ext cx="3710071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70617"/>
                </a:solidFill>
                <a:latin typeface="League Spartan"/>
              </a:rPr>
              <a:t>Martes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370617"/>
                </a:solidFill>
                <a:latin typeface="League Spartan"/>
              </a:rPr>
              <a:t>6 de junio del 2023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295632" y="6986181"/>
            <a:ext cx="5743771" cy="991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6"/>
              </a:lnSpc>
            </a:pPr>
            <a:r>
              <a:rPr lang="en-US" sz="3099">
                <a:solidFill>
                  <a:srgbClr val="EF5241"/>
                </a:solidFill>
                <a:latin typeface="League Spartan Bold"/>
              </a:rPr>
              <a:t>Embargo mercantil</a:t>
            </a:r>
          </a:p>
          <a:p>
            <a:pPr algn="ctr">
              <a:lnSpc>
                <a:spcPts val="3936"/>
              </a:lnSpc>
            </a:pPr>
            <a:r>
              <a:rPr lang="en-US" sz="3099">
                <a:solidFill>
                  <a:srgbClr val="000000"/>
                </a:solidFill>
                <a:latin typeface="League Spartan Bold"/>
              </a:rPr>
              <a:t>(Ap 13:17)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273060" y="6986181"/>
            <a:ext cx="6257645" cy="991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6"/>
              </a:lnSpc>
            </a:pPr>
            <a:r>
              <a:rPr lang="en-US" sz="3099">
                <a:solidFill>
                  <a:srgbClr val="EF5241"/>
                </a:solidFill>
                <a:latin typeface="League Spartan Bold"/>
              </a:rPr>
              <a:t>Decreto de muerte</a:t>
            </a:r>
          </a:p>
          <a:p>
            <a:pPr algn="ctr">
              <a:lnSpc>
                <a:spcPts val="3936"/>
              </a:lnSpc>
            </a:pPr>
            <a:r>
              <a:rPr lang="en-US" sz="3099">
                <a:solidFill>
                  <a:srgbClr val="000000"/>
                </a:solidFill>
                <a:latin typeface="League Spartan Bold"/>
              </a:rPr>
              <a:t>(Ap 13:15)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-499728" y="9789256"/>
            <a:ext cx="1935045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370617"/>
                </a:solidFill>
                <a:latin typeface="League Spartan Bold"/>
              </a:rPr>
              <a:t>Ed.pt: Ranko Stefanovic, La Revelación de Jesucristo, comentário del libro del Apocalipsis, p. 419-422.T&amp;D:Esron Waslley-T:Eliezer GC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129140" y="2010090"/>
            <a:ext cx="2029594" cy="28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 spc="336">
                <a:solidFill>
                  <a:srgbClr val="4C0D32"/>
                </a:solidFill>
                <a:latin typeface="Open Sans Extra Bold 2 Bold"/>
              </a:rPr>
              <a:t>INFOLECCIÓN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DF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28747" y="5143500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0" y="0"/>
                </a:moveTo>
                <a:lnTo>
                  <a:pt x="4238090" y="0"/>
                </a:lnTo>
                <a:lnTo>
                  <a:pt x="42380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2402104" y="1080301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0" y="4114800"/>
                </a:moveTo>
                <a:lnTo>
                  <a:pt x="4238090" y="4114800"/>
                </a:lnTo>
                <a:lnTo>
                  <a:pt x="423809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37965" y="4365868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0" y="0"/>
                </a:moveTo>
                <a:lnTo>
                  <a:pt x="4238090" y="0"/>
                </a:lnTo>
                <a:lnTo>
                  <a:pt x="42380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35986" y="434859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0" y="0"/>
                </a:moveTo>
                <a:lnTo>
                  <a:pt x="4238089" y="0"/>
                </a:lnTo>
                <a:lnTo>
                  <a:pt x="42380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50133C"/>
            </a:solidFill>
          </p:spPr>
        </p:sp>
      </p:grpSp>
      <p:sp>
        <p:nvSpPr>
          <p:cNvPr name="Freeform 8" id="8"/>
          <p:cNvSpPr/>
          <p:nvPr/>
        </p:nvSpPr>
        <p:spPr>
          <a:xfrm flipH="true" flipV="false" rot="0">
            <a:off x="5979414" y="170989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4238090" y="0"/>
                </a:moveTo>
                <a:lnTo>
                  <a:pt x="0" y="0"/>
                </a:lnTo>
                <a:lnTo>
                  <a:pt x="0" y="4114800"/>
                </a:lnTo>
                <a:lnTo>
                  <a:pt x="4238090" y="4114800"/>
                </a:lnTo>
                <a:lnTo>
                  <a:pt x="423809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0838080" y="-1374803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4238090" y="0"/>
                </a:moveTo>
                <a:lnTo>
                  <a:pt x="0" y="0"/>
                </a:lnTo>
                <a:lnTo>
                  <a:pt x="0" y="4114800"/>
                </a:lnTo>
                <a:lnTo>
                  <a:pt x="4238090" y="4114800"/>
                </a:lnTo>
                <a:lnTo>
                  <a:pt x="42380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0217504" y="399388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4238090" y="0"/>
                </a:moveTo>
                <a:lnTo>
                  <a:pt x="0" y="0"/>
                </a:lnTo>
                <a:lnTo>
                  <a:pt x="0" y="4114800"/>
                </a:lnTo>
                <a:lnTo>
                  <a:pt x="4238090" y="4114800"/>
                </a:lnTo>
                <a:lnTo>
                  <a:pt x="423809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5335392" y="8343295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4238090" y="0"/>
                </a:moveTo>
                <a:lnTo>
                  <a:pt x="0" y="0"/>
                </a:lnTo>
                <a:lnTo>
                  <a:pt x="0" y="4114800"/>
                </a:lnTo>
                <a:lnTo>
                  <a:pt x="4238090" y="4114800"/>
                </a:lnTo>
                <a:lnTo>
                  <a:pt x="423809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0">
            <a:off x="5751804" y="4333414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4238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238090" y="0"/>
                </a:lnTo>
                <a:lnTo>
                  <a:pt x="4238090" y="411480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829213" y="4657264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0" y="0"/>
                </a:moveTo>
                <a:lnTo>
                  <a:pt x="4238090" y="0"/>
                </a:lnTo>
                <a:lnTo>
                  <a:pt x="42380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974199" y="4628488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0" y="0"/>
                </a:moveTo>
                <a:lnTo>
                  <a:pt x="4238090" y="0"/>
                </a:lnTo>
                <a:lnTo>
                  <a:pt x="42380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189112" y="288776"/>
            <a:ext cx="4238090" cy="4114800"/>
          </a:xfrm>
          <a:custGeom>
            <a:avLst/>
            <a:gdLst/>
            <a:ahLst/>
            <a:cxnLst/>
            <a:rect r="r" b="b" t="t" l="l"/>
            <a:pathLst>
              <a:path h="4114800" w="4238090">
                <a:moveTo>
                  <a:pt x="0" y="0"/>
                </a:moveTo>
                <a:lnTo>
                  <a:pt x="4238090" y="0"/>
                </a:lnTo>
                <a:lnTo>
                  <a:pt x="42380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50133C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-19050" y="9828123"/>
            <a:ext cx="18465302" cy="572571"/>
            <a:chOff x="0" y="0"/>
            <a:chExt cx="6246287" cy="19368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246287" cy="193685"/>
            </a:xfrm>
            <a:custGeom>
              <a:avLst/>
              <a:gdLst/>
              <a:ahLst/>
              <a:cxnLst/>
              <a:rect r="r" b="b" t="t" l="l"/>
              <a:pathLst>
                <a:path h="193685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193685"/>
                  </a:lnTo>
                  <a:lnTo>
                    <a:pt x="0" y="193685"/>
                  </a:lnTo>
                  <a:close/>
                </a:path>
              </a:pathLst>
            </a:custGeom>
            <a:solidFill>
              <a:srgbClr val="50133C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50133C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6326562" y="220705"/>
            <a:ext cx="1622505" cy="1719192"/>
          </a:xfrm>
          <a:custGeom>
            <a:avLst/>
            <a:gdLst/>
            <a:ahLst/>
            <a:cxnLst/>
            <a:rect r="r" b="b" t="t" l="l"/>
            <a:pathLst>
              <a:path h="1719192" w="1622505">
                <a:moveTo>
                  <a:pt x="0" y="0"/>
                </a:moveTo>
                <a:lnTo>
                  <a:pt x="1622505" y="0"/>
                </a:lnTo>
                <a:lnTo>
                  <a:pt x="1622505" y="1719192"/>
                </a:lnTo>
                <a:lnTo>
                  <a:pt x="0" y="1719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039" t="-18915" r="-59829" b="-49496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900E37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-111218" y="8743288"/>
            <a:ext cx="18557469" cy="1094360"/>
            <a:chOff x="0" y="0"/>
            <a:chExt cx="11548393" cy="68102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548394" cy="681025"/>
            </a:xfrm>
            <a:custGeom>
              <a:avLst/>
              <a:gdLst/>
              <a:ahLst/>
              <a:cxnLst/>
              <a:rect r="r" b="b" t="t" l="l"/>
              <a:pathLst>
                <a:path h="681025" w="11548394">
                  <a:moveTo>
                    <a:pt x="11423934" y="681025"/>
                  </a:moveTo>
                  <a:lnTo>
                    <a:pt x="124460" y="681025"/>
                  </a:lnTo>
                  <a:cubicBezTo>
                    <a:pt x="55880" y="681025"/>
                    <a:pt x="0" y="625145"/>
                    <a:pt x="0" y="5565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23934" y="0"/>
                  </a:lnTo>
                  <a:cubicBezTo>
                    <a:pt x="11492513" y="0"/>
                    <a:pt x="11548394" y="55880"/>
                    <a:pt x="11548394" y="124460"/>
                  </a:cubicBezTo>
                  <a:lnTo>
                    <a:pt x="11548394" y="556565"/>
                  </a:lnTo>
                  <a:cubicBezTo>
                    <a:pt x="11548394" y="625145"/>
                    <a:pt x="11492513" y="681025"/>
                    <a:pt x="11423934" y="681025"/>
                  </a:cubicBezTo>
                  <a:close/>
                </a:path>
              </a:pathLst>
            </a:custGeom>
            <a:solidFill>
              <a:srgbClr val="900E37"/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3741133" y="3213779"/>
            <a:ext cx="1367143" cy="3472110"/>
          </a:xfrm>
          <a:custGeom>
            <a:avLst/>
            <a:gdLst/>
            <a:ahLst/>
            <a:cxnLst/>
            <a:rect r="r" b="b" t="t" l="l"/>
            <a:pathLst>
              <a:path h="3472110" w="1367143">
                <a:moveTo>
                  <a:pt x="0" y="0"/>
                </a:moveTo>
                <a:lnTo>
                  <a:pt x="1367143" y="0"/>
                </a:lnTo>
                <a:lnTo>
                  <a:pt x="1367143" y="3472109"/>
                </a:lnTo>
                <a:lnTo>
                  <a:pt x="0" y="3472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305576" y="3508626"/>
            <a:ext cx="3676847" cy="3093148"/>
          </a:xfrm>
          <a:custGeom>
            <a:avLst/>
            <a:gdLst/>
            <a:ahLst/>
            <a:cxnLst/>
            <a:rect r="r" b="b" t="t" l="l"/>
            <a:pathLst>
              <a:path h="3093148" w="3676847">
                <a:moveTo>
                  <a:pt x="0" y="0"/>
                </a:moveTo>
                <a:lnTo>
                  <a:pt x="3676848" y="0"/>
                </a:lnTo>
                <a:lnTo>
                  <a:pt x="3676848" y="3093148"/>
                </a:lnTo>
                <a:lnTo>
                  <a:pt x="0" y="3093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97541" y="3213779"/>
            <a:ext cx="2927163" cy="3423583"/>
          </a:xfrm>
          <a:custGeom>
            <a:avLst/>
            <a:gdLst/>
            <a:ahLst/>
            <a:cxnLst/>
            <a:rect r="r" b="b" t="t" l="l"/>
            <a:pathLst>
              <a:path h="3423583" w="2927163">
                <a:moveTo>
                  <a:pt x="0" y="0"/>
                </a:moveTo>
                <a:lnTo>
                  <a:pt x="2927163" y="0"/>
                </a:lnTo>
                <a:lnTo>
                  <a:pt x="2927163" y="3423583"/>
                </a:lnTo>
                <a:lnTo>
                  <a:pt x="0" y="3423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2731399" y="3856923"/>
            <a:ext cx="4689542" cy="2866483"/>
          </a:xfrm>
          <a:custGeom>
            <a:avLst/>
            <a:gdLst/>
            <a:ahLst/>
            <a:cxnLst/>
            <a:rect r="r" b="b" t="t" l="l"/>
            <a:pathLst>
              <a:path h="2866483" w="4689542">
                <a:moveTo>
                  <a:pt x="0" y="0"/>
                </a:moveTo>
                <a:lnTo>
                  <a:pt x="4689542" y="0"/>
                </a:lnTo>
                <a:lnTo>
                  <a:pt x="4689542" y="2866483"/>
                </a:lnTo>
                <a:lnTo>
                  <a:pt x="0" y="28664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79655" y="1370022"/>
            <a:ext cx="15495506" cy="99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Apocalipsis 13 describe las características de los adoradores de la bestia (Ap 13:8); </a:t>
            </a:r>
          </a:p>
          <a:p>
            <a:pPr algn="ctr">
              <a:lnSpc>
                <a:spcPts val="4099"/>
              </a:lnSpc>
            </a:pPr>
            <a:r>
              <a:rPr lang="en-US" sz="2499">
                <a:solidFill>
                  <a:srgbClr val="FFFFFF"/>
                </a:solidFill>
                <a:latin typeface="League Spartan Bold"/>
              </a:rPr>
              <a:t>y el capítulo 14 describe las caracteírsticas de los redimidos del Cordero (Ap 14:4, 5).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23768" y="9932898"/>
            <a:ext cx="16516529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League Spartan Bold"/>
              </a:rPr>
              <a:t>Referencia: Comentario Bíblico Adventista, T. 7, pág. 1454. C y D: Esron Waslley - T: Eliezer GC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79655" y="8806162"/>
            <a:ext cx="17769412" cy="9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2"/>
              </a:lnSpc>
            </a:pPr>
            <a:r>
              <a:rPr lang="en-US" sz="2699" spc="45">
                <a:solidFill>
                  <a:srgbClr val="FFFFFF"/>
                </a:solidFill>
                <a:latin typeface="League Spartan Bold"/>
              </a:rPr>
              <a:t>El Evangelio de Jesucristo transforma al pecador; </a:t>
            </a:r>
          </a:p>
          <a:p>
            <a:pPr algn="ctr" marL="0" indent="0" lvl="0">
              <a:lnSpc>
                <a:spcPts val="3752"/>
              </a:lnSpc>
            </a:pPr>
            <a:r>
              <a:rPr lang="en-US" sz="2699" spc="45">
                <a:solidFill>
                  <a:srgbClr val="FFFFFF"/>
                </a:solidFill>
                <a:latin typeface="League Spartan Bold"/>
              </a:rPr>
              <a:t>y </a:t>
            </a:r>
            <a:r>
              <a:rPr lang="en-US" sz="2699" spc="45">
                <a:solidFill>
                  <a:srgbClr val="FFFFFF"/>
                </a:solidFill>
                <a:latin typeface="League Spartan Bold"/>
              </a:rPr>
              <a:t>lo convierte en alguien sin fingimiento, ni engaño, ni pecado.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90849" y="7302874"/>
            <a:ext cx="4743995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900E37"/>
                </a:solidFill>
                <a:latin typeface="League Spartan Bold"/>
              </a:rPr>
              <a:t>PRIMICIAS</a:t>
            </a:r>
          </a:p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640A27"/>
                </a:solidFill>
                <a:latin typeface="League Spartan Bold"/>
              </a:rPr>
              <a:t>(Ap 14:4; St 1:18)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650589" y="7302874"/>
            <a:ext cx="4986823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900E37"/>
                </a:solidFill>
                <a:latin typeface="League Spartan"/>
              </a:rPr>
              <a:t>VERDADEROS</a:t>
            </a:r>
          </a:p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640A27"/>
                </a:solidFill>
                <a:latin typeface="League Spartan Bold"/>
              </a:rPr>
              <a:t>(Ap 14:5a Sf 3:13)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551811" y="7302874"/>
            <a:ext cx="4986823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900E37"/>
                </a:solidFill>
                <a:latin typeface="League Spartan Bold"/>
              </a:rPr>
              <a:t>IRREPRENSIBLES </a:t>
            </a:r>
          </a:p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640A27"/>
                </a:solidFill>
                <a:latin typeface="League Spartan Bold"/>
              </a:rPr>
              <a:t>(Ap 14:5b; 1 Pd 1:19)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-19050" y="169033"/>
            <a:ext cx="3710071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CEADE"/>
                </a:solidFill>
                <a:latin typeface="League Spartan"/>
              </a:rPr>
              <a:t>Miércoles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ECEADE"/>
                </a:solidFill>
                <a:latin typeface="League Spartan"/>
              </a:rPr>
              <a:t>7 de junio del 2023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173175" y="207474"/>
            <a:ext cx="11426377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155">
                <a:solidFill>
                  <a:srgbClr val="FFFFFF"/>
                </a:solidFill>
                <a:latin typeface="League Spartan"/>
              </a:rPr>
              <a:t>LOS QUE SIGUEN AL CORDERO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129140" y="2010090"/>
            <a:ext cx="2029594" cy="28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 spc="336">
                <a:solidFill>
                  <a:srgbClr val="FFFFFF"/>
                </a:solidFill>
                <a:latin typeface="Open Sans Extra Bold 2 Bold"/>
              </a:rPr>
              <a:t>INFOLECCIÓN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777" t="0" r="7777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5400000">
            <a:off x="10137682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149318" y="-449352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76B9C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76B9C1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5440111" y="1291114"/>
            <a:ext cx="7407779" cy="7407779"/>
          </a:xfrm>
          <a:custGeom>
            <a:avLst/>
            <a:gdLst/>
            <a:ahLst/>
            <a:cxnLst/>
            <a:rect r="r" b="b" t="t" l="l"/>
            <a:pathLst>
              <a:path h="7407779" w="7407779">
                <a:moveTo>
                  <a:pt x="0" y="0"/>
                </a:moveTo>
                <a:lnTo>
                  <a:pt x="7407778" y="0"/>
                </a:lnTo>
                <a:lnTo>
                  <a:pt x="7407778" y="7407778"/>
                </a:lnTo>
                <a:lnTo>
                  <a:pt x="0" y="74077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039605" y="2677910"/>
            <a:ext cx="4208791" cy="4088492"/>
          </a:xfrm>
          <a:custGeom>
            <a:avLst/>
            <a:gdLst/>
            <a:ahLst/>
            <a:cxnLst/>
            <a:rect r="r" b="b" t="t" l="l"/>
            <a:pathLst>
              <a:path h="4088492" w="4208791">
                <a:moveTo>
                  <a:pt x="0" y="0"/>
                </a:moveTo>
                <a:lnTo>
                  <a:pt x="4208790" y="0"/>
                </a:lnTo>
                <a:lnTo>
                  <a:pt x="4208790" y="4088492"/>
                </a:lnTo>
                <a:lnTo>
                  <a:pt x="0" y="4088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6442" r="-327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111218" y="1249509"/>
            <a:ext cx="16030217" cy="1179609"/>
            <a:chOff x="0" y="0"/>
            <a:chExt cx="9975673" cy="7340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975673" cy="734076"/>
            </a:xfrm>
            <a:custGeom>
              <a:avLst/>
              <a:gdLst/>
              <a:ahLst/>
              <a:cxnLst/>
              <a:rect r="r" b="b" t="t" l="l"/>
              <a:pathLst>
                <a:path h="734076" w="9975673">
                  <a:moveTo>
                    <a:pt x="9851213" y="734076"/>
                  </a:moveTo>
                  <a:lnTo>
                    <a:pt x="124460" y="734076"/>
                  </a:lnTo>
                  <a:cubicBezTo>
                    <a:pt x="55880" y="734076"/>
                    <a:pt x="0" y="678196"/>
                    <a:pt x="0" y="6096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609616"/>
                  </a:lnTo>
                  <a:cubicBezTo>
                    <a:pt x="9975673" y="678196"/>
                    <a:pt x="9919794" y="734076"/>
                    <a:pt x="9851213" y="734076"/>
                  </a:cubicBezTo>
                  <a:close/>
                </a:path>
              </a:pathLst>
            </a:custGeom>
            <a:solidFill>
              <a:srgbClr val="238999">
                <a:alpha val="76863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19050" y="9828123"/>
            <a:ext cx="18465302" cy="572571"/>
            <a:chOff x="0" y="0"/>
            <a:chExt cx="6246287" cy="19368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46287" cy="193685"/>
            </a:xfrm>
            <a:custGeom>
              <a:avLst/>
              <a:gdLst/>
              <a:ahLst/>
              <a:cxnLst/>
              <a:rect r="r" b="b" t="t" l="l"/>
              <a:pathLst>
                <a:path h="193685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193685"/>
                  </a:lnTo>
                  <a:lnTo>
                    <a:pt x="0" y="193685"/>
                  </a:lnTo>
                  <a:close/>
                </a:path>
              </a:pathLst>
            </a:custGeom>
            <a:solidFill>
              <a:srgbClr val="09101E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76B9C1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138379" y="40276"/>
            <a:ext cx="2035546" cy="2237631"/>
          </a:xfrm>
          <a:custGeom>
            <a:avLst/>
            <a:gdLst/>
            <a:ahLst/>
            <a:cxnLst/>
            <a:rect r="r" b="b" t="t" l="l"/>
            <a:pathLst>
              <a:path h="2237631" w="2035546">
                <a:moveTo>
                  <a:pt x="0" y="0"/>
                </a:moveTo>
                <a:lnTo>
                  <a:pt x="2035547" y="0"/>
                </a:lnTo>
                <a:lnTo>
                  <a:pt x="2035547" y="2237631"/>
                </a:lnTo>
                <a:lnTo>
                  <a:pt x="0" y="22376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-111218" y="8536305"/>
            <a:ext cx="18557469" cy="1301344"/>
            <a:chOff x="0" y="0"/>
            <a:chExt cx="11548393" cy="8098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548394" cy="809832"/>
            </a:xfrm>
            <a:custGeom>
              <a:avLst/>
              <a:gdLst/>
              <a:ahLst/>
              <a:cxnLst/>
              <a:rect r="r" b="b" t="t" l="l"/>
              <a:pathLst>
                <a:path h="809832" w="11548394">
                  <a:moveTo>
                    <a:pt x="11423934" y="809832"/>
                  </a:moveTo>
                  <a:lnTo>
                    <a:pt x="124460" y="809832"/>
                  </a:lnTo>
                  <a:cubicBezTo>
                    <a:pt x="55880" y="809832"/>
                    <a:pt x="0" y="753952"/>
                    <a:pt x="0" y="6853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23934" y="0"/>
                  </a:lnTo>
                  <a:cubicBezTo>
                    <a:pt x="11492513" y="0"/>
                    <a:pt x="11548394" y="55880"/>
                    <a:pt x="11548394" y="124460"/>
                  </a:cubicBezTo>
                  <a:lnTo>
                    <a:pt x="11548394" y="685372"/>
                  </a:lnTo>
                  <a:cubicBezTo>
                    <a:pt x="11548394" y="753952"/>
                    <a:pt x="11492513" y="809832"/>
                    <a:pt x="11423934" y="809832"/>
                  </a:cubicBezTo>
                  <a:close/>
                </a:path>
              </a:pathLst>
            </a:custGeom>
            <a:solidFill>
              <a:srgbClr val="072F3B">
                <a:alpha val="62745"/>
              </a:srgbClr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-753634" y="1588108"/>
            <a:ext cx="7110784" cy="7110784"/>
          </a:xfrm>
          <a:custGeom>
            <a:avLst/>
            <a:gdLst/>
            <a:ahLst/>
            <a:cxnLst/>
            <a:rect r="r" b="b" t="t" l="l"/>
            <a:pathLst>
              <a:path h="7110784" w="7110784">
                <a:moveTo>
                  <a:pt x="0" y="0"/>
                </a:moveTo>
                <a:lnTo>
                  <a:pt x="7110785" y="0"/>
                </a:lnTo>
                <a:lnTo>
                  <a:pt x="7110785" y="7110784"/>
                </a:lnTo>
                <a:lnTo>
                  <a:pt x="0" y="71107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4999"/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299472" y="2534471"/>
            <a:ext cx="7293652" cy="7293652"/>
          </a:xfrm>
          <a:custGeom>
            <a:avLst/>
            <a:gdLst/>
            <a:ahLst/>
            <a:cxnLst/>
            <a:rect r="r" b="b" t="t" l="l"/>
            <a:pathLst>
              <a:path h="7293652" w="7293652">
                <a:moveTo>
                  <a:pt x="0" y="0"/>
                </a:moveTo>
                <a:lnTo>
                  <a:pt x="7293653" y="0"/>
                </a:lnTo>
                <a:lnTo>
                  <a:pt x="7293653" y="7293652"/>
                </a:lnTo>
                <a:lnTo>
                  <a:pt x="0" y="72936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7000"/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250977" y="3090943"/>
            <a:ext cx="2348894" cy="3467002"/>
          </a:xfrm>
          <a:custGeom>
            <a:avLst/>
            <a:gdLst/>
            <a:ahLst/>
            <a:cxnLst/>
            <a:rect r="r" b="b" t="t" l="l"/>
            <a:pathLst>
              <a:path h="3467002" w="2348894">
                <a:moveTo>
                  <a:pt x="0" y="0"/>
                </a:moveTo>
                <a:lnTo>
                  <a:pt x="2348894" y="0"/>
                </a:lnTo>
                <a:lnTo>
                  <a:pt x="2348894" y="3467002"/>
                </a:lnTo>
                <a:lnTo>
                  <a:pt x="0" y="34670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933525" y="3090943"/>
            <a:ext cx="4025547" cy="3467002"/>
          </a:xfrm>
          <a:custGeom>
            <a:avLst/>
            <a:gdLst/>
            <a:ahLst/>
            <a:cxnLst/>
            <a:rect r="r" b="b" t="t" l="l"/>
            <a:pathLst>
              <a:path h="3467002" w="4025547">
                <a:moveTo>
                  <a:pt x="0" y="0"/>
                </a:moveTo>
                <a:lnTo>
                  <a:pt x="4025547" y="0"/>
                </a:lnTo>
                <a:lnTo>
                  <a:pt x="4025547" y="3467002"/>
                </a:lnTo>
                <a:lnTo>
                  <a:pt x="0" y="3467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55855" y="1366093"/>
            <a:ext cx="15448472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Jesús es tanto Dios como hombre; por eso, solamente Él puede ser el mediador</a:t>
            </a:r>
            <a:r>
              <a:rPr lang="en-US" sz="2799">
                <a:solidFill>
                  <a:srgbClr val="FFFFFF"/>
                </a:solidFill>
                <a:latin typeface="League Spartan Bold"/>
              </a:rPr>
              <a:t> 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ague Spartan Bold"/>
              </a:rPr>
              <a:t>entre Dios y los hombres, y nadie más podría estar calificado para ello. (1 Tm 2:5)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57151" y="6996688"/>
            <a:ext cx="5573699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20"/>
              </a:lnSpc>
              <a:spcBef>
                <a:spcPct val="0"/>
              </a:spcBef>
            </a:pPr>
            <a:r>
              <a:rPr lang="en-US" sz="3000">
                <a:solidFill>
                  <a:srgbClr val="081522"/>
                </a:solidFill>
                <a:latin typeface="League Spartan Bold"/>
              </a:rPr>
              <a:t>Hay un solo Mediador</a:t>
            </a:r>
          </a:p>
          <a:p>
            <a:pPr algn="ctr" marL="0" indent="0" lvl="0">
              <a:lnSpc>
                <a:spcPts val="3720"/>
              </a:lnSpc>
              <a:spcBef>
                <a:spcPct val="0"/>
              </a:spcBef>
            </a:pPr>
            <a:r>
              <a:rPr lang="en-US" sz="3000" u="none">
                <a:solidFill>
                  <a:srgbClr val="144652"/>
                </a:solidFill>
                <a:latin typeface="League Spartan Bold"/>
              </a:rPr>
              <a:t>(1 Tm 2:5b; Jn 14:6)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173175" y="250676"/>
            <a:ext cx="11426377" cy="688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9"/>
              </a:lnSpc>
            </a:pPr>
            <a:r>
              <a:rPr lang="en-US" sz="4299" spc="-47">
                <a:solidFill>
                  <a:srgbClr val="FFFFFF"/>
                </a:solidFill>
                <a:latin typeface="League Spartan"/>
              </a:rPr>
              <a:t>JESÚS: NUESTRO ÚNICO MEDIADOR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-19050" y="169033"/>
            <a:ext cx="3710071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Jueves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8 de junio del 2023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1080" y="9970998"/>
            <a:ext cx="1827612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League Spartan Bold"/>
              </a:rPr>
              <a:t>Warren W. Wiersbe, Comentário Bíblico Expositivo, p. 281. Hernandes Dias Lopes, 1 Timóteo, p. 58-60. C y D: Esron Waslley - T: Eliezer GC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1080" y="8666480"/>
            <a:ext cx="17769412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League Spartan Bold"/>
              </a:rPr>
              <a:t>Dios estaba en Cristo reconciliando consigo al mundo (2 Ct 5:19). </a:t>
            </a:r>
          </a:p>
          <a:p>
            <a:pPr algn="ctr" marL="0" indent="0" lvl="0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League Spartan Bold"/>
              </a:rPr>
              <a:t>Él es</a:t>
            </a:r>
            <a:r>
              <a:rPr lang="en-US" sz="2999">
                <a:solidFill>
                  <a:srgbClr val="FFFFFF"/>
                </a:solidFill>
                <a:latin typeface="League Spartan Bold"/>
              </a:rPr>
              <a:t> quien restaura a los pecadores para una correcta relación legal con Dios.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22297" y="6996688"/>
            <a:ext cx="5406253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081522"/>
                </a:solidFill>
                <a:latin typeface="League Spartan Bold"/>
              </a:rPr>
              <a:t>Hay un solo Dios</a:t>
            </a:r>
          </a:p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144652"/>
                </a:solidFill>
                <a:latin typeface="League Spartan Bold"/>
              </a:rPr>
              <a:t>(1 Tm 2:5a; Rm 3:29)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59449" y="6996688"/>
            <a:ext cx="5573699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000">
                <a:solidFill>
                  <a:srgbClr val="081522"/>
                </a:solidFill>
                <a:latin typeface="League Spartan Bold"/>
              </a:rPr>
              <a:t>Hay un solo Rescatista</a:t>
            </a:r>
          </a:p>
          <a:p>
            <a:pPr algn="ctr" marL="0" indent="0" lvl="0">
              <a:lnSpc>
                <a:spcPts val="3720"/>
              </a:lnSpc>
              <a:spcBef>
                <a:spcPct val="0"/>
              </a:spcBef>
            </a:pPr>
            <a:r>
              <a:rPr lang="en-US" sz="3000" u="none">
                <a:solidFill>
                  <a:srgbClr val="144652"/>
                </a:solidFill>
                <a:latin typeface="League Spartan Bold"/>
              </a:rPr>
              <a:t>(1 Tm 2:6; Mt 20:28)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129140" y="2010090"/>
            <a:ext cx="2029594" cy="28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 spc="336">
                <a:solidFill>
                  <a:srgbClr val="FFFFFF"/>
                </a:solidFill>
                <a:latin typeface="Open Sans Extra Bold 2 Bold"/>
              </a:rPr>
              <a:t>INFOLECCIÓN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15293" y="-178299"/>
            <a:ext cx="2411909" cy="2808584"/>
            <a:chOff x="0" y="0"/>
            <a:chExt cx="1500941" cy="17477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0941" cy="1747794"/>
            </a:xfrm>
            <a:custGeom>
              <a:avLst/>
              <a:gdLst/>
              <a:ahLst/>
              <a:cxnLst/>
              <a:rect r="r" b="b" t="t" l="l"/>
              <a:pathLst>
                <a:path h="1747794" w="1500941">
                  <a:moveTo>
                    <a:pt x="1376481" y="1747794"/>
                  </a:moveTo>
                  <a:lnTo>
                    <a:pt x="124460" y="1747794"/>
                  </a:lnTo>
                  <a:cubicBezTo>
                    <a:pt x="55880" y="1747794"/>
                    <a:pt x="0" y="1691914"/>
                    <a:pt x="0" y="1623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481" y="0"/>
                  </a:lnTo>
                  <a:cubicBezTo>
                    <a:pt x="1445061" y="0"/>
                    <a:pt x="1500941" y="55880"/>
                    <a:pt x="1500941" y="124460"/>
                  </a:cubicBezTo>
                  <a:lnTo>
                    <a:pt x="1500941" y="1623334"/>
                  </a:lnTo>
                  <a:cubicBezTo>
                    <a:pt x="1500941" y="1691914"/>
                    <a:pt x="1445061" y="1747794"/>
                    <a:pt x="1376481" y="1747794"/>
                  </a:cubicBezTo>
                  <a:close/>
                </a:path>
              </a:pathLst>
            </a:custGeom>
            <a:solidFill>
              <a:srgbClr val="256C7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84745" y="-235181"/>
            <a:ext cx="3988176" cy="1283199"/>
            <a:chOff x="0" y="0"/>
            <a:chExt cx="2481859" cy="7985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81859" cy="798541"/>
            </a:xfrm>
            <a:custGeom>
              <a:avLst/>
              <a:gdLst/>
              <a:ahLst/>
              <a:cxnLst/>
              <a:rect r="r" b="b" t="t" l="l"/>
              <a:pathLst>
                <a:path h="798541" w="2481859">
                  <a:moveTo>
                    <a:pt x="2357399" y="798540"/>
                  </a:moveTo>
                  <a:lnTo>
                    <a:pt x="124460" y="798540"/>
                  </a:lnTo>
                  <a:cubicBezTo>
                    <a:pt x="55880" y="798540"/>
                    <a:pt x="0" y="742660"/>
                    <a:pt x="0" y="6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399" y="0"/>
                  </a:lnTo>
                  <a:cubicBezTo>
                    <a:pt x="2425979" y="0"/>
                    <a:pt x="2481859" y="55880"/>
                    <a:pt x="2481859" y="124460"/>
                  </a:cubicBezTo>
                  <a:lnTo>
                    <a:pt x="2481859" y="674081"/>
                  </a:lnTo>
                  <a:cubicBezTo>
                    <a:pt x="2481859" y="742661"/>
                    <a:pt x="2425979" y="798541"/>
                    <a:pt x="2357399" y="798541"/>
                  </a:cubicBezTo>
                  <a:close/>
                </a:path>
              </a:pathLst>
            </a:custGeom>
            <a:solidFill>
              <a:srgbClr val="256C7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86827" y="1249509"/>
            <a:ext cx="16030217" cy="1380777"/>
            <a:chOff x="0" y="0"/>
            <a:chExt cx="9975673" cy="8592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75673" cy="859263"/>
            </a:xfrm>
            <a:custGeom>
              <a:avLst/>
              <a:gdLst/>
              <a:ahLst/>
              <a:cxnLst/>
              <a:rect r="r" b="b" t="t" l="l"/>
              <a:pathLst>
                <a:path h="859263" w="9975673">
                  <a:moveTo>
                    <a:pt x="9851213" y="859263"/>
                  </a:moveTo>
                  <a:lnTo>
                    <a:pt x="124460" y="859263"/>
                  </a:lnTo>
                  <a:cubicBezTo>
                    <a:pt x="55880" y="859263"/>
                    <a:pt x="0" y="803383"/>
                    <a:pt x="0" y="734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51213" y="0"/>
                  </a:lnTo>
                  <a:cubicBezTo>
                    <a:pt x="9919794" y="0"/>
                    <a:pt x="9975673" y="55880"/>
                    <a:pt x="9975673" y="124460"/>
                  </a:cubicBezTo>
                  <a:lnTo>
                    <a:pt x="9975673" y="734803"/>
                  </a:lnTo>
                  <a:cubicBezTo>
                    <a:pt x="9975673" y="803383"/>
                    <a:pt x="9919794" y="859263"/>
                    <a:pt x="9851213" y="859263"/>
                  </a:cubicBezTo>
                  <a:close/>
                </a:path>
              </a:pathLst>
            </a:custGeom>
            <a:solidFill>
              <a:srgbClr val="256C7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941164" y="-178299"/>
            <a:ext cx="11902226" cy="1226317"/>
            <a:chOff x="0" y="0"/>
            <a:chExt cx="7406807" cy="7631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06807" cy="763143"/>
            </a:xfrm>
            <a:custGeom>
              <a:avLst/>
              <a:gdLst/>
              <a:ahLst/>
              <a:cxnLst/>
              <a:rect r="r" b="b" t="t" l="l"/>
              <a:pathLst>
                <a:path h="763143" w="7406807">
                  <a:moveTo>
                    <a:pt x="7282347" y="763142"/>
                  </a:moveTo>
                  <a:lnTo>
                    <a:pt x="124460" y="763142"/>
                  </a:lnTo>
                  <a:cubicBezTo>
                    <a:pt x="55880" y="763142"/>
                    <a:pt x="0" y="707262"/>
                    <a:pt x="0" y="638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347" y="0"/>
                  </a:lnTo>
                  <a:cubicBezTo>
                    <a:pt x="7350927" y="0"/>
                    <a:pt x="7406807" y="55880"/>
                    <a:pt x="7406807" y="124460"/>
                  </a:cubicBezTo>
                  <a:lnTo>
                    <a:pt x="7406807" y="638683"/>
                  </a:lnTo>
                  <a:cubicBezTo>
                    <a:pt x="7406807" y="707263"/>
                    <a:pt x="7350927" y="763143"/>
                    <a:pt x="7282347" y="763143"/>
                  </a:cubicBezTo>
                  <a:close/>
                </a:path>
              </a:pathLst>
            </a:custGeom>
            <a:solidFill>
              <a:srgbClr val="A648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9050" y="9738804"/>
            <a:ext cx="18465302" cy="647700"/>
            <a:chOff x="0" y="0"/>
            <a:chExt cx="6246287" cy="2190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46287" cy="219098"/>
            </a:xfrm>
            <a:custGeom>
              <a:avLst/>
              <a:gdLst/>
              <a:ahLst/>
              <a:cxnLst/>
              <a:rect r="r" b="b" t="t" l="l"/>
              <a:pathLst>
                <a:path h="219098" w="6246287">
                  <a:moveTo>
                    <a:pt x="0" y="0"/>
                  </a:moveTo>
                  <a:lnTo>
                    <a:pt x="6246287" y="0"/>
                  </a:lnTo>
                  <a:lnTo>
                    <a:pt x="6246287" y="219098"/>
                  </a:lnTo>
                  <a:lnTo>
                    <a:pt x="0" y="219098"/>
                  </a:lnTo>
                  <a:close/>
                </a:path>
              </a:pathLst>
            </a:custGeom>
            <a:solidFill>
              <a:srgbClr val="A64826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673259" y="3182735"/>
            <a:ext cx="19422260" cy="2146256"/>
            <a:chOff x="0" y="0"/>
            <a:chExt cx="12086557" cy="13356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086557" cy="1335624"/>
            </a:xfrm>
            <a:custGeom>
              <a:avLst/>
              <a:gdLst/>
              <a:ahLst/>
              <a:cxnLst/>
              <a:rect r="r" b="b" t="t" l="l"/>
              <a:pathLst>
                <a:path h="1335624" w="12086557">
                  <a:moveTo>
                    <a:pt x="11962097" y="1335624"/>
                  </a:moveTo>
                  <a:lnTo>
                    <a:pt x="124460" y="1335624"/>
                  </a:lnTo>
                  <a:cubicBezTo>
                    <a:pt x="55880" y="1335624"/>
                    <a:pt x="0" y="1279744"/>
                    <a:pt x="0" y="12111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62097" y="0"/>
                  </a:lnTo>
                  <a:cubicBezTo>
                    <a:pt x="12030677" y="0"/>
                    <a:pt x="12086557" y="55880"/>
                    <a:pt x="12086557" y="124460"/>
                  </a:cubicBezTo>
                  <a:lnTo>
                    <a:pt x="12086557" y="1211164"/>
                  </a:lnTo>
                  <a:cubicBezTo>
                    <a:pt x="12086557" y="1279744"/>
                    <a:pt x="12030677" y="1335624"/>
                    <a:pt x="11962097" y="1335624"/>
                  </a:cubicBezTo>
                  <a:close/>
                </a:path>
              </a:pathLst>
            </a:custGeom>
            <a:solidFill>
              <a:srgbClr val="3A3A3A">
                <a:alpha val="14902"/>
              </a:srgbClr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2554399" y="3075161"/>
            <a:ext cx="2430628" cy="2430628"/>
          </a:xfrm>
          <a:custGeom>
            <a:avLst/>
            <a:gdLst/>
            <a:ahLst/>
            <a:cxnLst/>
            <a:rect r="r" b="b" t="t" l="l"/>
            <a:pathLst>
              <a:path h="2430628" w="2430628">
                <a:moveTo>
                  <a:pt x="0" y="0"/>
                </a:moveTo>
                <a:lnTo>
                  <a:pt x="2430629" y="0"/>
                </a:lnTo>
                <a:lnTo>
                  <a:pt x="2430629" y="2430628"/>
                </a:lnTo>
                <a:lnTo>
                  <a:pt x="0" y="2430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28686" y="3075161"/>
            <a:ext cx="2430628" cy="2430628"/>
          </a:xfrm>
          <a:custGeom>
            <a:avLst/>
            <a:gdLst/>
            <a:ahLst/>
            <a:cxnLst/>
            <a:rect r="r" b="b" t="t" l="l"/>
            <a:pathLst>
              <a:path h="2430628" w="2430628">
                <a:moveTo>
                  <a:pt x="0" y="0"/>
                </a:moveTo>
                <a:lnTo>
                  <a:pt x="2430628" y="0"/>
                </a:lnTo>
                <a:lnTo>
                  <a:pt x="2430628" y="2430628"/>
                </a:lnTo>
                <a:lnTo>
                  <a:pt x="0" y="2430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302539" y="3075161"/>
            <a:ext cx="2430628" cy="2430628"/>
          </a:xfrm>
          <a:custGeom>
            <a:avLst/>
            <a:gdLst/>
            <a:ahLst/>
            <a:cxnLst/>
            <a:rect r="r" b="b" t="t" l="l"/>
            <a:pathLst>
              <a:path h="2430628" w="2430628">
                <a:moveTo>
                  <a:pt x="0" y="0"/>
                </a:moveTo>
                <a:lnTo>
                  <a:pt x="2430629" y="0"/>
                </a:lnTo>
                <a:lnTo>
                  <a:pt x="2430629" y="2430628"/>
                </a:lnTo>
                <a:lnTo>
                  <a:pt x="0" y="2430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639155" y="5757616"/>
            <a:ext cx="328552" cy="365635"/>
          </a:xfrm>
          <a:custGeom>
            <a:avLst/>
            <a:gdLst/>
            <a:ahLst/>
            <a:cxnLst/>
            <a:rect r="r" b="b" t="t" l="l"/>
            <a:pathLst>
              <a:path h="365635" w="328552">
                <a:moveTo>
                  <a:pt x="0" y="0"/>
                </a:moveTo>
                <a:lnTo>
                  <a:pt x="328551" y="0"/>
                </a:lnTo>
                <a:lnTo>
                  <a:pt x="328551" y="365636"/>
                </a:lnTo>
                <a:lnTo>
                  <a:pt x="0" y="365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864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996366" y="5757616"/>
            <a:ext cx="328552" cy="354588"/>
          </a:xfrm>
          <a:custGeom>
            <a:avLst/>
            <a:gdLst/>
            <a:ahLst/>
            <a:cxnLst/>
            <a:rect r="r" b="b" t="t" l="l"/>
            <a:pathLst>
              <a:path h="354588" w="328552">
                <a:moveTo>
                  <a:pt x="0" y="0"/>
                </a:moveTo>
                <a:lnTo>
                  <a:pt x="328552" y="0"/>
                </a:lnTo>
                <a:lnTo>
                  <a:pt x="328552" y="354589"/>
                </a:lnTo>
                <a:lnTo>
                  <a:pt x="0" y="354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298525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353578" y="5757616"/>
            <a:ext cx="328552" cy="368637"/>
          </a:xfrm>
          <a:custGeom>
            <a:avLst/>
            <a:gdLst/>
            <a:ahLst/>
            <a:cxnLst/>
            <a:rect r="r" b="b" t="t" l="l"/>
            <a:pathLst>
              <a:path h="368637" w="328552">
                <a:moveTo>
                  <a:pt x="0" y="0"/>
                </a:moveTo>
                <a:lnTo>
                  <a:pt x="328551" y="0"/>
                </a:lnTo>
                <a:lnTo>
                  <a:pt x="328551" y="368637"/>
                </a:lnTo>
                <a:lnTo>
                  <a:pt x="0" y="3686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-283337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-186827" y="8481169"/>
            <a:ext cx="18935828" cy="1276002"/>
            <a:chOff x="0" y="0"/>
            <a:chExt cx="11783848" cy="79406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783847" cy="794061"/>
            </a:xfrm>
            <a:custGeom>
              <a:avLst/>
              <a:gdLst/>
              <a:ahLst/>
              <a:cxnLst/>
              <a:rect r="r" b="b" t="t" l="l"/>
              <a:pathLst>
                <a:path h="794061" w="11783847">
                  <a:moveTo>
                    <a:pt x="11659388" y="794061"/>
                  </a:moveTo>
                  <a:lnTo>
                    <a:pt x="124460" y="794061"/>
                  </a:lnTo>
                  <a:cubicBezTo>
                    <a:pt x="55880" y="794061"/>
                    <a:pt x="0" y="738181"/>
                    <a:pt x="0" y="669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659388" y="0"/>
                  </a:lnTo>
                  <a:cubicBezTo>
                    <a:pt x="11727968" y="0"/>
                    <a:pt x="11783847" y="55880"/>
                    <a:pt x="11783847" y="124460"/>
                  </a:cubicBezTo>
                  <a:lnTo>
                    <a:pt x="11783847" y="669601"/>
                  </a:lnTo>
                  <a:cubicBezTo>
                    <a:pt x="11783847" y="738181"/>
                    <a:pt x="11727968" y="794061"/>
                    <a:pt x="11659388" y="794061"/>
                  </a:cubicBezTo>
                  <a:close/>
                </a:path>
              </a:pathLst>
            </a:custGeom>
            <a:solidFill>
              <a:srgbClr val="256C70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6387267" y="268434"/>
            <a:ext cx="1532390" cy="1623706"/>
          </a:xfrm>
          <a:custGeom>
            <a:avLst/>
            <a:gdLst/>
            <a:ahLst/>
            <a:cxnLst/>
            <a:rect r="r" b="b" t="t" l="l"/>
            <a:pathLst>
              <a:path h="1623706" w="1532390">
                <a:moveTo>
                  <a:pt x="0" y="0"/>
                </a:moveTo>
                <a:lnTo>
                  <a:pt x="1532390" y="0"/>
                </a:lnTo>
                <a:lnTo>
                  <a:pt x="1532390" y="1623706"/>
                </a:lnTo>
                <a:lnTo>
                  <a:pt x="0" y="1623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039" t="-18915" r="-59829" b="-49496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397089" y="3512074"/>
            <a:ext cx="1464638" cy="1411378"/>
          </a:xfrm>
          <a:custGeom>
            <a:avLst/>
            <a:gdLst/>
            <a:ahLst/>
            <a:cxnLst/>
            <a:rect r="r" b="b" t="t" l="l"/>
            <a:pathLst>
              <a:path h="1411378" w="1464638">
                <a:moveTo>
                  <a:pt x="0" y="0"/>
                </a:moveTo>
                <a:lnTo>
                  <a:pt x="1464638" y="0"/>
                </a:lnTo>
                <a:lnTo>
                  <a:pt x="1464638" y="1411378"/>
                </a:lnTo>
                <a:lnTo>
                  <a:pt x="0" y="14113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053657" y="3512074"/>
            <a:ext cx="1425964" cy="1368925"/>
          </a:xfrm>
          <a:custGeom>
            <a:avLst/>
            <a:gdLst/>
            <a:ahLst/>
            <a:cxnLst/>
            <a:rect r="r" b="b" t="t" l="l"/>
            <a:pathLst>
              <a:path h="1368925" w="1425964">
                <a:moveTo>
                  <a:pt x="0" y="0"/>
                </a:moveTo>
                <a:lnTo>
                  <a:pt x="1425963" y="0"/>
                </a:lnTo>
                <a:lnTo>
                  <a:pt x="1425963" y="1368925"/>
                </a:lnTo>
                <a:lnTo>
                  <a:pt x="0" y="13689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797839" y="3899223"/>
            <a:ext cx="1536208" cy="981777"/>
          </a:xfrm>
          <a:custGeom>
            <a:avLst/>
            <a:gdLst/>
            <a:ahLst/>
            <a:cxnLst/>
            <a:rect r="r" b="b" t="t" l="l"/>
            <a:pathLst>
              <a:path h="981777" w="1536208">
                <a:moveTo>
                  <a:pt x="0" y="0"/>
                </a:moveTo>
                <a:lnTo>
                  <a:pt x="1536208" y="0"/>
                </a:lnTo>
                <a:lnTo>
                  <a:pt x="1536208" y="981776"/>
                </a:lnTo>
                <a:lnTo>
                  <a:pt x="0" y="98177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-66138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183122" y="3502549"/>
            <a:ext cx="669463" cy="485665"/>
          </a:xfrm>
          <a:custGeom>
            <a:avLst/>
            <a:gdLst/>
            <a:ahLst/>
            <a:cxnLst/>
            <a:rect r="r" b="b" t="t" l="l"/>
            <a:pathLst>
              <a:path h="485665" w="669463">
                <a:moveTo>
                  <a:pt x="0" y="0"/>
                </a:moveTo>
                <a:lnTo>
                  <a:pt x="669463" y="0"/>
                </a:lnTo>
                <a:lnTo>
                  <a:pt x="669463" y="485665"/>
                </a:lnTo>
                <a:lnTo>
                  <a:pt x="0" y="48566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9643" y="169033"/>
            <a:ext cx="3710071" cy="725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League Spartan"/>
              </a:rPr>
              <a:t>Viernes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eague Spartan"/>
              </a:rPr>
              <a:t>9 de junio del 2023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076242" y="170009"/>
            <a:ext cx="11613020" cy="81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spc="125">
                <a:solidFill>
                  <a:srgbClr val="FFFFFF"/>
                </a:solidFill>
                <a:latin typeface="League Spartan"/>
              </a:rPr>
              <a:t>PARA ESTUDIAR Y MEDITAR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66713" y="9864216"/>
            <a:ext cx="14459306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League Spartan Bold"/>
              </a:rPr>
              <a:t>Referencia: Sings of the Times, 13 de mayo de 1886, pág. 273. C y D: Esron Waslley - T: Eliezer GC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63812" y="1370937"/>
            <a:ext cx="15329747" cy="109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79">
                <a:solidFill>
                  <a:srgbClr val="FFFFFF"/>
                </a:solidFill>
                <a:latin typeface="League Spartan"/>
              </a:rPr>
              <a:t>No puede darse la señal para destruir la tierra; antes de que Dios selle a sus redimidos (Ap 7:2, 3); dicha marca tiene tres significados: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42489" y="6135778"/>
            <a:ext cx="5121884" cy="1904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3A3A3A"/>
                </a:solidFill>
                <a:latin typeface="Assistant Bold"/>
              </a:rPr>
              <a:t>Protección:</a:t>
            </a:r>
          </a:p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3A3A3A"/>
                </a:solidFill>
                <a:latin typeface="Assistant Bold"/>
              </a:rPr>
              <a:t>Nadie puede vulnerar</a:t>
            </a:r>
          </a:p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256C70"/>
                </a:solidFill>
                <a:latin typeface="Assistant Bold"/>
              </a:rPr>
              <a:t>(Mt 27:66)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364372" y="6135778"/>
            <a:ext cx="5511021" cy="1904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3A3A3A"/>
                </a:solidFill>
                <a:latin typeface="Assistant Bold"/>
              </a:rPr>
              <a:t>Propiedad:</a:t>
            </a:r>
          </a:p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3A3A3A"/>
                </a:solidFill>
                <a:latin typeface="Assistant Bold"/>
              </a:rPr>
              <a:t>Nadie puede arrebatar</a:t>
            </a:r>
          </a:p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BF754B"/>
                </a:solidFill>
                <a:latin typeface="Assistant Bold"/>
              </a:rPr>
              <a:t>(1 Pd 2:9)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704255" y="6135778"/>
            <a:ext cx="5798336" cy="1904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3A3A3A"/>
                </a:solidFill>
                <a:latin typeface="Assistant Bold"/>
              </a:rPr>
              <a:t>Autenticidad:</a:t>
            </a:r>
          </a:p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3A3A3A"/>
                </a:solidFill>
                <a:latin typeface="Assistant Bold"/>
              </a:rPr>
              <a:t>Nadie puede menoscabar</a:t>
            </a:r>
          </a:p>
          <a:p>
            <a:pPr algn="ctr">
              <a:lnSpc>
                <a:spcPts val="5092"/>
              </a:lnSpc>
            </a:pPr>
            <a:r>
              <a:rPr lang="en-US" sz="3800">
                <a:solidFill>
                  <a:srgbClr val="A64826"/>
                </a:solidFill>
                <a:latin typeface="Assistant Bold"/>
              </a:rPr>
              <a:t>(Et 3:12)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28857" y="8573289"/>
            <a:ext cx="17676171" cy="109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2999" spc="74">
                <a:solidFill>
                  <a:srgbClr val="FFFFFF"/>
                </a:solidFill>
                <a:latin typeface="League Spartan"/>
              </a:rPr>
              <a:t>« El sábado fue insertado en el decálogo como el sello del Dios vivo, </a:t>
            </a:r>
          </a:p>
          <a:p>
            <a:pPr algn="ctr">
              <a:lnSpc>
                <a:spcPts val="4499"/>
              </a:lnSpc>
            </a:pPr>
            <a:r>
              <a:rPr lang="en-US" sz="2999" spc="74">
                <a:solidFill>
                  <a:srgbClr val="FFFFFF"/>
                </a:solidFill>
                <a:latin typeface="League Spartan"/>
              </a:rPr>
              <a:t>identificando al Legislador, y haciendo conocido su derecho de gobernar.» (EGW)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6129140" y="2010090"/>
            <a:ext cx="2029594" cy="280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 spc="336">
                <a:solidFill>
                  <a:srgbClr val="FFFFFF"/>
                </a:solidFill>
                <a:latin typeface="Open Sans Extra Bold 2 Bold"/>
              </a:rPr>
              <a:t>INFOLECCIÓN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DAFkz428_gM</dc:identifier>
  <dcterms:modified xsi:type="dcterms:W3CDTF">2011-08-01T06:04:30Z</dcterms:modified>
  <cp:revision>1</cp:revision>
  <dc:title>Lección 11 (2º TRI 2023)</dc:title>
</cp:coreProperties>
</file>