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</p:sldIdLst>
  <p:sldSz cx="18288000" cy="10287000"/>
  <p:notesSz cx="6858000" cy="9144000"/>
  <p:embeddedFontLst>
    <p:embeddedFont>
      <p:font typeface="Open Sans Extra Bold 1" charset="1" panose="020B0906030804020204"/>
      <p:regular r:id="rId6"/>
    </p:embeddedFont>
    <p:embeddedFont>
      <p:font typeface="Open Sans Extra Bold 1 Italics" charset="1" panose="020B0906030804020204"/>
      <p:regular r:id="rId7"/>
    </p:embeddedFont>
    <p:embeddedFont>
      <p:font typeface="Peace Sans" charset="1" panose="02000505040000020004"/>
      <p:regular r:id="rId8"/>
    </p:embeddedFont>
    <p:embeddedFont>
      <p:font typeface="Arimo" charset="1" panose="020B0604020202020204"/>
      <p:regular r:id="rId9"/>
    </p:embeddedFont>
    <p:embeddedFont>
      <p:font typeface="Arimo Bold" charset="1" panose="020B0704020202020204"/>
      <p:regular r:id="rId10"/>
    </p:embeddedFont>
    <p:embeddedFont>
      <p:font typeface="Arimo Italics" charset="1" panose="020B0604020202090204"/>
      <p:regular r:id="rId11"/>
    </p:embeddedFont>
    <p:embeddedFont>
      <p:font typeface="Arimo Bold Italics" charset="1" panose="020B0704020202090204"/>
      <p:regular r:id="rId12"/>
    </p:embeddedFont>
    <p:embeddedFont>
      <p:font typeface="League Spartan" charset="1" panose="00000800000000000000"/>
      <p:regular r:id="rId13"/>
    </p:embeddedFont>
    <p:embeddedFont>
      <p:font typeface="Assistant Bold" charset="1" panose="00000800000000000000"/>
      <p:regular r:id="rId14"/>
    </p:embeddedFont>
    <p:embeddedFont>
      <p:font typeface="Assistant Bold Bold" charset="1" panose="00000900000000000000"/>
      <p:regular r:id="rId15"/>
    </p:embeddedFont>
    <p:embeddedFont>
      <p:font typeface="Open Sans Extra Bold 2" charset="1" panose="020B0906030804020204"/>
      <p:regular r:id="rId16"/>
    </p:embeddedFont>
    <p:embeddedFont>
      <p:font typeface="Open Sans Extra Bold 2 Italics" charset="1" panose="020B090603080402020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0.png" Type="http://schemas.openxmlformats.org/officeDocument/2006/relationships/image"/><Relationship Id="rId12" Target="../media/image21.svg" Type="http://schemas.openxmlformats.org/officeDocument/2006/relationships/image"/><Relationship Id="rId13" Target="../media/image22.png" Type="http://schemas.openxmlformats.org/officeDocument/2006/relationships/image"/><Relationship Id="rId14" Target="../media/image23.svg" Type="http://schemas.openxmlformats.org/officeDocument/2006/relationships/image"/><Relationship Id="rId15" Target="../media/image24.png" Type="http://schemas.openxmlformats.org/officeDocument/2006/relationships/image"/><Relationship Id="rId16" Target="../media/image25.svg" Type="http://schemas.openxmlformats.org/officeDocument/2006/relationships/image"/><Relationship Id="rId17" Target="../media/image26.png" Type="http://schemas.openxmlformats.org/officeDocument/2006/relationships/image"/><Relationship Id="rId18" Target="../media/image27.svg" Type="http://schemas.openxmlformats.org/officeDocument/2006/relationships/image"/><Relationship Id="rId19" Target="../media/image28.png" Type="http://schemas.openxmlformats.org/officeDocument/2006/relationships/image"/><Relationship Id="rId2" Target="../media/image11.png" Type="http://schemas.openxmlformats.org/officeDocument/2006/relationships/image"/><Relationship Id="rId20" Target="../media/image29.sv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2" Target="../media/image13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49.svg" Type="http://schemas.openxmlformats.org/officeDocument/2006/relationships/image"/><Relationship Id="rId12" Target="../media/image13.png" Type="http://schemas.openxmlformats.org/officeDocument/2006/relationships/image"/><Relationship Id="rId13" Target="../media/image50.png" Type="http://schemas.openxmlformats.org/officeDocument/2006/relationships/image"/><Relationship Id="rId14" Target="../media/image51.svg" Type="http://schemas.openxmlformats.org/officeDocument/2006/relationships/image"/><Relationship Id="rId15" Target="../media/image52.png" Type="http://schemas.openxmlformats.org/officeDocument/2006/relationships/image"/><Relationship Id="rId16" Target="../media/image53.svg" Type="http://schemas.openxmlformats.org/officeDocument/2006/relationships/image"/><Relationship Id="rId17" Target="../media/image54.png" Type="http://schemas.openxmlformats.org/officeDocument/2006/relationships/image"/><Relationship Id="rId18" Target="../media/image55.svg" Type="http://schemas.openxmlformats.org/officeDocument/2006/relationships/image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42.png" Type="http://schemas.openxmlformats.org/officeDocument/2006/relationships/image"/><Relationship Id="rId5" Target="../media/image43.sv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46.png" Type="http://schemas.openxmlformats.org/officeDocument/2006/relationships/image"/><Relationship Id="rId9" Target="../media/image47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png" Type="http://schemas.openxmlformats.org/officeDocument/2006/relationships/image"/><Relationship Id="rId11" Target="../media/image63.svg" Type="http://schemas.openxmlformats.org/officeDocument/2006/relationships/image"/><Relationship Id="rId12" Target="../media/image64.png" Type="http://schemas.openxmlformats.org/officeDocument/2006/relationships/image"/><Relationship Id="rId13" Target="../media/image65.svg" Type="http://schemas.openxmlformats.org/officeDocument/2006/relationships/image"/><Relationship Id="rId14" Target="../media/image66.png" Type="http://schemas.openxmlformats.org/officeDocument/2006/relationships/image"/><Relationship Id="rId15" Target="../media/image67.svg" Type="http://schemas.openxmlformats.org/officeDocument/2006/relationships/image"/><Relationship Id="rId16" Target="../media/image68.png" Type="http://schemas.openxmlformats.org/officeDocument/2006/relationships/image"/><Relationship Id="rId17" Target="../media/image69.svg" Type="http://schemas.openxmlformats.org/officeDocument/2006/relationships/image"/><Relationship Id="rId18" Target="../media/image70.png" Type="http://schemas.openxmlformats.org/officeDocument/2006/relationships/image"/><Relationship Id="rId19" Target="../media/image71.png" Type="http://schemas.openxmlformats.org/officeDocument/2006/relationships/image"/><Relationship Id="rId2" Target="../media/image56.png" Type="http://schemas.openxmlformats.org/officeDocument/2006/relationships/image"/><Relationship Id="rId20" Target="../media/image72.pn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57.png" Type="http://schemas.openxmlformats.org/officeDocument/2006/relationships/image"/><Relationship Id="rId6" Target="../media/image58.png" Type="http://schemas.openxmlformats.org/officeDocument/2006/relationships/image"/><Relationship Id="rId7" Target="../media/image59.svg" Type="http://schemas.openxmlformats.org/officeDocument/2006/relationships/image"/><Relationship Id="rId8" Target="../media/image60.png" Type="http://schemas.openxmlformats.org/officeDocument/2006/relationships/image"/><Relationship Id="rId9" Target="../media/image61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svg" Type="http://schemas.openxmlformats.org/officeDocument/2006/relationships/image"/><Relationship Id="rId2" Target="../media/image73.png" Type="http://schemas.openxmlformats.org/officeDocument/2006/relationships/image"/><Relationship Id="rId3" Target="../media/image74.png" Type="http://schemas.openxmlformats.org/officeDocument/2006/relationships/image"/><Relationship Id="rId4" Target="../media/image75.svg" Type="http://schemas.openxmlformats.org/officeDocument/2006/relationships/image"/><Relationship Id="rId5" Target="../media/image13.png" Type="http://schemas.openxmlformats.org/officeDocument/2006/relationships/image"/><Relationship Id="rId6" Target="../media/image76.png" Type="http://schemas.openxmlformats.org/officeDocument/2006/relationships/image"/><Relationship Id="rId7" Target="../media/image77.sv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9.svg" Type="http://schemas.openxmlformats.org/officeDocument/2006/relationships/image"/><Relationship Id="rId2" Target="../media/image82.png" Type="http://schemas.openxmlformats.org/officeDocument/2006/relationships/image"/><Relationship Id="rId3" Target="../media/image83.svg" Type="http://schemas.openxmlformats.org/officeDocument/2006/relationships/image"/><Relationship Id="rId4" Target="../media/image13.png" Type="http://schemas.openxmlformats.org/officeDocument/2006/relationships/image"/><Relationship Id="rId5" Target="../media/image84.png" Type="http://schemas.openxmlformats.org/officeDocument/2006/relationships/image"/><Relationship Id="rId6" Target="../media/image85.svg" Type="http://schemas.openxmlformats.org/officeDocument/2006/relationships/image"/><Relationship Id="rId7" Target="../media/image86.png" Type="http://schemas.openxmlformats.org/officeDocument/2006/relationships/image"/><Relationship Id="rId8" Target="../media/image87.svg" Type="http://schemas.openxmlformats.org/officeDocument/2006/relationships/image"/><Relationship Id="rId9" Target="../media/image88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7.png" Type="http://schemas.openxmlformats.org/officeDocument/2006/relationships/image"/><Relationship Id="rId11" Target="../media/image98.svg" Type="http://schemas.openxmlformats.org/officeDocument/2006/relationships/image"/><Relationship Id="rId12" Target="../media/image99.png" Type="http://schemas.openxmlformats.org/officeDocument/2006/relationships/image"/><Relationship Id="rId13" Target="../media/image100.svg" Type="http://schemas.openxmlformats.org/officeDocument/2006/relationships/image"/><Relationship Id="rId14" Target="../media/image101.png" Type="http://schemas.openxmlformats.org/officeDocument/2006/relationships/image"/><Relationship Id="rId15" Target="../media/image102.svg" Type="http://schemas.openxmlformats.org/officeDocument/2006/relationships/image"/><Relationship Id="rId16" Target="../media/image103.png" Type="http://schemas.openxmlformats.org/officeDocument/2006/relationships/image"/><Relationship Id="rId17" Target="../media/image104.svg" Type="http://schemas.openxmlformats.org/officeDocument/2006/relationships/image"/><Relationship Id="rId2" Target="../media/image90.png" Type="http://schemas.openxmlformats.org/officeDocument/2006/relationships/image"/><Relationship Id="rId3" Target="../media/image91.png" Type="http://schemas.openxmlformats.org/officeDocument/2006/relationships/image"/><Relationship Id="rId4" Target="../media/image92.svg" Type="http://schemas.openxmlformats.org/officeDocument/2006/relationships/image"/><Relationship Id="rId5" Target="../media/image13.png" Type="http://schemas.openxmlformats.org/officeDocument/2006/relationships/image"/><Relationship Id="rId6" Target="../media/image93.png" Type="http://schemas.openxmlformats.org/officeDocument/2006/relationships/image"/><Relationship Id="rId7" Target="../media/image94.svg" Type="http://schemas.openxmlformats.org/officeDocument/2006/relationships/image"/><Relationship Id="rId8" Target="../media/image95.png" Type="http://schemas.openxmlformats.org/officeDocument/2006/relationships/image"/><Relationship Id="rId9" Target="../media/image9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52" b="2648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203419" y="4725579"/>
            <a:ext cx="1622652" cy="2164739"/>
          </a:xfrm>
          <a:custGeom>
            <a:avLst/>
            <a:gdLst/>
            <a:ahLst/>
            <a:cxnLst/>
            <a:rect r="r" b="b" t="t" l="l"/>
            <a:pathLst>
              <a:path h="2164739" w="1622652">
                <a:moveTo>
                  <a:pt x="0" y="0"/>
                </a:moveTo>
                <a:lnTo>
                  <a:pt x="1622652" y="0"/>
                </a:lnTo>
                <a:lnTo>
                  <a:pt x="1622652" y="2164739"/>
                </a:lnTo>
                <a:lnTo>
                  <a:pt x="0" y="2164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575769" y="1354676"/>
            <a:ext cx="14644348" cy="5855111"/>
            <a:chOff x="0" y="0"/>
            <a:chExt cx="3577218" cy="143024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577218" cy="1430245"/>
            </a:xfrm>
            <a:custGeom>
              <a:avLst/>
              <a:gdLst/>
              <a:ahLst/>
              <a:cxnLst/>
              <a:rect r="r" b="b" t="t" l="l"/>
              <a:pathLst>
                <a:path h="1430245" w="3577218">
                  <a:moveTo>
                    <a:pt x="0" y="0"/>
                  </a:moveTo>
                  <a:lnTo>
                    <a:pt x="3577218" y="0"/>
                  </a:lnTo>
                  <a:lnTo>
                    <a:pt x="3577218" y="1430245"/>
                  </a:lnTo>
                  <a:lnTo>
                    <a:pt x="0" y="143024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270451" y="1619949"/>
            <a:ext cx="13522707" cy="5324566"/>
          </a:xfrm>
          <a:custGeom>
            <a:avLst/>
            <a:gdLst/>
            <a:ahLst/>
            <a:cxnLst/>
            <a:rect r="r" b="b" t="t" l="l"/>
            <a:pathLst>
              <a:path h="5324566" w="13522707">
                <a:moveTo>
                  <a:pt x="0" y="0"/>
                </a:moveTo>
                <a:lnTo>
                  <a:pt x="13522707" y="0"/>
                </a:lnTo>
                <a:lnTo>
                  <a:pt x="13522707" y="5324566"/>
                </a:lnTo>
                <a:lnTo>
                  <a:pt x="0" y="5324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303700" y="6628910"/>
            <a:ext cx="3422090" cy="97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37"/>
              </a:lnSpc>
            </a:pPr>
            <a:r>
              <a:rPr lang="en-US" sz="1953">
                <a:solidFill>
                  <a:srgbClr val="FFDB4F"/>
                </a:solidFill>
                <a:latin typeface="League Spartan"/>
              </a:rPr>
              <a:t>Ilustracción de portada: </a:t>
            </a:r>
          </a:p>
          <a:p>
            <a:pPr algn="ctr">
              <a:lnSpc>
                <a:spcPts val="2637"/>
              </a:lnSpc>
            </a:pPr>
            <a:r>
              <a:rPr lang="en-US" sz="1953">
                <a:solidFill>
                  <a:srgbClr val="FFFFFF"/>
                </a:solidFill>
                <a:latin typeface="League Spartan"/>
              </a:rPr>
              <a:t> Adinan Batista</a:t>
            </a:r>
          </a:p>
          <a:p>
            <a:pPr algn="ctr">
              <a:lnSpc>
                <a:spcPts val="2637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5042182" y="1485961"/>
            <a:ext cx="1945125" cy="2594942"/>
          </a:xfrm>
          <a:custGeom>
            <a:avLst/>
            <a:gdLst/>
            <a:ahLst/>
            <a:cxnLst/>
            <a:rect r="r" b="b" t="t" l="l"/>
            <a:pathLst>
              <a:path h="2594942" w="1945125">
                <a:moveTo>
                  <a:pt x="0" y="0"/>
                </a:moveTo>
                <a:lnTo>
                  <a:pt x="1945125" y="0"/>
                </a:lnTo>
                <a:lnTo>
                  <a:pt x="1945125" y="2594942"/>
                </a:lnTo>
                <a:lnTo>
                  <a:pt x="0" y="2594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4413414" y="3975056"/>
            <a:ext cx="3202661" cy="750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8"/>
              </a:lnSpc>
            </a:pPr>
            <a:r>
              <a:rPr lang="en-US" sz="2272">
                <a:solidFill>
                  <a:srgbClr val="FABF11"/>
                </a:solidFill>
                <a:latin typeface="League Spartan"/>
              </a:rPr>
              <a:t>Contenido y diseño:</a:t>
            </a:r>
          </a:p>
          <a:p>
            <a:pPr algn="ctr">
              <a:lnSpc>
                <a:spcPts val="3068"/>
              </a:lnSpc>
            </a:pPr>
            <a:r>
              <a:rPr lang="en-US" sz="2272">
                <a:solidFill>
                  <a:srgbClr val="FFFFFF"/>
                </a:solidFill>
                <a:latin typeface="League Spartan"/>
              </a:rPr>
              <a:t>Bruno Flávio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9553" y="9669790"/>
            <a:ext cx="1812889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141517"/>
                </a:solidFill>
                <a:latin typeface="Assistant Bold Bold"/>
              </a:rPr>
              <a:t>Equipo: Adinan Batista, Bruno Flávio, Cíntia Bini, Eduardo Harada, Elias Duarte, Eliezer GC, Eleandro Borel, Elton Batista, Emenson Camara, Esron Waslley, Gusttavo Santana, Luís Claudio, Luiz Francisco, Morais Junior,</a:t>
            </a:r>
            <a:r>
              <a:rPr lang="en-US" sz="1500">
                <a:solidFill>
                  <a:srgbClr val="141517"/>
                </a:solidFill>
                <a:latin typeface="Assistant Bold Bold"/>
              </a:rPr>
              <a:t>  Manoel Roberto, Mirian Buch, Nkosi Moyo, Patrícia Sales, Pablo Amon, Philippe Buch, Ramon Gomes, René Henriquez, Sinecio Alfonso, Valdeane Costa e Willian Arsenio.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88148" y="490993"/>
            <a:ext cx="13536795" cy="687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74"/>
              </a:lnSpc>
            </a:pPr>
            <a:r>
              <a:rPr lang="en-US" sz="4053">
                <a:solidFill>
                  <a:srgbClr val="FFDB4F"/>
                </a:solidFill>
                <a:latin typeface="Peace Sans"/>
              </a:rPr>
              <a:t>LOS TRES MENSAJES CÓSMICOS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70488" y="191429"/>
            <a:ext cx="3460231" cy="375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1"/>
              </a:lnSpc>
            </a:pPr>
            <a:r>
              <a:rPr lang="en-US" sz="2039">
                <a:solidFill>
                  <a:srgbClr val="FFFFFF"/>
                </a:solidFill>
                <a:latin typeface="League Spartan"/>
              </a:rPr>
              <a:t>ABR/MAY/JUN - 2023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806196" y="7495538"/>
            <a:ext cx="3225609" cy="747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46"/>
              </a:lnSpc>
            </a:pPr>
            <a:r>
              <a:rPr lang="en-US" sz="4068">
                <a:solidFill>
                  <a:srgbClr val="FFDB4F"/>
                </a:solidFill>
                <a:latin typeface="Peace Sans"/>
              </a:rPr>
              <a:t>LECCIÓN 10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322477" y="7464266"/>
            <a:ext cx="2354045" cy="1794034"/>
            <a:chOff x="0" y="0"/>
            <a:chExt cx="3138727" cy="2392045"/>
          </a:xfrm>
        </p:grpSpPr>
        <p:sp>
          <p:nvSpPr>
            <p:cNvPr name="Freeform 19" id="19"/>
            <p:cNvSpPr/>
            <p:nvPr/>
          </p:nvSpPr>
          <p:spPr>
            <a:xfrm flipH="false" flipV="false" rot="-10800000">
              <a:off x="687922" y="94863"/>
              <a:ext cx="1642867" cy="1869550"/>
            </a:xfrm>
            <a:custGeom>
              <a:avLst/>
              <a:gdLst/>
              <a:ahLst/>
              <a:cxnLst/>
              <a:rect r="r" b="b" t="t" l="l"/>
              <a:pathLst>
                <a:path h="1869550" w="1642867">
                  <a:moveTo>
                    <a:pt x="0" y="0"/>
                  </a:moveTo>
                  <a:lnTo>
                    <a:pt x="1642867" y="0"/>
                  </a:lnTo>
                  <a:lnTo>
                    <a:pt x="1642867" y="1869550"/>
                  </a:lnTo>
                  <a:lnTo>
                    <a:pt x="0" y="1869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0" id="20"/>
            <p:cNvGrpSpPr>
              <a:grpSpLocks noChangeAspect="true"/>
            </p:cNvGrpSpPr>
            <p:nvPr/>
          </p:nvGrpSpPr>
          <p:grpSpPr>
            <a:xfrm rot="5468532">
              <a:off x="1903256" y="364510"/>
              <a:ext cx="533075" cy="533075"/>
              <a:chOff x="0" y="0"/>
              <a:chExt cx="6350000" cy="63500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2" id="22"/>
            <p:cNvGrpSpPr>
              <a:grpSpLocks noChangeAspect="true"/>
            </p:cNvGrpSpPr>
            <p:nvPr/>
          </p:nvGrpSpPr>
          <p:grpSpPr>
            <a:xfrm rot="5468532">
              <a:off x="568793" y="364510"/>
              <a:ext cx="533075" cy="533075"/>
              <a:chOff x="0" y="0"/>
              <a:chExt cx="6350000" cy="63500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4" id="24"/>
            <p:cNvGrpSpPr>
              <a:grpSpLocks noChangeAspect="true"/>
            </p:cNvGrpSpPr>
            <p:nvPr/>
          </p:nvGrpSpPr>
          <p:grpSpPr>
            <a:xfrm rot="5468532">
              <a:off x="1229230" y="1524051"/>
              <a:ext cx="533075" cy="533075"/>
              <a:chOff x="0" y="0"/>
              <a:chExt cx="6350000" cy="63500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6" id="26"/>
            <p:cNvGrpSpPr>
              <a:grpSpLocks noChangeAspect="true"/>
            </p:cNvGrpSpPr>
            <p:nvPr/>
          </p:nvGrpSpPr>
          <p:grpSpPr>
            <a:xfrm rot="-5400000">
              <a:off x="574053" y="1135491"/>
              <a:ext cx="533075" cy="533075"/>
              <a:chOff x="0" y="0"/>
              <a:chExt cx="6350000" cy="63500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8" id="28"/>
            <p:cNvGrpSpPr>
              <a:grpSpLocks noChangeAspect="true"/>
            </p:cNvGrpSpPr>
            <p:nvPr/>
          </p:nvGrpSpPr>
          <p:grpSpPr>
            <a:xfrm rot="-5400000">
              <a:off x="1222095" y="0"/>
              <a:ext cx="533075" cy="533075"/>
              <a:chOff x="0" y="0"/>
              <a:chExt cx="6350000" cy="63500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0" id="30"/>
            <p:cNvGrpSpPr>
              <a:grpSpLocks noChangeAspect="true"/>
            </p:cNvGrpSpPr>
            <p:nvPr/>
          </p:nvGrpSpPr>
          <p:grpSpPr>
            <a:xfrm rot="-5400000">
              <a:off x="1903256" y="1135491"/>
              <a:ext cx="533075" cy="533075"/>
              <a:chOff x="0" y="0"/>
              <a:chExt cx="6350000" cy="63500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2" id="32"/>
            <p:cNvGrpSpPr>
              <a:grpSpLocks noChangeAspect="true"/>
            </p:cNvGrpSpPr>
            <p:nvPr/>
          </p:nvGrpSpPr>
          <p:grpSpPr>
            <a:xfrm rot="5468532">
              <a:off x="1955679" y="419894"/>
              <a:ext cx="420045" cy="420045"/>
              <a:chOff x="0" y="0"/>
              <a:chExt cx="6350000" cy="63500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5468532">
              <a:off x="625307" y="421025"/>
              <a:ext cx="420046" cy="420045"/>
              <a:chOff x="0" y="0"/>
              <a:chExt cx="6350000" cy="63500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5468532">
              <a:off x="1285744" y="1580566"/>
              <a:ext cx="420046" cy="420045"/>
              <a:chOff x="0" y="0"/>
              <a:chExt cx="6350000" cy="63500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38" id="38"/>
            <p:cNvGrpSpPr>
              <a:grpSpLocks noChangeAspect="true"/>
            </p:cNvGrpSpPr>
            <p:nvPr/>
          </p:nvGrpSpPr>
          <p:grpSpPr>
            <a:xfrm rot="-5400000">
              <a:off x="630566" y="1192006"/>
              <a:ext cx="420048" cy="420045"/>
              <a:chOff x="0" y="0"/>
              <a:chExt cx="6350000" cy="63500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-5400000">
              <a:off x="1273336" y="63716"/>
              <a:ext cx="420041" cy="420045"/>
              <a:chOff x="0" y="0"/>
              <a:chExt cx="6350000" cy="63500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42" id="42"/>
            <p:cNvGrpSpPr>
              <a:grpSpLocks noChangeAspect="true"/>
            </p:cNvGrpSpPr>
            <p:nvPr/>
          </p:nvGrpSpPr>
          <p:grpSpPr>
            <a:xfrm rot="-5400000">
              <a:off x="1959772" y="1192008"/>
              <a:ext cx="420043" cy="420045"/>
              <a:chOff x="0" y="0"/>
              <a:chExt cx="6350000" cy="63500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44" id="44"/>
            <p:cNvSpPr txBox="true"/>
            <p:nvPr/>
          </p:nvSpPr>
          <p:spPr>
            <a:xfrm rot="0">
              <a:off x="0" y="1973792"/>
              <a:ext cx="3138727" cy="4182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en-US" sz="1899" spc="360">
                  <a:solidFill>
                    <a:srgbClr val="FFDB4F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45" id="45"/>
            <p:cNvGrpSpPr>
              <a:grpSpLocks noChangeAspect="true"/>
            </p:cNvGrpSpPr>
            <p:nvPr/>
          </p:nvGrpSpPr>
          <p:grpSpPr>
            <a:xfrm rot="0">
              <a:off x="1153398" y="673679"/>
              <a:ext cx="711915" cy="711919"/>
              <a:chOff x="0" y="0"/>
              <a:chExt cx="6350000" cy="63500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7" id="47"/>
            <p:cNvGrpSpPr>
              <a:grpSpLocks noChangeAspect="true"/>
            </p:cNvGrpSpPr>
            <p:nvPr/>
          </p:nvGrpSpPr>
          <p:grpSpPr>
            <a:xfrm rot="0">
              <a:off x="1273335" y="789140"/>
              <a:ext cx="485794" cy="485796"/>
              <a:chOff x="0" y="0"/>
              <a:chExt cx="6350000" cy="63500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49" id="49"/>
            <p:cNvSpPr/>
            <p:nvPr/>
          </p:nvSpPr>
          <p:spPr>
            <a:xfrm flipH="false" flipV="false" rot="0">
              <a:off x="1124847" y="789140"/>
              <a:ext cx="651046" cy="480997"/>
            </a:xfrm>
            <a:custGeom>
              <a:avLst/>
              <a:gdLst/>
              <a:ahLst/>
              <a:cxnLst/>
              <a:rect r="r" b="b" t="t" l="l"/>
              <a:pathLst>
                <a:path h="480997" w="651046">
                  <a:moveTo>
                    <a:pt x="0" y="0"/>
                  </a:moveTo>
                  <a:lnTo>
                    <a:pt x="651046" y="0"/>
                  </a:lnTo>
                  <a:lnTo>
                    <a:pt x="651046" y="480997"/>
                  </a:lnTo>
                  <a:lnTo>
                    <a:pt x="0" y="480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TextBox 50" id="50"/>
          <p:cNvSpPr txBox="true"/>
          <p:nvPr/>
        </p:nvSpPr>
        <p:spPr>
          <a:xfrm rot="0">
            <a:off x="3806196" y="8340715"/>
            <a:ext cx="12688747" cy="825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99"/>
              </a:lnSpc>
            </a:pPr>
            <a:r>
              <a:rPr lang="en-US" sz="4999" spc="124">
                <a:solidFill>
                  <a:srgbClr val="FFFFFF"/>
                </a:solidFill>
                <a:latin typeface="Peace Sans"/>
              </a:rPr>
              <a:t>LOS ENGAÑOS FINALES DE SATANÁS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2D4B73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2D4B73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29527" y="-273549"/>
            <a:ext cx="3909045" cy="1321567"/>
            <a:chOff x="0" y="0"/>
            <a:chExt cx="2432616" cy="82241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2616" cy="822417"/>
            </a:xfrm>
            <a:custGeom>
              <a:avLst/>
              <a:gdLst/>
              <a:ahLst/>
              <a:cxnLst/>
              <a:rect r="r" b="b" t="t" l="l"/>
              <a:pathLst>
                <a:path h="822417" w="2432616">
                  <a:moveTo>
                    <a:pt x="2308156" y="822417"/>
                  </a:moveTo>
                  <a:lnTo>
                    <a:pt x="124460" y="822417"/>
                  </a:lnTo>
                  <a:cubicBezTo>
                    <a:pt x="55880" y="822417"/>
                    <a:pt x="0" y="766537"/>
                    <a:pt x="0" y="6979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08156" y="0"/>
                  </a:lnTo>
                  <a:cubicBezTo>
                    <a:pt x="2376736" y="0"/>
                    <a:pt x="2432616" y="55880"/>
                    <a:pt x="2432616" y="124460"/>
                  </a:cubicBezTo>
                  <a:lnTo>
                    <a:pt x="2432616" y="697957"/>
                  </a:lnTo>
                  <a:cubicBezTo>
                    <a:pt x="2432616" y="766537"/>
                    <a:pt x="2376736" y="822417"/>
                    <a:pt x="2308156" y="822417"/>
                  </a:cubicBezTo>
                  <a:close/>
                </a:path>
              </a:pathLst>
            </a:custGeom>
            <a:solidFill>
              <a:srgbClr val="2D4B73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2D4B73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359108" y="8603926"/>
            <a:ext cx="6626574" cy="1308748"/>
          </a:xfrm>
          <a:custGeom>
            <a:avLst/>
            <a:gdLst/>
            <a:ahLst/>
            <a:cxnLst/>
            <a:rect r="r" b="b" t="t" l="l"/>
            <a:pathLst>
              <a:path h="1308748" w="6626574">
                <a:moveTo>
                  <a:pt x="0" y="0"/>
                </a:moveTo>
                <a:lnTo>
                  <a:pt x="6626574" y="0"/>
                </a:lnTo>
                <a:lnTo>
                  <a:pt x="6626574" y="1308748"/>
                </a:lnTo>
                <a:lnTo>
                  <a:pt x="0" y="13087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232343">
            <a:off x="11208845" y="3447353"/>
            <a:ext cx="6466730" cy="5456304"/>
          </a:xfrm>
          <a:custGeom>
            <a:avLst/>
            <a:gdLst/>
            <a:ahLst/>
            <a:cxnLst/>
            <a:rect r="r" b="b" t="t" l="l"/>
            <a:pathLst>
              <a:path h="5456304" w="6466730">
                <a:moveTo>
                  <a:pt x="0" y="0"/>
                </a:moveTo>
                <a:lnTo>
                  <a:pt x="6466731" y="0"/>
                </a:lnTo>
                <a:lnTo>
                  <a:pt x="6466731" y="5456304"/>
                </a:lnTo>
                <a:lnTo>
                  <a:pt x="0" y="5456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930340" y="3130128"/>
            <a:ext cx="8428768" cy="6333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440"/>
              </a:lnSpc>
            </a:pPr>
            <a:r>
              <a:rPr lang="en-US" sz="8628">
                <a:solidFill>
                  <a:srgbClr val="2D4B73"/>
                </a:solidFill>
                <a:latin typeface="League Spartan"/>
              </a:rPr>
              <a:t>« Santifícalos en la verdad. Tu palabra es verdad. » </a:t>
            </a:r>
          </a:p>
          <a:p>
            <a:pPr algn="just">
              <a:lnSpc>
                <a:spcPts val="9103"/>
              </a:lnSpc>
            </a:pPr>
            <a:r>
              <a:rPr lang="en-US" sz="6029" spc="150">
                <a:solidFill>
                  <a:srgbClr val="244F7F"/>
                </a:solidFill>
                <a:latin typeface="League Spartan"/>
              </a:rPr>
              <a:t>(Juan 17:17)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930340" y="1355333"/>
            <a:ext cx="10799903" cy="1045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34"/>
              </a:lnSpc>
            </a:pPr>
            <a:r>
              <a:rPr lang="en-US" sz="6096">
                <a:solidFill>
                  <a:srgbClr val="FFFFFF"/>
                </a:solidFill>
                <a:latin typeface="League Spartan"/>
              </a:rPr>
              <a:t>Para memorizar: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8097" y="188640"/>
            <a:ext cx="3295776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League Spartan"/>
              </a:rPr>
              <a:t>Lección 10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941164" y="245790"/>
            <a:ext cx="11867101" cy="680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 spc="105">
                <a:solidFill>
                  <a:srgbClr val="FFFFFF"/>
                </a:solidFill>
                <a:latin typeface="League Spartan"/>
              </a:rPr>
              <a:t>LOS ENGAÑOS FINALES DE SATANÁS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6015293" y="328976"/>
            <a:ext cx="2272707" cy="1732045"/>
            <a:chOff x="0" y="0"/>
            <a:chExt cx="3030276" cy="2309394"/>
          </a:xfrm>
        </p:grpSpPr>
        <p:sp>
          <p:nvSpPr>
            <p:cNvPr name="Freeform 17" id="17"/>
            <p:cNvSpPr/>
            <p:nvPr/>
          </p:nvSpPr>
          <p:spPr>
            <a:xfrm flipH="false" flipV="false" rot="-10800000">
              <a:off x="664153" y="91585"/>
              <a:ext cx="1586102" cy="1804952"/>
            </a:xfrm>
            <a:custGeom>
              <a:avLst/>
              <a:gdLst/>
              <a:ahLst/>
              <a:cxnLst/>
              <a:rect r="r" b="b" t="t" l="l"/>
              <a:pathLst>
                <a:path h="1804952" w="1586102">
                  <a:moveTo>
                    <a:pt x="0" y="0"/>
                  </a:moveTo>
                  <a:lnTo>
                    <a:pt x="1586101" y="0"/>
                  </a:lnTo>
                  <a:lnTo>
                    <a:pt x="1586101" y="1804953"/>
                  </a:lnTo>
                  <a:lnTo>
                    <a:pt x="0" y="1804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>
              <a:grpSpLocks noChangeAspect="true"/>
            </p:cNvGrpSpPr>
            <p:nvPr/>
          </p:nvGrpSpPr>
          <p:grpSpPr>
            <a:xfrm rot="5468532">
              <a:off x="1837493" y="351915"/>
              <a:ext cx="514656" cy="514656"/>
              <a:chOff x="0" y="0"/>
              <a:chExt cx="6350000" cy="63500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0" id="20"/>
            <p:cNvGrpSpPr>
              <a:grpSpLocks noChangeAspect="true"/>
            </p:cNvGrpSpPr>
            <p:nvPr/>
          </p:nvGrpSpPr>
          <p:grpSpPr>
            <a:xfrm rot="5468532">
              <a:off x="549139" y="351915"/>
              <a:ext cx="514656" cy="514656"/>
              <a:chOff x="0" y="0"/>
              <a:chExt cx="6350000" cy="63500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2" id="22"/>
            <p:cNvGrpSpPr>
              <a:grpSpLocks noChangeAspect="true"/>
            </p:cNvGrpSpPr>
            <p:nvPr/>
          </p:nvGrpSpPr>
          <p:grpSpPr>
            <a:xfrm rot="5468532">
              <a:off x="1186757" y="1471391"/>
              <a:ext cx="514656" cy="514656"/>
              <a:chOff x="0" y="0"/>
              <a:chExt cx="6350000" cy="63500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4" id="24"/>
            <p:cNvGrpSpPr>
              <a:grpSpLocks noChangeAspect="true"/>
            </p:cNvGrpSpPr>
            <p:nvPr/>
          </p:nvGrpSpPr>
          <p:grpSpPr>
            <a:xfrm rot="-5400000">
              <a:off x="554218" y="1096257"/>
              <a:ext cx="514656" cy="514656"/>
              <a:chOff x="0" y="0"/>
              <a:chExt cx="6350000" cy="63500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6" id="26"/>
            <p:cNvGrpSpPr>
              <a:grpSpLocks noChangeAspect="true"/>
            </p:cNvGrpSpPr>
            <p:nvPr/>
          </p:nvGrpSpPr>
          <p:grpSpPr>
            <a:xfrm rot="-5400000">
              <a:off x="1179868" y="0"/>
              <a:ext cx="514656" cy="514656"/>
              <a:chOff x="0" y="0"/>
              <a:chExt cx="6350000" cy="63500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8" id="28"/>
            <p:cNvGrpSpPr>
              <a:grpSpLocks noChangeAspect="true"/>
            </p:cNvGrpSpPr>
            <p:nvPr/>
          </p:nvGrpSpPr>
          <p:grpSpPr>
            <a:xfrm rot="-5400000">
              <a:off x="1837493" y="1096257"/>
              <a:ext cx="514656" cy="514656"/>
              <a:chOff x="0" y="0"/>
              <a:chExt cx="6350000" cy="63500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0" id="30"/>
            <p:cNvGrpSpPr>
              <a:grpSpLocks noChangeAspect="true"/>
            </p:cNvGrpSpPr>
            <p:nvPr/>
          </p:nvGrpSpPr>
          <p:grpSpPr>
            <a:xfrm rot="5468532">
              <a:off x="1888105" y="405385"/>
              <a:ext cx="405531" cy="405531"/>
              <a:chOff x="0" y="0"/>
              <a:chExt cx="6350000" cy="63500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32" id="32"/>
            <p:cNvGrpSpPr>
              <a:grpSpLocks noChangeAspect="true"/>
            </p:cNvGrpSpPr>
            <p:nvPr/>
          </p:nvGrpSpPr>
          <p:grpSpPr>
            <a:xfrm rot="5468532">
              <a:off x="603701" y="406478"/>
              <a:ext cx="405532" cy="405531"/>
              <a:chOff x="0" y="0"/>
              <a:chExt cx="6350000" cy="63500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5468532">
              <a:off x="1241319" y="1525954"/>
              <a:ext cx="405532" cy="405531"/>
              <a:chOff x="0" y="0"/>
              <a:chExt cx="6350000" cy="63500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-5400000">
              <a:off x="608778" y="1150819"/>
              <a:ext cx="405535" cy="405531"/>
              <a:chOff x="0" y="0"/>
              <a:chExt cx="6350000" cy="63500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38" id="38"/>
            <p:cNvGrpSpPr>
              <a:grpSpLocks noChangeAspect="true"/>
            </p:cNvGrpSpPr>
            <p:nvPr/>
          </p:nvGrpSpPr>
          <p:grpSpPr>
            <a:xfrm rot="-5400000">
              <a:off x="1229340" y="61514"/>
              <a:ext cx="405528" cy="405531"/>
              <a:chOff x="0" y="0"/>
              <a:chExt cx="6350000" cy="63500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-5400000">
              <a:off x="1892057" y="1150822"/>
              <a:ext cx="405529" cy="405531"/>
              <a:chOff x="0" y="0"/>
              <a:chExt cx="6350000" cy="63500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42" id="42"/>
            <p:cNvSpPr txBox="true"/>
            <p:nvPr/>
          </p:nvSpPr>
          <p:spPr>
            <a:xfrm rot="0">
              <a:off x="0" y="1913801"/>
              <a:ext cx="3030276" cy="3955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68"/>
                </a:lnSpc>
              </a:pPr>
              <a:r>
                <a:rPr lang="en-US" sz="1834" spc="348">
                  <a:solidFill>
                    <a:srgbClr val="FFFFFF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43" id="43"/>
            <p:cNvGrpSpPr>
              <a:grpSpLocks noChangeAspect="true"/>
            </p:cNvGrpSpPr>
            <p:nvPr/>
          </p:nvGrpSpPr>
          <p:grpSpPr>
            <a:xfrm rot="0">
              <a:off x="1113545" y="650402"/>
              <a:ext cx="687317" cy="687320"/>
              <a:chOff x="0" y="0"/>
              <a:chExt cx="6350000" cy="63500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5" id="45"/>
            <p:cNvGrpSpPr>
              <a:grpSpLocks noChangeAspect="true"/>
            </p:cNvGrpSpPr>
            <p:nvPr/>
          </p:nvGrpSpPr>
          <p:grpSpPr>
            <a:xfrm rot="0">
              <a:off x="1229338" y="761873"/>
              <a:ext cx="469008" cy="469010"/>
              <a:chOff x="0" y="0"/>
              <a:chExt cx="6350000" cy="63500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47" id="47"/>
            <p:cNvSpPr/>
            <p:nvPr/>
          </p:nvSpPr>
          <p:spPr>
            <a:xfrm flipH="false" flipV="false" rot="0">
              <a:off x="1085981" y="761873"/>
              <a:ext cx="628551" cy="464377"/>
            </a:xfrm>
            <a:custGeom>
              <a:avLst/>
              <a:gdLst/>
              <a:ahLst/>
              <a:cxnLst/>
              <a:rect r="r" b="b" t="t" l="l"/>
              <a:pathLst>
                <a:path h="464377" w="628551">
                  <a:moveTo>
                    <a:pt x="0" y="0"/>
                  </a:moveTo>
                  <a:lnTo>
                    <a:pt x="628550" y="0"/>
                  </a:lnTo>
                  <a:lnTo>
                    <a:pt x="628550" y="464377"/>
                  </a:lnTo>
                  <a:lnTo>
                    <a:pt x="0" y="464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DDA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730" y="3601241"/>
            <a:ext cx="23266603" cy="6513168"/>
            <a:chOff x="0" y="0"/>
            <a:chExt cx="31022138" cy="868422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1036454" y="-1036454"/>
              <a:ext cx="8291632" cy="10364540"/>
            </a:xfrm>
            <a:custGeom>
              <a:avLst/>
              <a:gdLst/>
              <a:ahLst/>
              <a:cxnLst/>
              <a:rect r="r" b="b" t="t" l="l"/>
              <a:pathLst>
                <a:path h="10364540" w="8291632">
                  <a:moveTo>
                    <a:pt x="0" y="0"/>
                  </a:moveTo>
                  <a:lnTo>
                    <a:pt x="8291632" y="0"/>
                  </a:lnTo>
                  <a:lnTo>
                    <a:pt x="8291632" y="10364540"/>
                  </a:lnTo>
                  <a:lnTo>
                    <a:pt x="0" y="10364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11381500" y="-949376"/>
              <a:ext cx="8291632" cy="10364540"/>
            </a:xfrm>
            <a:custGeom>
              <a:avLst/>
              <a:gdLst/>
              <a:ahLst/>
              <a:cxnLst/>
              <a:rect r="r" b="b" t="t" l="l"/>
              <a:pathLst>
                <a:path h="10364540" w="8291632">
                  <a:moveTo>
                    <a:pt x="0" y="10364540"/>
                  </a:moveTo>
                  <a:lnTo>
                    <a:pt x="8291632" y="10364540"/>
                  </a:lnTo>
                  <a:lnTo>
                    <a:pt x="8291632" y="0"/>
                  </a:lnTo>
                  <a:lnTo>
                    <a:pt x="0" y="0"/>
                  </a:lnTo>
                  <a:lnTo>
                    <a:pt x="0" y="10364540"/>
                  </a:lnTo>
                  <a:close/>
                </a:path>
              </a:pathLst>
            </a:custGeom>
            <a:blipFill>
              <a:blip r:embed="rId2">
                <a:alphaModFix amt="3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5400000">
              <a:off x="21694052" y="-643862"/>
              <a:ext cx="8291632" cy="10364540"/>
            </a:xfrm>
            <a:custGeom>
              <a:avLst/>
              <a:gdLst/>
              <a:ahLst/>
              <a:cxnLst/>
              <a:rect r="r" b="b" t="t" l="l"/>
              <a:pathLst>
                <a:path h="10364540" w="8291632">
                  <a:moveTo>
                    <a:pt x="0" y="0"/>
                  </a:moveTo>
                  <a:lnTo>
                    <a:pt x="8291632" y="0"/>
                  </a:lnTo>
                  <a:lnTo>
                    <a:pt x="8291632" y="10364540"/>
                  </a:lnTo>
                  <a:lnTo>
                    <a:pt x="0" y="10364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9050" y="-178299"/>
            <a:ext cx="18288000" cy="6113831"/>
            <a:chOff x="0" y="0"/>
            <a:chExt cx="6186311" cy="206813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186311" cy="2068135"/>
            </a:xfrm>
            <a:custGeom>
              <a:avLst/>
              <a:gdLst/>
              <a:ahLst/>
              <a:cxnLst/>
              <a:rect r="r" b="b" t="t" l="l"/>
              <a:pathLst>
                <a:path h="206813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2068135"/>
                  </a:lnTo>
                  <a:lnTo>
                    <a:pt x="0" y="206813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5C413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396234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396234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19050" y="9828123"/>
            <a:ext cx="18465302" cy="572571"/>
            <a:chOff x="0" y="0"/>
            <a:chExt cx="6246287" cy="19368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close/>
                </a:path>
              </a:pathLst>
            </a:custGeom>
            <a:solidFill>
              <a:srgbClr val="5C413F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5C413F"/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16203875" y="29650"/>
            <a:ext cx="1885727" cy="1998099"/>
          </a:xfrm>
          <a:custGeom>
            <a:avLst/>
            <a:gdLst/>
            <a:ahLst/>
            <a:cxnLst/>
            <a:rect r="r" b="b" t="t" l="l"/>
            <a:pathLst>
              <a:path h="1998099" w="1885727">
                <a:moveTo>
                  <a:pt x="0" y="0"/>
                </a:moveTo>
                <a:lnTo>
                  <a:pt x="1885728" y="0"/>
                </a:lnTo>
                <a:lnTo>
                  <a:pt x="1885728" y="1998100"/>
                </a:lnTo>
                <a:lnTo>
                  <a:pt x="0" y="1998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039" t="-18915" r="-59829" b="-49496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736948" y="3967716"/>
            <a:ext cx="2856933" cy="3265066"/>
            <a:chOff x="0" y="0"/>
            <a:chExt cx="3809243" cy="4353421"/>
          </a:xfrm>
        </p:grpSpPr>
        <p:sp>
          <p:nvSpPr>
            <p:cNvPr name="Freeform 20" id="20"/>
            <p:cNvSpPr/>
            <p:nvPr/>
          </p:nvSpPr>
          <p:spPr>
            <a:xfrm flipH="false" flipV="false" rot="-5400000">
              <a:off x="-272089" y="272089"/>
              <a:ext cx="4353421" cy="3809243"/>
            </a:xfrm>
            <a:custGeom>
              <a:avLst/>
              <a:gdLst/>
              <a:ahLst/>
              <a:cxnLst/>
              <a:rect r="r" b="b" t="t" l="l"/>
              <a:pathLst>
                <a:path h="3809243" w="4353421">
                  <a:moveTo>
                    <a:pt x="0" y="0"/>
                  </a:moveTo>
                  <a:lnTo>
                    <a:pt x="4353421" y="0"/>
                  </a:lnTo>
                  <a:lnTo>
                    <a:pt x="4353421" y="3809243"/>
                  </a:lnTo>
                  <a:lnTo>
                    <a:pt x="0" y="3809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-5400000">
              <a:off x="29148" y="535671"/>
              <a:ext cx="3750947" cy="3282078"/>
            </a:xfrm>
            <a:custGeom>
              <a:avLst/>
              <a:gdLst/>
              <a:ahLst/>
              <a:cxnLst/>
              <a:rect r="r" b="b" t="t" l="l"/>
              <a:pathLst>
                <a:path h="3282078" w="3750947">
                  <a:moveTo>
                    <a:pt x="0" y="0"/>
                  </a:moveTo>
                  <a:lnTo>
                    <a:pt x="3750947" y="0"/>
                  </a:lnTo>
                  <a:lnTo>
                    <a:pt x="3750947" y="3282079"/>
                  </a:lnTo>
                  <a:lnTo>
                    <a:pt x="0" y="328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4385847" y="3967716"/>
            <a:ext cx="2856933" cy="3265066"/>
            <a:chOff x="0" y="0"/>
            <a:chExt cx="3809243" cy="4353421"/>
          </a:xfrm>
        </p:grpSpPr>
        <p:sp>
          <p:nvSpPr>
            <p:cNvPr name="Freeform 23" id="23"/>
            <p:cNvSpPr/>
            <p:nvPr/>
          </p:nvSpPr>
          <p:spPr>
            <a:xfrm flipH="false" flipV="false" rot="-5400000">
              <a:off x="-272089" y="272089"/>
              <a:ext cx="4353421" cy="3809243"/>
            </a:xfrm>
            <a:custGeom>
              <a:avLst/>
              <a:gdLst/>
              <a:ahLst/>
              <a:cxnLst/>
              <a:rect r="r" b="b" t="t" l="l"/>
              <a:pathLst>
                <a:path h="3809243" w="4353421">
                  <a:moveTo>
                    <a:pt x="0" y="0"/>
                  </a:moveTo>
                  <a:lnTo>
                    <a:pt x="4353421" y="0"/>
                  </a:lnTo>
                  <a:lnTo>
                    <a:pt x="4353421" y="3809243"/>
                  </a:lnTo>
                  <a:lnTo>
                    <a:pt x="0" y="3809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5400000">
              <a:off x="29148" y="535671"/>
              <a:ext cx="3750947" cy="3282078"/>
            </a:xfrm>
            <a:custGeom>
              <a:avLst/>
              <a:gdLst/>
              <a:ahLst/>
              <a:cxnLst/>
              <a:rect r="r" b="b" t="t" l="l"/>
              <a:pathLst>
                <a:path h="3282078" w="3750947">
                  <a:moveTo>
                    <a:pt x="0" y="0"/>
                  </a:moveTo>
                  <a:lnTo>
                    <a:pt x="3750947" y="0"/>
                  </a:lnTo>
                  <a:lnTo>
                    <a:pt x="3750947" y="3282079"/>
                  </a:lnTo>
                  <a:lnTo>
                    <a:pt x="0" y="328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7785135" y="3967716"/>
            <a:ext cx="2856933" cy="3265066"/>
            <a:chOff x="0" y="0"/>
            <a:chExt cx="3809243" cy="4353421"/>
          </a:xfrm>
        </p:grpSpPr>
        <p:sp>
          <p:nvSpPr>
            <p:cNvPr name="Freeform 26" id="26"/>
            <p:cNvSpPr/>
            <p:nvPr/>
          </p:nvSpPr>
          <p:spPr>
            <a:xfrm flipH="false" flipV="false" rot="-5400000">
              <a:off x="-272089" y="272089"/>
              <a:ext cx="4353421" cy="3809243"/>
            </a:xfrm>
            <a:custGeom>
              <a:avLst/>
              <a:gdLst/>
              <a:ahLst/>
              <a:cxnLst/>
              <a:rect r="r" b="b" t="t" l="l"/>
              <a:pathLst>
                <a:path h="3809243" w="4353421">
                  <a:moveTo>
                    <a:pt x="0" y="0"/>
                  </a:moveTo>
                  <a:lnTo>
                    <a:pt x="4353421" y="0"/>
                  </a:lnTo>
                  <a:lnTo>
                    <a:pt x="4353421" y="3809243"/>
                  </a:lnTo>
                  <a:lnTo>
                    <a:pt x="0" y="3809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5400000">
              <a:off x="29148" y="535671"/>
              <a:ext cx="3750947" cy="3282078"/>
            </a:xfrm>
            <a:custGeom>
              <a:avLst/>
              <a:gdLst/>
              <a:ahLst/>
              <a:cxnLst/>
              <a:rect r="r" b="b" t="t" l="l"/>
              <a:pathLst>
                <a:path h="3282078" w="3750947">
                  <a:moveTo>
                    <a:pt x="0" y="0"/>
                  </a:moveTo>
                  <a:lnTo>
                    <a:pt x="3750947" y="0"/>
                  </a:lnTo>
                  <a:lnTo>
                    <a:pt x="3750947" y="3282079"/>
                  </a:lnTo>
                  <a:lnTo>
                    <a:pt x="0" y="328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1191885" y="3967716"/>
            <a:ext cx="2856933" cy="3265066"/>
            <a:chOff x="0" y="0"/>
            <a:chExt cx="3809243" cy="4353421"/>
          </a:xfrm>
        </p:grpSpPr>
        <p:sp>
          <p:nvSpPr>
            <p:cNvPr name="Freeform 29" id="29"/>
            <p:cNvSpPr/>
            <p:nvPr/>
          </p:nvSpPr>
          <p:spPr>
            <a:xfrm flipH="false" flipV="false" rot="-5400000">
              <a:off x="-272089" y="272089"/>
              <a:ext cx="4353421" cy="3809243"/>
            </a:xfrm>
            <a:custGeom>
              <a:avLst/>
              <a:gdLst/>
              <a:ahLst/>
              <a:cxnLst/>
              <a:rect r="r" b="b" t="t" l="l"/>
              <a:pathLst>
                <a:path h="3809243" w="4353421">
                  <a:moveTo>
                    <a:pt x="0" y="0"/>
                  </a:moveTo>
                  <a:lnTo>
                    <a:pt x="4353421" y="0"/>
                  </a:lnTo>
                  <a:lnTo>
                    <a:pt x="4353421" y="3809243"/>
                  </a:lnTo>
                  <a:lnTo>
                    <a:pt x="0" y="3809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5400000">
              <a:off x="29148" y="535671"/>
              <a:ext cx="3750947" cy="3282078"/>
            </a:xfrm>
            <a:custGeom>
              <a:avLst/>
              <a:gdLst/>
              <a:ahLst/>
              <a:cxnLst/>
              <a:rect r="r" b="b" t="t" l="l"/>
              <a:pathLst>
                <a:path h="3282078" w="3750947">
                  <a:moveTo>
                    <a:pt x="0" y="0"/>
                  </a:moveTo>
                  <a:lnTo>
                    <a:pt x="3750947" y="0"/>
                  </a:lnTo>
                  <a:lnTo>
                    <a:pt x="3750947" y="3282079"/>
                  </a:lnTo>
                  <a:lnTo>
                    <a:pt x="0" y="328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4775409" y="3967716"/>
            <a:ext cx="2856933" cy="3265066"/>
            <a:chOff x="0" y="0"/>
            <a:chExt cx="3809243" cy="4353421"/>
          </a:xfrm>
        </p:grpSpPr>
        <p:sp>
          <p:nvSpPr>
            <p:cNvPr name="Freeform 32" id="32"/>
            <p:cNvSpPr/>
            <p:nvPr/>
          </p:nvSpPr>
          <p:spPr>
            <a:xfrm flipH="false" flipV="false" rot="-5400000">
              <a:off x="-272089" y="272089"/>
              <a:ext cx="4353421" cy="3809243"/>
            </a:xfrm>
            <a:custGeom>
              <a:avLst/>
              <a:gdLst/>
              <a:ahLst/>
              <a:cxnLst/>
              <a:rect r="r" b="b" t="t" l="l"/>
              <a:pathLst>
                <a:path h="3809243" w="4353421">
                  <a:moveTo>
                    <a:pt x="0" y="0"/>
                  </a:moveTo>
                  <a:lnTo>
                    <a:pt x="4353421" y="0"/>
                  </a:lnTo>
                  <a:lnTo>
                    <a:pt x="4353421" y="3809243"/>
                  </a:lnTo>
                  <a:lnTo>
                    <a:pt x="0" y="3809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5400000">
              <a:off x="29148" y="535671"/>
              <a:ext cx="3750947" cy="3282078"/>
            </a:xfrm>
            <a:custGeom>
              <a:avLst/>
              <a:gdLst/>
              <a:ahLst/>
              <a:cxnLst/>
              <a:rect r="r" b="b" t="t" l="l"/>
              <a:pathLst>
                <a:path h="3282078" w="3750947">
                  <a:moveTo>
                    <a:pt x="0" y="0"/>
                  </a:moveTo>
                  <a:lnTo>
                    <a:pt x="3750947" y="0"/>
                  </a:lnTo>
                  <a:lnTo>
                    <a:pt x="3750947" y="3282079"/>
                  </a:lnTo>
                  <a:lnTo>
                    <a:pt x="0" y="328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1217370" y="4856635"/>
            <a:ext cx="890895" cy="1532722"/>
          </a:xfrm>
          <a:custGeom>
            <a:avLst/>
            <a:gdLst/>
            <a:ahLst/>
            <a:cxnLst/>
            <a:rect r="r" b="b" t="t" l="l"/>
            <a:pathLst>
              <a:path h="1532722" w="890895">
                <a:moveTo>
                  <a:pt x="0" y="0"/>
                </a:moveTo>
                <a:lnTo>
                  <a:pt x="890894" y="0"/>
                </a:lnTo>
                <a:lnTo>
                  <a:pt x="890894" y="1532722"/>
                </a:lnTo>
                <a:lnTo>
                  <a:pt x="0" y="15327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2184025" y="4856635"/>
            <a:ext cx="890895" cy="1532722"/>
          </a:xfrm>
          <a:custGeom>
            <a:avLst/>
            <a:gdLst/>
            <a:ahLst/>
            <a:cxnLst/>
            <a:rect r="r" b="b" t="t" l="l"/>
            <a:pathLst>
              <a:path h="1532722" w="890895">
                <a:moveTo>
                  <a:pt x="0" y="0"/>
                </a:moveTo>
                <a:lnTo>
                  <a:pt x="890894" y="0"/>
                </a:lnTo>
                <a:lnTo>
                  <a:pt x="890894" y="1532722"/>
                </a:lnTo>
                <a:lnTo>
                  <a:pt x="0" y="15327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5277085" y="5732056"/>
            <a:ext cx="1055405" cy="1051447"/>
          </a:xfrm>
          <a:custGeom>
            <a:avLst/>
            <a:gdLst/>
            <a:ahLst/>
            <a:cxnLst/>
            <a:rect r="r" b="b" t="t" l="l"/>
            <a:pathLst>
              <a:path h="1051447" w="1055405">
                <a:moveTo>
                  <a:pt x="0" y="0"/>
                </a:moveTo>
                <a:lnTo>
                  <a:pt x="1055405" y="0"/>
                </a:lnTo>
                <a:lnTo>
                  <a:pt x="1055405" y="1051447"/>
                </a:lnTo>
                <a:lnTo>
                  <a:pt x="0" y="1051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5199758" y="4594296"/>
            <a:ext cx="1210059" cy="1200983"/>
          </a:xfrm>
          <a:custGeom>
            <a:avLst/>
            <a:gdLst/>
            <a:ahLst/>
            <a:cxnLst/>
            <a:rect r="r" b="b" t="t" l="l"/>
            <a:pathLst>
              <a:path h="1200983" w="1210059">
                <a:moveTo>
                  <a:pt x="0" y="0"/>
                </a:moveTo>
                <a:lnTo>
                  <a:pt x="1210059" y="0"/>
                </a:lnTo>
                <a:lnTo>
                  <a:pt x="1210059" y="1200983"/>
                </a:lnTo>
                <a:lnTo>
                  <a:pt x="0" y="12009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8418086" y="4625872"/>
            <a:ext cx="1591031" cy="1169408"/>
          </a:xfrm>
          <a:custGeom>
            <a:avLst/>
            <a:gdLst/>
            <a:ahLst/>
            <a:cxnLst/>
            <a:rect r="r" b="b" t="t" l="l"/>
            <a:pathLst>
              <a:path h="1169408" w="1591031">
                <a:moveTo>
                  <a:pt x="0" y="0"/>
                </a:moveTo>
                <a:lnTo>
                  <a:pt x="1591030" y="0"/>
                </a:lnTo>
                <a:lnTo>
                  <a:pt x="1591030" y="1169407"/>
                </a:lnTo>
                <a:lnTo>
                  <a:pt x="0" y="11694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true" flipV="false" rot="0">
            <a:off x="8685898" y="5732056"/>
            <a:ext cx="1055405" cy="1051447"/>
          </a:xfrm>
          <a:custGeom>
            <a:avLst/>
            <a:gdLst/>
            <a:ahLst/>
            <a:cxnLst/>
            <a:rect r="r" b="b" t="t" l="l"/>
            <a:pathLst>
              <a:path h="1051447" w="1055405">
                <a:moveTo>
                  <a:pt x="1055406" y="0"/>
                </a:moveTo>
                <a:lnTo>
                  <a:pt x="0" y="0"/>
                </a:lnTo>
                <a:lnTo>
                  <a:pt x="0" y="1051447"/>
                </a:lnTo>
                <a:lnTo>
                  <a:pt x="1055406" y="1051447"/>
                </a:lnTo>
                <a:lnTo>
                  <a:pt x="10554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5190233" y="4600559"/>
            <a:ext cx="1210059" cy="1200983"/>
          </a:xfrm>
          <a:custGeom>
            <a:avLst/>
            <a:gdLst/>
            <a:ahLst/>
            <a:cxnLst/>
            <a:rect r="r" b="b" t="t" l="l"/>
            <a:pathLst>
              <a:path h="1200983" w="1210059">
                <a:moveTo>
                  <a:pt x="0" y="0"/>
                </a:moveTo>
                <a:lnTo>
                  <a:pt x="1210059" y="0"/>
                </a:lnTo>
                <a:lnTo>
                  <a:pt x="1210059" y="1200983"/>
                </a:lnTo>
                <a:lnTo>
                  <a:pt x="0" y="12009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871791">
            <a:off x="11581553" y="4834930"/>
            <a:ext cx="2077596" cy="1641301"/>
          </a:xfrm>
          <a:custGeom>
            <a:avLst/>
            <a:gdLst/>
            <a:ahLst/>
            <a:cxnLst/>
            <a:rect r="r" b="b" t="t" l="l"/>
            <a:pathLst>
              <a:path h="1641301" w="2077596">
                <a:moveTo>
                  <a:pt x="0" y="0"/>
                </a:moveTo>
                <a:lnTo>
                  <a:pt x="2077596" y="0"/>
                </a:lnTo>
                <a:lnTo>
                  <a:pt x="2077596" y="1641301"/>
                </a:lnTo>
                <a:lnTo>
                  <a:pt x="0" y="16413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871791">
            <a:off x="11596267" y="4841193"/>
            <a:ext cx="2077596" cy="1641301"/>
          </a:xfrm>
          <a:custGeom>
            <a:avLst/>
            <a:gdLst/>
            <a:ahLst/>
            <a:cxnLst/>
            <a:rect r="r" b="b" t="t" l="l"/>
            <a:pathLst>
              <a:path h="1641301" w="2077596">
                <a:moveTo>
                  <a:pt x="0" y="0"/>
                </a:moveTo>
                <a:lnTo>
                  <a:pt x="2077596" y="0"/>
                </a:lnTo>
                <a:lnTo>
                  <a:pt x="2077596" y="1641301"/>
                </a:lnTo>
                <a:lnTo>
                  <a:pt x="0" y="16413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5220392" y="4880339"/>
            <a:ext cx="1904250" cy="1485315"/>
          </a:xfrm>
          <a:custGeom>
            <a:avLst/>
            <a:gdLst/>
            <a:ahLst/>
            <a:cxnLst/>
            <a:rect r="r" b="b" t="t" l="l"/>
            <a:pathLst>
              <a:path h="1485315" w="1904250">
                <a:moveTo>
                  <a:pt x="0" y="0"/>
                </a:moveTo>
                <a:lnTo>
                  <a:pt x="1904250" y="0"/>
                </a:lnTo>
                <a:lnTo>
                  <a:pt x="1904250" y="1485314"/>
                </a:lnTo>
                <a:lnTo>
                  <a:pt x="0" y="14853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3074919" y="2871070"/>
            <a:ext cx="12154888" cy="9442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69"/>
              </a:lnSpc>
            </a:pPr>
            <a:r>
              <a:rPr lang="en-US" sz="5899" spc="-218">
                <a:solidFill>
                  <a:srgbClr val="527C9C"/>
                </a:solidFill>
                <a:latin typeface="League Spartan"/>
              </a:rPr>
              <a:t>..LOS HABITANTES TERRESTRES..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04046" y="1393171"/>
            <a:ext cx="15448472" cy="1382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5"/>
              </a:lnSpc>
            </a:pPr>
            <a:r>
              <a:rPr lang="en-US" sz="3399">
                <a:solidFill>
                  <a:srgbClr val="FFFFFF"/>
                </a:solidFill>
                <a:latin typeface="League Spartan Bold"/>
              </a:rPr>
              <a:t>Apocalipsis nos advierte sobre el sistema engañador de </a:t>
            </a:r>
          </a:p>
          <a:p>
            <a:pPr algn="ctr">
              <a:lnSpc>
                <a:spcPts val="4045"/>
              </a:lnSpc>
            </a:pPr>
            <a:r>
              <a:rPr lang="en-US" sz="3399">
                <a:solidFill>
                  <a:srgbClr val="FFFFFF"/>
                </a:solidFill>
                <a:latin typeface="League Spartan Bold"/>
              </a:rPr>
              <a:t>gran alcance y larga duración, también nos enseña que..</a:t>
            </a:r>
          </a:p>
          <a:p>
            <a:pPr algn="ctr">
              <a:lnSpc>
                <a:spcPts val="3220"/>
              </a:lnSpc>
            </a:pPr>
          </a:p>
        </p:txBody>
      </p:sp>
      <p:sp>
        <p:nvSpPr>
          <p:cNvPr name="TextBox 46" id="46"/>
          <p:cNvSpPr txBox="true"/>
          <p:nvPr/>
        </p:nvSpPr>
        <p:spPr>
          <a:xfrm rot="0">
            <a:off x="-19050" y="126409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Sábado,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 27 de mayo del 2023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723768" y="9913848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Contenido y diseño: Bruno Flávio - Traducción: Eliezer Guzmán-Carballo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2076" y="7366131"/>
            <a:ext cx="4246676" cy="1026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49"/>
              </a:lnSpc>
            </a:pPr>
            <a:r>
              <a:rPr lang="en-US" sz="2225" spc="-73">
                <a:solidFill>
                  <a:srgbClr val="4C0D32"/>
                </a:solidFill>
                <a:latin typeface="League Spartan Bold"/>
              </a:rPr>
              <a:t>..se  regocijan con la muerte de los testigos verdaderos.. </a:t>
            </a:r>
          </a:p>
          <a:p>
            <a:pPr algn="ctr">
              <a:lnSpc>
                <a:spcPts val="2593"/>
              </a:lnSpc>
            </a:pPr>
            <a:r>
              <a:rPr lang="en-US" sz="2025">
                <a:solidFill>
                  <a:srgbClr val="4C0D32"/>
                </a:solidFill>
                <a:latin typeface="League Spartan Bold"/>
              </a:rPr>
              <a:t>(Ap 11:10)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3941164" y="274365"/>
            <a:ext cx="11889670" cy="688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0"/>
              </a:lnSpc>
            </a:pPr>
            <a:r>
              <a:rPr lang="en-US" sz="4300" spc="107">
                <a:solidFill>
                  <a:srgbClr val="FFFFFF"/>
                </a:solidFill>
                <a:latin typeface="League Spartan"/>
              </a:rPr>
              <a:t>LOS ENGAÑOS FINALES DE SATANÁS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6081901" y="2046987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ECEADE"/>
                </a:solidFill>
                <a:latin typeface="Open Sans Extra Bold 2 Bold"/>
              </a:rPr>
              <a:t>INFOLECCIÓN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4344978" y="7359227"/>
            <a:ext cx="3161865" cy="135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49"/>
              </a:lnSpc>
            </a:pPr>
            <a:r>
              <a:rPr lang="en-US" sz="2225">
                <a:solidFill>
                  <a:srgbClr val="4C0D32"/>
                </a:solidFill>
                <a:latin typeface="League Spartan Bold"/>
              </a:rPr>
              <a:t>..adoran a la bestia que sube del mar..</a:t>
            </a:r>
          </a:p>
          <a:p>
            <a:pPr algn="ctr">
              <a:lnSpc>
                <a:spcPts val="2593"/>
              </a:lnSpc>
            </a:pPr>
            <a:r>
              <a:rPr lang="en-US" sz="2025">
                <a:solidFill>
                  <a:srgbClr val="4C0D32"/>
                </a:solidFill>
                <a:latin typeface="League Spartan Bold"/>
              </a:rPr>
              <a:t>(Ap 13:8, 12)</a:t>
            </a:r>
          </a:p>
          <a:p>
            <a:pPr algn="ctr">
              <a:lnSpc>
                <a:spcPts val="2593"/>
              </a:lnSpc>
            </a:pPr>
          </a:p>
        </p:txBody>
      </p:sp>
      <p:sp>
        <p:nvSpPr>
          <p:cNvPr name="TextBox 52" id="52"/>
          <p:cNvSpPr txBox="true"/>
          <p:nvPr/>
        </p:nvSpPr>
        <p:spPr>
          <a:xfrm rot="0">
            <a:off x="7563068" y="7380419"/>
            <a:ext cx="3161865" cy="1026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49"/>
              </a:lnSpc>
            </a:pPr>
            <a:r>
              <a:rPr lang="en-US" sz="2225">
                <a:solidFill>
                  <a:srgbClr val="4C0D32"/>
                </a:solidFill>
                <a:latin typeface="League Spartan Bold"/>
              </a:rPr>
              <a:t>..son seducidos por la bestia de la tierra.. </a:t>
            </a:r>
          </a:p>
          <a:p>
            <a:pPr algn="ctr">
              <a:lnSpc>
                <a:spcPts val="2593"/>
              </a:lnSpc>
            </a:pPr>
            <a:r>
              <a:rPr lang="en-US" sz="2025">
                <a:solidFill>
                  <a:srgbClr val="4C0D32"/>
                </a:solidFill>
                <a:latin typeface="League Spartan Bold"/>
              </a:rPr>
              <a:t>(Ap 13:14)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0848031" y="7380419"/>
            <a:ext cx="3475797" cy="167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49"/>
              </a:lnSpc>
            </a:pPr>
            <a:r>
              <a:rPr lang="en-US" sz="2225">
                <a:solidFill>
                  <a:srgbClr val="4C0D32"/>
                </a:solidFill>
                <a:latin typeface="League Spartan Bold"/>
              </a:rPr>
              <a:t>..se embriagan con los engaños babilónicos.. </a:t>
            </a:r>
          </a:p>
          <a:p>
            <a:pPr algn="ctr">
              <a:lnSpc>
                <a:spcPts val="2593"/>
              </a:lnSpc>
            </a:pPr>
            <a:r>
              <a:rPr lang="en-US" sz="2025">
                <a:solidFill>
                  <a:srgbClr val="4C0D32"/>
                </a:solidFill>
                <a:latin typeface="League Spartan Bold"/>
              </a:rPr>
              <a:t>(Ap 17:2)</a:t>
            </a:r>
          </a:p>
          <a:p>
            <a:pPr algn="ctr">
              <a:lnSpc>
                <a:spcPts val="2593"/>
              </a:lnSpc>
            </a:pPr>
          </a:p>
          <a:p>
            <a:pPr algn="ctr">
              <a:lnSpc>
                <a:spcPts val="2593"/>
              </a:lnSpc>
            </a:pPr>
          </a:p>
        </p:txBody>
      </p:sp>
      <p:sp>
        <p:nvSpPr>
          <p:cNvPr name="TextBox 54" id="54"/>
          <p:cNvSpPr txBox="true"/>
          <p:nvPr/>
        </p:nvSpPr>
        <p:spPr>
          <a:xfrm rot="0">
            <a:off x="14323828" y="7366131"/>
            <a:ext cx="3878336" cy="167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49"/>
              </a:lnSpc>
            </a:pPr>
            <a:r>
              <a:rPr lang="en-US" sz="2225">
                <a:solidFill>
                  <a:srgbClr val="4C0D32"/>
                </a:solidFill>
                <a:latin typeface="League Spartan Bold"/>
              </a:rPr>
              <a:t>..sus nombres no están escritos en el libro vital.. </a:t>
            </a:r>
          </a:p>
          <a:p>
            <a:pPr algn="ctr">
              <a:lnSpc>
                <a:spcPts val="2593"/>
              </a:lnSpc>
            </a:pPr>
            <a:r>
              <a:rPr lang="en-US" sz="2025">
                <a:solidFill>
                  <a:srgbClr val="4C0D32"/>
                </a:solidFill>
                <a:latin typeface="League Spartan Bold"/>
              </a:rPr>
              <a:t>(Ap 17:8)</a:t>
            </a:r>
          </a:p>
          <a:p>
            <a:pPr algn="ctr">
              <a:lnSpc>
                <a:spcPts val="2593"/>
              </a:lnSpc>
            </a:pPr>
          </a:p>
          <a:p>
            <a:pPr algn="ctr">
              <a:lnSpc>
                <a:spcPts val="2593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6404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D2412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4B251A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B36B58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9050" y="9828123"/>
            <a:ext cx="18465302" cy="572571"/>
            <a:chOff x="0" y="0"/>
            <a:chExt cx="6246287" cy="19368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close/>
                </a:path>
              </a:pathLst>
            </a:custGeom>
            <a:solidFill>
              <a:srgbClr val="4B251A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D2412E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326562" y="220705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39" t="-18915" r="-59829" b="-49496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-111218" y="8743288"/>
            <a:ext cx="18557469" cy="1094360"/>
            <a:chOff x="0" y="0"/>
            <a:chExt cx="11548393" cy="68102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548394" cy="681025"/>
            </a:xfrm>
            <a:custGeom>
              <a:avLst/>
              <a:gdLst/>
              <a:ahLst/>
              <a:cxnLst/>
              <a:rect r="r" b="b" t="t" l="l"/>
              <a:pathLst>
                <a:path h="681025" w="11548394">
                  <a:moveTo>
                    <a:pt x="11423934" y="681025"/>
                  </a:moveTo>
                  <a:lnTo>
                    <a:pt x="124460" y="681025"/>
                  </a:lnTo>
                  <a:cubicBezTo>
                    <a:pt x="55880" y="681025"/>
                    <a:pt x="0" y="625145"/>
                    <a:pt x="0" y="5565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556565"/>
                  </a:lnTo>
                  <a:cubicBezTo>
                    <a:pt x="11548394" y="625145"/>
                    <a:pt x="11492513" y="681025"/>
                    <a:pt x="11423934" y="681025"/>
                  </a:cubicBezTo>
                  <a:close/>
                </a:path>
              </a:pathLst>
            </a:custGeom>
            <a:solidFill>
              <a:srgbClr val="B36B58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461774" y="3007603"/>
            <a:ext cx="3961896" cy="3961896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36B58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32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163052" y="2938829"/>
            <a:ext cx="3961896" cy="3961896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36B58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32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413526" y="3007603"/>
            <a:ext cx="3974343" cy="3974343"/>
          </a:xfrm>
          <a:custGeom>
            <a:avLst/>
            <a:gdLst/>
            <a:ahLst/>
            <a:cxnLst/>
            <a:rect r="r" b="b" t="t" l="l"/>
            <a:pathLst>
              <a:path h="3974343" w="3974343">
                <a:moveTo>
                  <a:pt x="0" y="0"/>
                </a:moveTo>
                <a:lnTo>
                  <a:pt x="3974343" y="0"/>
                </a:lnTo>
                <a:lnTo>
                  <a:pt x="3974343" y="3974343"/>
                </a:lnTo>
                <a:lnTo>
                  <a:pt x="0" y="3974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3095996" y="3013826"/>
            <a:ext cx="3961896" cy="3961896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36B58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32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true" flipV="false" rot="0">
            <a:off x="1675108" y="2846881"/>
            <a:ext cx="4528320" cy="4355421"/>
          </a:xfrm>
          <a:custGeom>
            <a:avLst/>
            <a:gdLst/>
            <a:ahLst/>
            <a:cxnLst/>
            <a:rect r="r" b="b" t="t" l="l"/>
            <a:pathLst>
              <a:path h="4355421" w="4528320">
                <a:moveTo>
                  <a:pt x="4528321" y="0"/>
                </a:moveTo>
                <a:lnTo>
                  <a:pt x="0" y="0"/>
                </a:lnTo>
                <a:lnTo>
                  <a:pt x="0" y="4355421"/>
                </a:lnTo>
                <a:lnTo>
                  <a:pt x="4528321" y="4355421"/>
                </a:lnTo>
                <a:lnTo>
                  <a:pt x="452832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180346" y="3007603"/>
            <a:ext cx="3974343" cy="3974343"/>
          </a:xfrm>
          <a:custGeom>
            <a:avLst/>
            <a:gdLst/>
            <a:ahLst/>
            <a:cxnLst/>
            <a:rect r="r" b="b" t="t" l="l"/>
            <a:pathLst>
              <a:path h="3974343" w="3974343">
                <a:moveTo>
                  <a:pt x="0" y="0"/>
                </a:moveTo>
                <a:lnTo>
                  <a:pt x="3974342" y="0"/>
                </a:lnTo>
                <a:lnTo>
                  <a:pt x="3974342" y="3974343"/>
                </a:lnTo>
                <a:lnTo>
                  <a:pt x="0" y="3974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475357" y="3600984"/>
            <a:ext cx="3337286" cy="3299741"/>
          </a:xfrm>
          <a:custGeom>
            <a:avLst/>
            <a:gdLst/>
            <a:ahLst/>
            <a:cxnLst/>
            <a:rect r="r" b="b" t="t" l="l"/>
            <a:pathLst>
              <a:path h="3299741" w="3337286">
                <a:moveTo>
                  <a:pt x="0" y="0"/>
                </a:moveTo>
                <a:lnTo>
                  <a:pt x="3337286" y="0"/>
                </a:lnTo>
                <a:lnTo>
                  <a:pt x="3337286" y="3299741"/>
                </a:lnTo>
                <a:lnTo>
                  <a:pt x="0" y="3299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2482198" y="7097488"/>
            <a:ext cx="5466869" cy="1453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80"/>
              </a:lnSpc>
            </a:pPr>
            <a:r>
              <a:rPr lang="en-US" sz="2525">
                <a:solidFill>
                  <a:srgbClr val="ECEADE"/>
                </a:solidFill>
                <a:latin typeface="League Spartan Bold"/>
              </a:rPr>
              <a:t>A las bestias se las describe como seductoras/engañadoras del mundo. </a:t>
            </a:r>
          </a:p>
          <a:p>
            <a:pPr algn="ctr">
              <a:lnSpc>
                <a:spcPts val="2626"/>
              </a:lnSpc>
            </a:pPr>
            <a:r>
              <a:rPr lang="en-US" sz="2225">
                <a:solidFill>
                  <a:srgbClr val="868585"/>
                </a:solidFill>
                <a:latin typeface="League Spartan Bold"/>
              </a:rPr>
              <a:t>(Ap 13:14; 19:20)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3141315" y="3037420"/>
            <a:ext cx="3974343" cy="3974343"/>
          </a:xfrm>
          <a:custGeom>
            <a:avLst/>
            <a:gdLst/>
            <a:ahLst/>
            <a:cxnLst/>
            <a:rect r="r" b="b" t="t" l="l"/>
            <a:pathLst>
              <a:path h="3974343" w="3974343">
                <a:moveTo>
                  <a:pt x="0" y="0"/>
                </a:moveTo>
                <a:lnTo>
                  <a:pt x="3974343" y="0"/>
                </a:lnTo>
                <a:lnTo>
                  <a:pt x="3974343" y="3974343"/>
                </a:lnTo>
                <a:lnTo>
                  <a:pt x="0" y="3974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3069213" y="4282594"/>
            <a:ext cx="2086512" cy="2091742"/>
          </a:xfrm>
          <a:custGeom>
            <a:avLst/>
            <a:gdLst/>
            <a:ahLst/>
            <a:cxnLst/>
            <a:rect r="r" b="b" t="t" l="l"/>
            <a:pathLst>
              <a:path h="2091742" w="2086512">
                <a:moveTo>
                  <a:pt x="0" y="0"/>
                </a:moveTo>
                <a:lnTo>
                  <a:pt x="2086513" y="0"/>
                </a:lnTo>
                <a:lnTo>
                  <a:pt x="2086513" y="2091741"/>
                </a:lnTo>
                <a:lnTo>
                  <a:pt x="0" y="20917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5076944" y="3440948"/>
            <a:ext cx="2051345" cy="2786208"/>
          </a:xfrm>
          <a:custGeom>
            <a:avLst/>
            <a:gdLst/>
            <a:ahLst/>
            <a:cxnLst/>
            <a:rect r="r" b="b" t="t" l="l"/>
            <a:pathLst>
              <a:path h="2786208" w="2051345">
                <a:moveTo>
                  <a:pt x="0" y="0"/>
                </a:moveTo>
                <a:lnTo>
                  <a:pt x="2051345" y="0"/>
                </a:lnTo>
                <a:lnTo>
                  <a:pt x="2051345" y="2786208"/>
                </a:lnTo>
                <a:lnTo>
                  <a:pt x="0" y="2786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01125" y="1395994"/>
            <a:ext cx="15742265" cy="1327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0"/>
              </a:lnSpc>
            </a:pPr>
            <a:r>
              <a:rPr lang="en-US" sz="2699">
                <a:solidFill>
                  <a:srgbClr val="FFFFFF"/>
                </a:solidFill>
                <a:latin typeface="League Spartan Bold"/>
              </a:rPr>
              <a:t>La Biblia enseña que el corazón es engañoso, desesperadamente corrupto e  inexplicable (Jr 17:9); aunque nos guste seguirlo. Apocalipsis demuestra que:</a:t>
            </a:r>
          </a:p>
          <a:p>
            <a:pPr algn="ctr">
              <a:lnSpc>
                <a:spcPts val="3590"/>
              </a:lnSpc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4173175" y="260201"/>
            <a:ext cx="11426377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spc="-133">
                <a:solidFill>
                  <a:srgbClr val="FFFFFF"/>
                </a:solidFill>
                <a:latin typeface="League Spartan"/>
              </a:rPr>
              <a:t>EL CAMINO QUE AL HOMBRE LE PARECE DERECHO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23768" y="9913848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CBC6C6"/>
                </a:solidFill>
                <a:latin typeface="League Spartan Bold"/>
              </a:rPr>
              <a:t>Contenido y diseño: Bruno Flávio - Traducción: Eliezer Guzmán-Carballo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3042" y="8873930"/>
            <a:ext cx="18288000" cy="785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74"/>
              </a:lnSpc>
            </a:pPr>
            <a:r>
              <a:rPr lang="en-US" sz="2300" spc="-25">
                <a:solidFill>
                  <a:srgbClr val="FFFFFF"/>
                </a:solidFill>
                <a:latin typeface="League Spartan Bold"/>
              </a:rPr>
              <a:t>Muchos engañados no desean estarlo, pero son conducidos a ello, y también pueden equivocarse sinceramente. Su responsabilidad, está en cómo aprovechan o ignoran las oportunidades de evaluar si sus corazones están en los correcto.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28700" y="7153396"/>
            <a:ext cx="4743995" cy="1453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80"/>
              </a:lnSpc>
            </a:pPr>
            <a:r>
              <a:rPr lang="en-US" sz="2525">
                <a:solidFill>
                  <a:srgbClr val="ECEADE"/>
                </a:solidFill>
                <a:latin typeface="League Spartan Bold"/>
              </a:rPr>
              <a:t>Al Diablo se le describe como seductor/engañador del mundo.</a:t>
            </a:r>
          </a:p>
          <a:p>
            <a:pPr algn="ctr">
              <a:lnSpc>
                <a:spcPts val="2626"/>
              </a:lnSpc>
            </a:pPr>
            <a:r>
              <a:rPr lang="en-US" sz="2225">
                <a:solidFill>
                  <a:srgbClr val="868585"/>
                </a:solidFill>
                <a:latin typeface="League Spartan Bold"/>
              </a:rPr>
              <a:t>(Ap 12:9; 20:3, 8, 10)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827237" y="7153396"/>
            <a:ext cx="5035836" cy="1453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80"/>
              </a:lnSpc>
            </a:pPr>
            <a:r>
              <a:rPr lang="en-US" sz="2525">
                <a:solidFill>
                  <a:srgbClr val="ECEADE"/>
                </a:solidFill>
                <a:latin typeface="League Spartan Bold"/>
              </a:rPr>
              <a:t>A Babilonia se la describe como seductora/engañadora del mundo. </a:t>
            </a:r>
          </a:p>
          <a:p>
            <a:pPr algn="ctr">
              <a:lnSpc>
                <a:spcPts val="2626"/>
              </a:lnSpc>
            </a:pPr>
            <a:r>
              <a:rPr lang="en-US" sz="2225">
                <a:solidFill>
                  <a:srgbClr val="868585"/>
                </a:solidFill>
                <a:latin typeface="League Spartan Bold"/>
              </a:rPr>
              <a:t>(Ap 18:23)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-19050" y="140799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Domingo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 28 de mayo del 2023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6081901" y="2046987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ECEADE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34D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19050" y="786156"/>
            <a:ext cx="18307050" cy="9153525"/>
          </a:xfrm>
          <a:custGeom>
            <a:avLst/>
            <a:gdLst/>
            <a:ahLst/>
            <a:cxnLst/>
            <a:rect r="r" b="b" t="t" l="l"/>
            <a:pathLst>
              <a:path h="9153525" w="18307050">
                <a:moveTo>
                  <a:pt x="0" y="9153525"/>
                </a:moveTo>
                <a:lnTo>
                  <a:pt x="18307050" y="9153525"/>
                </a:lnTo>
                <a:lnTo>
                  <a:pt x="18307050" y="0"/>
                </a:lnTo>
                <a:lnTo>
                  <a:pt x="0" y="0"/>
                </a:lnTo>
                <a:lnTo>
                  <a:pt x="0" y="9153525"/>
                </a:lnTo>
                <a:close/>
              </a:path>
            </a:pathLst>
          </a:custGeom>
          <a:blipFill>
            <a:blip r:embed="rId2">
              <a:alphaModFix amt="6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B2BC39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-184745" y="1028700"/>
            <a:ext cx="18307050" cy="9153525"/>
          </a:xfrm>
          <a:custGeom>
            <a:avLst/>
            <a:gdLst/>
            <a:ahLst/>
            <a:cxnLst/>
            <a:rect r="r" b="b" t="t" l="l"/>
            <a:pathLst>
              <a:path h="9153525" w="18307050">
                <a:moveTo>
                  <a:pt x="0" y="0"/>
                </a:moveTo>
                <a:lnTo>
                  <a:pt x="18307050" y="0"/>
                </a:lnTo>
                <a:lnTo>
                  <a:pt x="18307050" y="9153525"/>
                </a:lnTo>
                <a:lnTo>
                  <a:pt x="0" y="9153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74782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B2BC39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4173175" y="241151"/>
            <a:ext cx="11426377" cy="65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000" spc="100">
                <a:solidFill>
                  <a:srgbClr val="FFFFFF"/>
                </a:solidFill>
                <a:latin typeface="League Spartan"/>
              </a:rPr>
              <a:t>LA VIEJA MENTIRA DE LA INMORTALIDAD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-19050" y="107359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Lunes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29 de mayo del 2023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19050" y="8365484"/>
            <a:ext cx="18465302" cy="1462639"/>
            <a:chOff x="0" y="0"/>
            <a:chExt cx="6246287" cy="49476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246287" cy="494769"/>
            </a:xfrm>
            <a:custGeom>
              <a:avLst/>
              <a:gdLst/>
              <a:ahLst/>
              <a:cxnLst/>
              <a:rect r="r" b="b" t="t" l="l"/>
              <a:pathLst>
                <a:path h="494769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494769"/>
                  </a:lnTo>
                  <a:lnTo>
                    <a:pt x="0" y="494769"/>
                  </a:lnTo>
                  <a:close/>
                </a:path>
              </a:pathLst>
            </a:custGeom>
            <a:solidFill>
              <a:srgbClr val="B2BC39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74782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28728" y="2649351"/>
            <a:ext cx="22742919" cy="5700017"/>
            <a:chOff x="0" y="0"/>
            <a:chExt cx="30323892" cy="76000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587323" cy="7587323"/>
            </a:xfrm>
            <a:custGeom>
              <a:avLst/>
              <a:gdLst/>
              <a:ahLst/>
              <a:cxnLst/>
              <a:rect r="r" b="b" t="t" l="l"/>
              <a:pathLst>
                <a:path h="7587323" w="7587323">
                  <a:moveTo>
                    <a:pt x="0" y="0"/>
                  </a:moveTo>
                  <a:lnTo>
                    <a:pt x="7587323" y="0"/>
                  </a:lnTo>
                  <a:lnTo>
                    <a:pt x="7587323" y="7587323"/>
                  </a:lnTo>
                  <a:lnTo>
                    <a:pt x="0" y="758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574623" y="4383"/>
              <a:ext cx="7587323" cy="7587323"/>
            </a:xfrm>
            <a:custGeom>
              <a:avLst/>
              <a:gdLst/>
              <a:ahLst/>
              <a:cxnLst/>
              <a:rect r="r" b="b" t="t" l="l"/>
              <a:pathLst>
                <a:path h="7587323" w="7587323">
                  <a:moveTo>
                    <a:pt x="0" y="0"/>
                  </a:moveTo>
                  <a:lnTo>
                    <a:pt x="7587323" y="0"/>
                  </a:lnTo>
                  <a:lnTo>
                    <a:pt x="7587323" y="7587323"/>
                  </a:lnTo>
                  <a:lnTo>
                    <a:pt x="0" y="758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5161946" y="12700"/>
              <a:ext cx="7587323" cy="7587323"/>
            </a:xfrm>
            <a:custGeom>
              <a:avLst/>
              <a:gdLst/>
              <a:ahLst/>
              <a:cxnLst/>
              <a:rect r="r" b="b" t="t" l="l"/>
              <a:pathLst>
                <a:path h="7587323" w="7587323">
                  <a:moveTo>
                    <a:pt x="0" y="0"/>
                  </a:moveTo>
                  <a:lnTo>
                    <a:pt x="7587323" y="0"/>
                  </a:lnTo>
                  <a:lnTo>
                    <a:pt x="7587323" y="7587323"/>
                  </a:lnTo>
                  <a:lnTo>
                    <a:pt x="0" y="758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2736569" y="0"/>
              <a:ext cx="7587323" cy="7587323"/>
            </a:xfrm>
            <a:custGeom>
              <a:avLst/>
              <a:gdLst/>
              <a:ahLst/>
              <a:cxnLst/>
              <a:rect r="r" b="b" t="t" l="l"/>
              <a:pathLst>
                <a:path h="7587323" w="7587323">
                  <a:moveTo>
                    <a:pt x="0" y="0"/>
                  </a:moveTo>
                  <a:lnTo>
                    <a:pt x="7587323" y="0"/>
                  </a:lnTo>
                  <a:lnTo>
                    <a:pt x="7587323" y="7587323"/>
                  </a:lnTo>
                  <a:lnTo>
                    <a:pt x="0" y="758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2086128" y="3007585"/>
            <a:ext cx="3536446" cy="3536446"/>
          </a:xfrm>
          <a:custGeom>
            <a:avLst/>
            <a:gdLst/>
            <a:ahLst/>
            <a:cxnLst/>
            <a:rect r="r" b="b" t="t" l="l"/>
            <a:pathLst>
              <a:path h="3536446" w="3536446">
                <a:moveTo>
                  <a:pt x="0" y="0"/>
                </a:moveTo>
                <a:lnTo>
                  <a:pt x="3536446" y="0"/>
                </a:lnTo>
                <a:lnTo>
                  <a:pt x="3536446" y="3536446"/>
                </a:lnTo>
                <a:lnTo>
                  <a:pt x="0" y="35364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316903" y="3238359"/>
            <a:ext cx="3074897" cy="3074897"/>
          </a:xfrm>
          <a:custGeom>
            <a:avLst/>
            <a:gdLst/>
            <a:ahLst/>
            <a:cxnLst/>
            <a:rect r="r" b="b" t="t" l="l"/>
            <a:pathLst>
              <a:path h="3074897" w="3074897">
                <a:moveTo>
                  <a:pt x="0" y="0"/>
                </a:moveTo>
                <a:lnTo>
                  <a:pt x="3074897" y="0"/>
                </a:lnTo>
                <a:lnTo>
                  <a:pt x="3074897" y="3074897"/>
                </a:lnTo>
                <a:lnTo>
                  <a:pt x="0" y="3074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392541" y="3007585"/>
            <a:ext cx="3536446" cy="3536446"/>
          </a:xfrm>
          <a:custGeom>
            <a:avLst/>
            <a:gdLst/>
            <a:ahLst/>
            <a:cxnLst/>
            <a:rect r="r" b="b" t="t" l="l"/>
            <a:pathLst>
              <a:path h="3536446" w="3536446">
                <a:moveTo>
                  <a:pt x="0" y="0"/>
                </a:moveTo>
                <a:lnTo>
                  <a:pt x="3536446" y="0"/>
                </a:lnTo>
                <a:lnTo>
                  <a:pt x="3536446" y="3536446"/>
                </a:lnTo>
                <a:lnTo>
                  <a:pt x="0" y="35364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9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623315" y="3238359"/>
            <a:ext cx="3074897" cy="3074897"/>
          </a:xfrm>
          <a:custGeom>
            <a:avLst/>
            <a:gdLst/>
            <a:ahLst/>
            <a:cxnLst/>
            <a:rect r="r" b="b" t="t" l="l"/>
            <a:pathLst>
              <a:path h="3074897" w="3074897">
                <a:moveTo>
                  <a:pt x="0" y="0"/>
                </a:moveTo>
                <a:lnTo>
                  <a:pt x="3074897" y="0"/>
                </a:lnTo>
                <a:lnTo>
                  <a:pt x="3074897" y="3074897"/>
                </a:lnTo>
                <a:lnTo>
                  <a:pt x="0" y="3074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656559" y="3007585"/>
            <a:ext cx="3536446" cy="3536446"/>
          </a:xfrm>
          <a:custGeom>
            <a:avLst/>
            <a:gdLst/>
            <a:ahLst/>
            <a:cxnLst/>
            <a:rect r="r" b="b" t="t" l="l"/>
            <a:pathLst>
              <a:path h="3536446" w="3536446">
                <a:moveTo>
                  <a:pt x="0" y="0"/>
                </a:moveTo>
                <a:lnTo>
                  <a:pt x="3536446" y="0"/>
                </a:lnTo>
                <a:lnTo>
                  <a:pt x="3536446" y="3536446"/>
                </a:lnTo>
                <a:lnTo>
                  <a:pt x="0" y="35364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887334" y="3238359"/>
            <a:ext cx="3074897" cy="3074897"/>
          </a:xfrm>
          <a:custGeom>
            <a:avLst/>
            <a:gdLst/>
            <a:ahLst/>
            <a:cxnLst/>
            <a:rect r="r" b="b" t="t" l="l"/>
            <a:pathLst>
              <a:path h="3074897" w="3074897">
                <a:moveTo>
                  <a:pt x="0" y="0"/>
                </a:moveTo>
                <a:lnTo>
                  <a:pt x="3074897" y="0"/>
                </a:lnTo>
                <a:lnTo>
                  <a:pt x="3074897" y="3074897"/>
                </a:lnTo>
                <a:lnTo>
                  <a:pt x="0" y="3074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-19050" y="9828123"/>
            <a:ext cx="18465302" cy="572571"/>
            <a:chOff x="0" y="0"/>
            <a:chExt cx="6246287" cy="19368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close/>
                </a:path>
              </a:pathLst>
            </a:custGeom>
            <a:solidFill>
              <a:srgbClr val="747820"/>
            </a:solidFill>
          </p:spPr>
        </p:sp>
      </p:grpSp>
      <p:sp>
        <p:nvSpPr>
          <p:cNvPr name="Freeform 29" id="29"/>
          <p:cNvSpPr/>
          <p:nvPr/>
        </p:nvSpPr>
        <p:spPr>
          <a:xfrm flipH="false" flipV="false" rot="0">
            <a:off x="16326562" y="220705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3039" t="-18915" r="-59829" b="-49496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2579095" y="3367487"/>
            <a:ext cx="2448670" cy="2945769"/>
          </a:xfrm>
          <a:custGeom>
            <a:avLst/>
            <a:gdLst/>
            <a:ahLst/>
            <a:cxnLst/>
            <a:rect r="r" b="b" t="t" l="l"/>
            <a:pathLst>
              <a:path h="2945769" w="2448670">
                <a:moveTo>
                  <a:pt x="0" y="0"/>
                </a:moveTo>
                <a:lnTo>
                  <a:pt x="2448671" y="0"/>
                </a:lnTo>
                <a:lnTo>
                  <a:pt x="2448671" y="2945769"/>
                </a:lnTo>
                <a:lnTo>
                  <a:pt x="0" y="29457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8104183" y="3446500"/>
            <a:ext cx="2218835" cy="2658614"/>
          </a:xfrm>
          <a:custGeom>
            <a:avLst/>
            <a:gdLst/>
            <a:ahLst/>
            <a:cxnLst/>
            <a:rect r="r" b="b" t="t" l="l"/>
            <a:pathLst>
              <a:path h="2658614" w="2218835">
                <a:moveTo>
                  <a:pt x="0" y="0"/>
                </a:moveTo>
                <a:lnTo>
                  <a:pt x="2218836" y="0"/>
                </a:lnTo>
                <a:lnTo>
                  <a:pt x="2218836" y="2658615"/>
                </a:lnTo>
                <a:lnTo>
                  <a:pt x="0" y="265861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2911876">
            <a:off x="13128972" y="3690835"/>
            <a:ext cx="2755179" cy="2066384"/>
          </a:xfrm>
          <a:custGeom>
            <a:avLst/>
            <a:gdLst/>
            <a:ahLst/>
            <a:cxnLst/>
            <a:rect r="r" b="b" t="t" l="l"/>
            <a:pathLst>
              <a:path h="2066384" w="2755179">
                <a:moveTo>
                  <a:pt x="0" y="0"/>
                </a:moveTo>
                <a:lnTo>
                  <a:pt x="2755179" y="0"/>
                </a:lnTo>
                <a:lnTo>
                  <a:pt x="2755179" y="2066384"/>
                </a:lnTo>
                <a:lnTo>
                  <a:pt x="0" y="20663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51080" y="1323185"/>
            <a:ext cx="15448472" cy="1215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3"/>
              </a:lnSpc>
            </a:pPr>
            <a:r>
              <a:rPr lang="en-US" sz="2300">
                <a:solidFill>
                  <a:srgbClr val="FFFFFF"/>
                </a:solidFill>
                <a:latin typeface="League Spartan Bold"/>
              </a:rPr>
              <a:t>Apocalipsis 16:13 describe a tres espíritus/ranas exhalados por el dragón, la bestia y el falso profeta; para así confederar a los reyes contra Dios. Tales batracios son una referencia a la última señal imitada por los magos egipcios (Ex 8:7); identificando así al engaño final de Satanás.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26337" y="8413109"/>
            <a:ext cx="17835325" cy="1407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League Spartan"/>
              </a:rPr>
              <a:t>Aquí está la falsificación de los tres mensajes angélicos; el texto apunta a una agenda </a:t>
            </a: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League Spartan"/>
              </a:rPr>
              <a:t>político-religiosa que emplea mensajes paganos y sobrenaturales, difunde la creencia </a:t>
            </a: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League Spartan"/>
              </a:rPr>
              <a:t>de la inmortalidad del alma, y promueve un misticismo supuestamente cristiano.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85735" y="9911106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Contenido y diseño: Bruno Flávio - Traducción: Eliezer GC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459486" y="6645532"/>
            <a:ext cx="4687888" cy="1519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425">
                <a:solidFill>
                  <a:srgbClr val="DCDFB4"/>
                </a:solidFill>
                <a:latin typeface="League Spartan Bold"/>
              </a:rPr>
              <a:t>Son engaños que salen de </a:t>
            </a:r>
          </a:p>
          <a:p>
            <a:pPr algn="ctr">
              <a:lnSpc>
                <a:spcPts val="3105"/>
              </a:lnSpc>
            </a:pPr>
            <a:r>
              <a:rPr lang="en-US" sz="2425">
                <a:solidFill>
                  <a:srgbClr val="DCDFB4"/>
                </a:solidFill>
                <a:latin typeface="League Spartan Bold"/>
              </a:rPr>
              <a:t>la boca, lo que alude a mensajes o enseñanzas. </a:t>
            </a:r>
          </a:p>
          <a:p>
            <a:pPr algn="ctr">
              <a:lnSpc>
                <a:spcPts val="2721"/>
              </a:lnSpc>
            </a:pPr>
            <a:r>
              <a:rPr lang="en-US" sz="2125">
                <a:solidFill>
                  <a:srgbClr val="6E9A91"/>
                </a:solidFill>
                <a:latin typeface="League Spartan Bold"/>
              </a:rPr>
              <a:t>(Ap. 16:13)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938420" y="6683125"/>
            <a:ext cx="4550361" cy="1501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425">
                <a:solidFill>
                  <a:srgbClr val="DCDFB4"/>
                </a:solidFill>
                <a:latin typeface="League Spartan Bold"/>
              </a:rPr>
              <a:t>Son engaños efectuados </a:t>
            </a:r>
          </a:p>
          <a:p>
            <a:pPr algn="ctr">
              <a:lnSpc>
                <a:spcPts val="3105"/>
              </a:lnSpc>
            </a:pPr>
            <a:r>
              <a:rPr lang="en-US" sz="2425">
                <a:solidFill>
                  <a:srgbClr val="DCDFB4"/>
                </a:solidFill>
                <a:latin typeface="League Spartan Bold"/>
              </a:rPr>
              <a:t>por manifestaciones sobrenaturales. </a:t>
            </a:r>
          </a:p>
          <a:p>
            <a:pPr algn="ctr">
              <a:lnSpc>
                <a:spcPts val="2593"/>
              </a:lnSpc>
            </a:pPr>
            <a:r>
              <a:rPr lang="en-US" sz="2025">
                <a:solidFill>
                  <a:srgbClr val="6E9A98"/>
                </a:solidFill>
                <a:latin typeface="League Spartan Bold"/>
              </a:rPr>
              <a:t>(Ap 16:14)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1908317" y="6664582"/>
            <a:ext cx="5547220" cy="1519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425">
                <a:solidFill>
                  <a:srgbClr val="DCDFB4"/>
                </a:solidFill>
                <a:latin typeface="League Spartan Bold"/>
              </a:rPr>
              <a:t>Son engaños que evocan a la Babilonia escatológica y son reminiscentes de sus hechicerías. </a:t>
            </a:r>
          </a:p>
          <a:p>
            <a:pPr algn="ctr">
              <a:lnSpc>
                <a:spcPts val="2721"/>
              </a:lnSpc>
            </a:pPr>
            <a:r>
              <a:rPr lang="en-US" sz="2125">
                <a:solidFill>
                  <a:srgbClr val="6E9A91"/>
                </a:solidFill>
                <a:latin typeface="League Spartan Bold"/>
              </a:rPr>
              <a:t>(Ap 18:2, 23)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6081901" y="2046987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ECEADE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9532" r="0" b="953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3992" y="711931"/>
            <a:ext cx="18307050" cy="9153525"/>
          </a:xfrm>
          <a:custGeom>
            <a:avLst/>
            <a:gdLst/>
            <a:ahLst/>
            <a:cxnLst/>
            <a:rect r="r" b="b" t="t" l="l"/>
            <a:pathLst>
              <a:path h="9153525" w="18307050">
                <a:moveTo>
                  <a:pt x="0" y="0"/>
                </a:moveTo>
                <a:lnTo>
                  <a:pt x="18307050" y="0"/>
                </a:lnTo>
                <a:lnTo>
                  <a:pt x="18307050" y="9153525"/>
                </a:lnTo>
                <a:lnTo>
                  <a:pt x="0" y="9153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33162" y="-304761"/>
            <a:ext cx="18307050" cy="9153525"/>
          </a:xfrm>
          <a:custGeom>
            <a:avLst/>
            <a:gdLst/>
            <a:ahLst/>
            <a:cxnLst/>
            <a:rect r="r" b="b" t="t" l="l"/>
            <a:pathLst>
              <a:path h="9153525" w="18307050">
                <a:moveTo>
                  <a:pt x="0" y="9153525"/>
                </a:moveTo>
                <a:lnTo>
                  <a:pt x="18307050" y="9153525"/>
                </a:lnTo>
                <a:lnTo>
                  <a:pt x="18307050" y="0"/>
                </a:lnTo>
                <a:lnTo>
                  <a:pt x="0" y="0"/>
                </a:lnTo>
                <a:lnTo>
                  <a:pt x="0" y="9153525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FFBA08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FFBA08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3A3A3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19050" y="9645836"/>
            <a:ext cx="18465302" cy="754859"/>
            <a:chOff x="0" y="0"/>
            <a:chExt cx="6246287" cy="25534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246287" cy="255347"/>
            </a:xfrm>
            <a:custGeom>
              <a:avLst/>
              <a:gdLst/>
              <a:ahLst/>
              <a:cxnLst/>
              <a:rect r="r" b="b" t="t" l="l"/>
              <a:pathLst>
                <a:path h="255347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255347"/>
                  </a:lnTo>
                  <a:lnTo>
                    <a:pt x="0" y="255347"/>
                  </a:lnTo>
                  <a:close/>
                </a:path>
              </a:pathLst>
            </a:custGeom>
            <a:solidFill>
              <a:srgbClr val="FFBA08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FFBA08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6326562" y="220705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3039" t="-18915" r="-59829" b="-49496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-111218" y="8444111"/>
            <a:ext cx="18557469" cy="1238301"/>
            <a:chOff x="0" y="0"/>
            <a:chExt cx="11548393" cy="7706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548394" cy="770600"/>
            </a:xfrm>
            <a:custGeom>
              <a:avLst/>
              <a:gdLst/>
              <a:ahLst/>
              <a:cxnLst/>
              <a:rect r="r" b="b" t="t" l="l"/>
              <a:pathLst>
                <a:path h="770600" w="11548394">
                  <a:moveTo>
                    <a:pt x="11423934" y="770600"/>
                  </a:moveTo>
                  <a:lnTo>
                    <a:pt x="124460" y="770600"/>
                  </a:lnTo>
                  <a:cubicBezTo>
                    <a:pt x="55880" y="770600"/>
                    <a:pt x="0" y="714720"/>
                    <a:pt x="0" y="6461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646140"/>
                  </a:lnTo>
                  <a:cubicBezTo>
                    <a:pt x="11548394" y="714720"/>
                    <a:pt x="11492513" y="770600"/>
                    <a:pt x="11423934" y="770600"/>
                  </a:cubicBezTo>
                  <a:close/>
                </a:path>
              </a:pathLst>
            </a:custGeom>
            <a:solidFill>
              <a:srgbClr val="364042"/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-974015">
            <a:off x="108652" y="3202236"/>
            <a:ext cx="4410530" cy="3495345"/>
          </a:xfrm>
          <a:custGeom>
            <a:avLst/>
            <a:gdLst/>
            <a:ahLst/>
            <a:cxnLst/>
            <a:rect r="r" b="b" t="t" l="l"/>
            <a:pathLst>
              <a:path h="3495345" w="4410530">
                <a:moveTo>
                  <a:pt x="0" y="0"/>
                </a:moveTo>
                <a:lnTo>
                  <a:pt x="4410530" y="0"/>
                </a:lnTo>
                <a:lnTo>
                  <a:pt x="4410530" y="3495345"/>
                </a:lnTo>
                <a:lnTo>
                  <a:pt x="0" y="34953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3886171">
            <a:off x="872294" y="3247303"/>
            <a:ext cx="3506796" cy="3796728"/>
          </a:xfrm>
          <a:custGeom>
            <a:avLst/>
            <a:gdLst/>
            <a:ahLst/>
            <a:cxnLst/>
            <a:rect r="r" b="b" t="t" l="l"/>
            <a:pathLst>
              <a:path h="3796728" w="3506796">
                <a:moveTo>
                  <a:pt x="0" y="0"/>
                </a:moveTo>
                <a:lnTo>
                  <a:pt x="3506796" y="0"/>
                </a:lnTo>
                <a:lnTo>
                  <a:pt x="3506796" y="3796729"/>
                </a:lnTo>
                <a:lnTo>
                  <a:pt x="0" y="37967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5471330">
            <a:off x="7891927" y="3502888"/>
            <a:ext cx="2931721" cy="3495345"/>
          </a:xfrm>
          <a:custGeom>
            <a:avLst/>
            <a:gdLst/>
            <a:ahLst/>
            <a:cxnLst/>
            <a:rect r="r" b="b" t="t" l="l"/>
            <a:pathLst>
              <a:path h="3495345" w="2931721">
                <a:moveTo>
                  <a:pt x="0" y="0"/>
                </a:moveTo>
                <a:lnTo>
                  <a:pt x="2931720" y="0"/>
                </a:lnTo>
                <a:lnTo>
                  <a:pt x="2931720" y="3495345"/>
                </a:lnTo>
                <a:lnTo>
                  <a:pt x="0" y="3495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4152578">
            <a:off x="8136724" y="3165031"/>
            <a:ext cx="3506796" cy="3796728"/>
          </a:xfrm>
          <a:custGeom>
            <a:avLst/>
            <a:gdLst/>
            <a:ahLst/>
            <a:cxnLst/>
            <a:rect r="r" b="b" t="t" l="l"/>
            <a:pathLst>
              <a:path h="3796728" w="3506796">
                <a:moveTo>
                  <a:pt x="0" y="0"/>
                </a:moveTo>
                <a:lnTo>
                  <a:pt x="3506796" y="0"/>
                </a:lnTo>
                <a:lnTo>
                  <a:pt x="3506796" y="3796728"/>
                </a:lnTo>
                <a:lnTo>
                  <a:pt x="0" y="37967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54146" y="3853341"/>
            <a:ext cx="2760653" cy="2799142"/>
          </a:xfrm>
          <a:custGeom>
            <a:avLst/>
            <a:gdLst/>
            <a:ahLst/>
            <a:cxnLst/>
            <a:rect r="r" b="b" t="t" l="l"/>
            <a:pathLst>
              <a:path h="2799142" w="2760653">
                <a:moveTo>
                  <a:pt x="0" y="0"/>
                </a:moveTo>
                <a:lnTo>
                  <a:pt x="2760654" y="0"/>
                </a:lnTo>
                <a:lnTo>
                  <a:pt x="2760654" y="2799142"/>
                </a:lnTo>
                <a:lnTo>
                  <a:pt x="0" y="27991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739205">
            <a:off x="13654456" y="3314984"/>
            <a:ext cx="3180650" cy="3180650"/>
          </a:xfrm>
          <a:custGeom>
            <a:avLst/>
            <a:gdLst/>
            <a:ahLst/>
            <a:cxnLst/>
            <a:rect r="r" b="b" t="t" l="l"/>
            <a:pathLst>
              <a:path h="3180650" w="3180650">
                <a:moveTo>
                  <a:pt x="0" y="0"/>
                </a:moveTo>
                <a:lnTo>
                  <a:pt x="3180650" y="0"/>
                </a:lnTo>
                <a:lnTo>
                  <a:pt x="3180650" y="3180649"/>
                </a:lnTo>
                <a:lnTo>
                  <a:pt x="0" y="31806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066384" y="4137077"/>
            <a:ext cx="4587385" cy="2226967"/>
          </a:xfrm>
          <a:custGeom>
            <a:avLst/>
            <a:gdLst/>
            <a:ahLst/>
            <a:cxnLst/>
            <a:rect r="r" b="b" t="t" l="l"/>
            <a:pathLst>
              <a:path h="2226967" w="4587385">
                <a:moveTo>
                  <a:pt x="0" y="0"/>
                </a:moveTo>
                <a:lnTo>
                  <a:pt x="4587384" y="0"/>
                </a:lnTo>
                <a:lnTo>
                  <a:pt x="4587384" y="2226967"/>
                </a:lnTo>
                <a:lnTo>
                  <a:pt x="0" y="222696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59147" y="3316044"/>
            <a:ext cx="2090623" cy="3764551"/>
          </a:xfrm>
          <a:custGeom>
            <a:avLst/>
            <a:gdLst/>
            <a:ahLst/>
            <a:cxnLst/>
            <a:rect r="r" b="b" t="t" l="l"/>
            <a:pathLst>
              <a:path h="3764551" w="2090623">
                <a:moveTo>
                  <a:pt x="0" y="0"/>
                </a:moveTo>
                <a:lnTo>
                  <a:pt x="2090623" y="0"/>
                </a:lnTo>
                <a:lnTo>
                  <a:pt x="2090623" y="3764552"/>
                </a:lnTo>
                <a:lnTo>
                  <a:pt x="0" y="37645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-15618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3966642" y="3127391"/>
            <a:ext cx="1862188" cy="3789492"/>
          </a:xfrm>
          <a:custGeom>
            <a:avLst/>
            <a:gdLst/>
            <a:ahLst/>
            <a:cxnLst/>
            <a:rect r="r" b="b" t="t" l="l"/>
            <a:pathLst>
              <a:path h="3789492" w="1862188">
                <a:moveTo>
                  <a:pt x="0" y="0"/>
                </a:moveTo>
                <a:lnTo>
                  <a:pt x="1862189" y="0"/>
                </a:lnTo>
                <a:lnTo>
                  <a:pt x="1862189" y="3789492"/>
                </a:lnTo>
                <a:lnTo>
                  <a:pt x="0" y="37894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-2554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9376705" y="9684320"/>
            <a:ext cx="11061153" cy="612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81"/>
              </a:lnSpc>
            </a:pPr>
            <a:r>
              <a:rPr lang="en-US" sz="1772">
                <a:solidFill>
                  <a:srgbClr val="370617"/>
                </a:solidFill>
                <a:latin typeface="League Spartan Bold"/>
              </a:rPr>
              <a:t>Contenido y diseño: Bruno Flávio </a:t>
            </a:r>
          </a:p>
          <a:p>
            <a:pPr algn="ctr">
              <a:lnSpc>
                <a:spcPts val="2481"/>
              </a:lnSpc>
            </a:pPr>
            <a:r>
              <a:rPr lang="en-US" sz="1772">
                <a:solidFill>
                  <a:srgbClr val="370617"/>
                </a:solidFill>
                <a:latin typeface="League Spartan Bold"/>
              </a:rPr>
              <a:t>Traducción: Eliezer GC</a:t>
            </a:r>
          </a:p>
        </p:txBody>
      </p:sp>
      <p:sp>
        <p:nvSpPr>
          <p:cNvPr name="AutoShape 28" id="28"/>
          <p:cNvSpPr/>
          <p:nvPr/>
        </p:nvSpPr>
        <p:spPr>
          <a:xfrm flipV="true">
            <a:off x="12008166" y="9753016"/>
            <a:ext cx="0" cy="396330"/>
          </a:xfrm>
          <a:prstGeom prst="line">
            <a:avLst/>
          </a:prstGeom>
          <a:ln cap="rnd" w="47625">
            <a:solidFill>
              <a:srgbClr val="37061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9" id="29"/>
          <p:cNvSpPr txBox="true"/>
          <p:nvPr/>
        </p:nvSpPr>
        <p:spPr>
          <a:xfrm rot="0">
            <a:off x="151080" y="1343495"/>
            <a:ext cx="15448472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4"/>
              </a:lnSpc>
            </a:pPr>
            <a:r>
              <a:rPr lang="en-US" sz="2699" spc="72">
                <a:solidFill>
                  <a:srgbClr val="FFFFFF"/>
                </a:solidFill>
                <a:latin typeface="League Spartan Bold"/>
              </a:rPr>
              <a:t>Apocalipsis 18 identifica a la Babilonia escatológica (el falso cristianismo) </a:t>
            </a:r>
          </a:p>
          <a:p>
            <a:pPr algn="ctr">
              <a:lnSpc>
                <a:spcPts val="3374"/>
              </a:lnSpc>
            </a:pPr>
            <a:r>
              <a:rPr lang="en-US" sz="2699" spc="72">
                <a:solidFill>
                  <a:srgbClr val="FFFFFF"/>
                </a:solidFill>
                <a:latin typeface="League Spartan Bold"/>
              </a:rPr>
              <a:t>citando a la Babilonia histórica de Isaías 47:12, 13; allí se dice que sus ciudadanos recurrían a los astros en busca de esperanza, la historia cristiana registra que: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173175" y="241151"/>
            <a:ext cx="11426377" cy="671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0"/>
              </a:lnSpc>
            </a:pPr>
            <a:r>
              <a:rPr lang="en-US" sz="4100" spc="-151">
                <a:solidFill>
                  <a:srgbClr val="4C0D32"/>
                </a:solidFill>
                <a:latin typeface="League Spartan"/>
              </a:rPr>
              <a:t>BABILONIA: EL CENTRO DEL CULTO AL SOL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4046" y="8596362"/>
            <a:ext cx="18032634" cy="1098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15"/>
              </a:lnSpc>
            </a:pPr>
            <a:r>
              <a:rPr lang="en-US" sz="2699" spc="118">
                <a:solidFill>
                  <a:srgbClr val="FFFFFF"/>
                </a:solidFill>
                <a:latin typeface="League Spartan Bold"/>
              </a:rPr>
              <a:t>La observancia del domingo fue un injerto pagano en el cristianismo; comenzó </a:t>
            </a:r>
          </a:p>
          <a:p>
            <a:pPr algn="ctr">
              <a:lnSpc>
                <a:spcPts val="2915"/>
              </a:lnSpc>
            </a:pPr>
            <a:r>
              <a:rPr lang="en-US" sz="2699" spc="118">
                <a:solidFill>
                  <a:srgbClr val="FFFFFF"/>
                </a:solidFill>
                <a:latin typeface="League Spartan Bold"/>
              </a:rPr>
              <a:t>en Roma y fue difundida por el emperador, hasta el punto descrito en unos relatos de </a:t>
            </a:r>
          </a:p>
          <a:p>
            <a:pPr algn="ctr" marL="0" indent="0" lvl="0">
              <a:lnSpc>
                <a:spcPts val="2915"/>
              </a:lnSpc>
            </a:pPr>
            <a:r>
              <a:rPr lang="en-US" sz="2699" spc="118">
                <a:solidFill>
                  <a:srgbClr val="FFFFFF"/>
                </a:solidFill>
                <a:latin typeface="League Spartan Bold"/>
              </a:rPr>
              <a:t>cristianos del siglo V, que veneraban a Constantino como una deidad solar dominical.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-26901" y="6986181"/>
            <a:ext cx="6005663" cy="1144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7"/>
              </a:lnSpc>
            </a:pPr>
            <a:r>
              <a:rPr lang="en-US" sz="2525" spc="-83">
                <a:solidFill>
                  <a:srgbClr val="EF5241"/>
                </a:solidFill>
                <a:latin typeface="League Spartan Bold"/>
              </a:rPr>
              <a:t>Después de la rebelión en Jerusalén; se prohibieron los cultos sabatinos. </a:t>
            </a:r>
          </a:p>
          <a:p>
            <a:pPr algn="ctr">
              <a:lnSpc>
                <a:spcPts val="2836"/>
              </a:lnSpc>
            </a:pPr>
            <a:r>
              <a:rPr lang="en-US" sz="2025">
                <a:solidFill>
                  <a:srgbClr val="000000"/>
                </a:solidFill>
                <a:latin typeface="League Spartan Bold"/>
              </a:rPr>
              <a:t>(Talmud babilónico, Rosh Rashanah 19a)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-19050" y="107359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370617"/>
                </a:solidFill>
                <a:latin typeface="League Spartan"/>
              </a:rPr>
              <a:t>Martes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370617"/>
                </a:solidFill>
                <a:latin typeface="League Spartan"/>
              </a:rPr>
              <a:t>30 de mayo del 2023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393739" y="6986181"/>
            <a:ext cx="5743771" cy="1144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7"/>
              </a:lnSpc>
            </a:pPr>
            <a:r>
              <a:rPr lang="en-US" sz="2525" spc="-83">
                <a:solidFill>
                  <a:srgbClr val="EF5241"/>
                </a:solidFill>
                <a:latin typeface="League Spartan Bold"/>
              </a:rPr>
              <a:t>Después de su conversión (312); Constantino seguía adorando al Sol </a:t>
            </a:r>
          </a:p>
          <a:p>
            <a:pPr algn="ctr">
              <a:lnSpc>
                <a:spcPts val="2836"/>
              </a:lnSpc>
            </a:pPr>
            <a:r>
              <a:rPr lang="en-US" sz="2025">
                <a:solidFill>
                  <a:srgbClr val="000000"/>
                </a:solidFill>
                <a:latin typeface="League Spartan Bold"/>
              </a:rPr>
              <a:t>(Moneda de Constantino y del dios sol)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1954643" y="6986181"/>
            <a:ext cx="6257645" cy="1144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7"/>
              </a:lnSpc>
            </a:pPr>
            <a:r>
              <a:rPr lang="en-US" sz="2525" spc="-133">
                <a:solidFill>
                  <a:srgbClr val="EF5241"/>
                </a:solidFill>
                <a:latin typeface="League Spartan Bold"/>
              </a:rPr>
              <a:t>Constantino  veneraba al sol en el</a:t>
            </a:r>
          </a:p>
          <a:p>
            <a:pPr algn="ctr">
              <a:lnSpc>
                <a:spcPts val="3207"/>
              </a:lnSpc>
            </a:pPr>
            <a:r>
              <a:rPr lang="en-US" sz="2525" spc="-133">
                <a:solidFill>
                  <a:srgbClr val="EF5241"/>
                </a:solidFill>
                <a:latin typeface="League Spartan Bold"/>
              </a:rPr>
              <a:t>domingo y lo llamaba día del Señor. </a:t>
            </a:r>
          </a:p>
          <a:p>
            <a:pPr algn="ctr">
              <a:lnSpc>
                <a:spcPts val="2836"/>
              </a:lnSpc>
            </a:pPr>
            <a:r>
              <a:rPr lang="en-US" sz="2025">
                <a:solidFill>
                  <a:srgbClr val="000000"/>
                </a:solidFill>
                <a:latin typeface="League Spartan Bold"/>
              </a:rPr>
              <a:t>(Ídolo de Constantino como el sol)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4046" y="9788762"/>
            <a:ext cx="11061153" cy="461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2"/>
              </a:lnSpc>
            </a:pPr>
            <a:r>
              <a:rPr lang="en-US" sz="1672" spc="-83">
                <a:solidFill>
                  <a:srgbClr val="370617"/>
                </a:solidFill>
                <a:latin typeface="League Spartan Bold"/>
              </a:rPr>
              <a:t>MARTIN WALLRAFF, Bonn, Constantine’s Devotion to The Sun after 324; BACCHIOCCHI, Samuele, From Sabbath to Sunday: A Historical Investigation of the Rise of Sunday Observance in Early Christianity.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6081901" y="2046987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4C0D32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2364" r="1740" b="22364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465C4C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465C4C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465C4C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-19050" y="9721324"/>
            <a:ext cx="18465302" cy="802878"/>
            <a:chOff x="0" y="0"/>
            <a:chExt cx="6246287" cy="27159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246287" cy="271591"/>
            </a:xfrm>
            <a:custGeom>
              <a:avLst/>
              <a:gdLst/>
              <a:ahLst/>
              <a:cxnLst/>
              <a:rect r="r" b="b" t="t" l="l"/>
              <a:pathLst>
                <a:path h="271591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271591"/>
                  </a:lnTo>
                  <a:lnTo>
                    <a:pt x="0" y="271591"/>
                  </a:lnTo>
                  <a:close/>
                </a:path>
              </a:pathLst>
            </a:custGeom>
            <a:solidFill>
              <a:srgbClr val="A35A45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A35A45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230470" y="3195302"/>
            <a:ext cx="2948618" cy="2985942"/>
          </a:xfrm>
          <a:custGeom>
            <a:avLst/>
            <a:gdLst/>
            <a:ahLst/>
            <a:cxnLst/>
            <a:rect r="r" b="b" t="t" l="l"/>
            <a:pathLst>
              <a:path h="2985942" w="2948618">
                <a:moveTo>
                  <a:pt x="0" y="0"/>
                </a:moveTo>
                <a:lnTo>
                  <a:pt x="2948618" y="0"/>
                </a:lnTo>
                <a:lnTo>
                  <a:pt x="2948618" y="2985942"/>
                </a:lnTo>
                <a:lnTo>
                  <a:pt x="0" y="29859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641116" y="3074032"/>
            <a:ext cx="2948618" cy="2985942"/>
          </a:xfrm>
          <a:custGeom>
            <a:avLst/>
            <a:gdLst/>
            <a:ahLst/>
            <a:cxnLst/>
            <a:rect r="r" b="b" t="t" l="l"/>
            <a:pathLst>
              <a:path h="2985942" w="2948618">
                <a:moveTo>
                  <a:pt x="0" y="0"/>
                </a:moveTo>
                <a:lnTo>
                  <a:pt x="2948618" y="0"/>
                </a:lnTo>
                <a:lnTo>
                  <a:pt x="2948618" y="2985943"/>
                </a:lnTo>
                <a:lnTo>
                  <a:pt x="0" y="29859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752931" y="3040394"/>
            <a:ext cx="2948618" cy="2985942"/>
          </a:xfrm>
          <a:custGeom>
            <a:avLst/>
            <a:gdLst/>
            <a:ahLst/>
            <a:cxnLst/>
            <a:rect r="r" b="b" t="t" l="l"/>
            <a:pathLst>
              <a:path h="2985942" w="2948618">
                <a:moveTo>
                  <a:pt x="0" y="0"/>
                </a:moveTo>
                <a:lnTo>
                  <a:pt x="2948618" y="0"/>
                </a:lnTo>
                <a:lnTo>
                  <a:pt x="2948618" y="2985942"/>
                </a:lnTo>
                <a:lnTo>
                  <a:pt x="0" y="29859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326562" y="220705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3039" t="-18915" r="-59829" b="-4949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342650" y="3569277"/>
            <a:ext cx="1983912" cy="1859918"/>
          </a:xfrm>
          <a:custGeom>
            <a:avLst/>
            <a:gdLst/>
            <a:ahLst/>
            <a:cxnLst/>
            <a:rect r="r" b="b" t="t" l="l"/>
            <a:pathLst>
              <a:path h="1859918" w="1983912">
                <a:moveTo>
                  <a:pt x="0" y="0"/>
                </a:moveTo>
                <a:lnTo>
                  <a:pt x="1983912" y="0"/>
                </a:lnTo>
                <a:lnTo>
                  <a:pt x="1983912" y="1859918"/>
                </a:lnTo>
                <a:lnTo>
                  <a:pt x="0" y="18599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208408" y="3096886"/>
            <a:ext cx="2010386" cy="2940236"/>
          </a:xfrm>
          <a:custGeom>
            <a:avLst/>
            <a:gdLst/>
            <a:ahLst/>
            <a:cxnLst/>
            <a:rect r="r" b="b" t="t" l="l"/>
            <a:pathLst>
              <a:path h="2940236" w="2010386">
                <a:moveTo>
                  <a:pt x="0" y="0"/>
                </a:moveTo>
                <a:lnTo>
                  <a:pt x="2010386" y="0"/>
                </a:lnTo>
                <a:lnTo>
                  <a:pt x="2010386" y="2940236"/>
                </a:lnTo>
                <a:lnTo>
                  <a:pt x="0" y="2940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855036" y="3959431"/>
            <a:ext cx="2003085" cy="1469763"/>
          </a:xfrm>
          <a:custGeom>
            <a:avLst/>
            <a:gdLst/>
            <a:ahLst/>
            <a:cxnLst/>
            <a:rect r="r" b="b" t="t" l="l"/>
            <a:pathLst>
              <a:path h="1469763" w="2003085">
                <a:moveTo>
                  <a:pt x="0" y="0"/>
                </a:moveTo>
                <a:lnTo>
                  <a:pt x="2003084" y="0"/>
                </a:lnTo>
                <a:lnTo>
                  <a:pt x="2003084" y="1469764"/>
                </a:lnTo>
                <a:lnTo>
                  <a:pt x="0" y="14697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56994" y="1416301"/>
            <a:ext cx="15448472" cy="109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2"/>
              </a:lnSpc>
            </a:pPr>
            <a:r>
              <a:rPr lang="en-US" sz="2700">
                <a:solidFill>
                  <a:srgbClr val="FFFFFF"/>
                </a:solidFill>
                <a:latin typeface="League Spartan Bold"/>
              </a:rPr>
              <a:t>Los mensajes de los tres ángeles, aluden frecuentemente a la señal característica </a:t>
            </a:r>
          </a:p>
          <a:p>
            <a:pPr algn="ctr">
              <a:lnSpc>
                <a:spcPts val="2862"/>
              </a:lnSpc>
            </a:pPr>
            <a:r>
              <a:rPr lang="en-US" sz="2700">
                <a:solidFill>
                  <a:srgbClr val="FFFFFF"/>
                </a:solidFill>
                <a:latin typeface="League Spartan Bold"/>
              </a:rPr>
              <a:t>de los fieles de Dios hacia el tiempo del fin; que consta en la obediencia de sus </a:t>
            </a:r>
          </a:p>
          <a:p>
            <a:pPr algn="ctr">
              <a:lnSpc>
                <a:spcPts val="2862"/>
              </a:lnSpc>
            </a:pPr>
            <a:r>
              <a:rPr lang="en-US" sz="2700">
                <a:solidFill>
                  <a:srgbClr val="FFFFFF"/>
                </a:solidFill>
                <a:latin typeface="League Spartan Bold"/>
              </a:rPr>
              <a:t>santos mandamientos, especialmente el del sábado, memorial de su creación.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179088" y="232533"/>
            <a:ext cx="11426377" cy="715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4399" spc="109">
                <a:solidFill>
                  <a:srgbClr val="FFFFFF"/>
                </a:solidFill>
                <a:latin typeface="League Spartan"/>
              </a:rPr>
              <a:t>UN LLAMADO A LA FIDELIDAD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0" y="169033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Miércoles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31 de mayo del 2023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04718" y="9837648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Contenido y diseño: Bruno Flávio - Traducción: Eliezer GC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26337" y="8320464"/>
            <a:ext cx="17835325" cy="1746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6E9A91"/>
                </a:solidFill>
                <a:latin typeface="League Spartan Bold"/>
              </a:rPr>
              <a:t>El libro apocalíptico contrapone dos señales: el sello divino (Ap 7:3; 14:1) y la marca bestial (Ap 13:16-18). 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6E9A91"/>
                </a:solidFill>
                <a:latin typeface="League Spartan Bold"/>
              </a:rPr>
              <a:t>En los tres mensajes angélicos, se enfatiza el contraste entre los que tienen la marca de la bestia, 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6E9A91"/>
                </a:solidFill>
                <a:latin typeface="League Spartan Bold"/>
              </a:rPr>
              <a:t>y los que adoran al Dios Creador, guardan sus mandamientos y conservan la fe de Jesús. </a:t>
            </a:r>
          </a:p>
          <a:p>
            <a:pPr algn="ctr">
              <a:lnSpc>
                <a:spcPts val="3500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281575" y="6486044"/>
            <a:ext cx="4846408" cy="1576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3"/>
              </a:lnSpc>
            </a:pPr>
            <a:r>
              <a:rPr lang="en-US" sz="2525">
                <a:solidFill>
                  <a:srgbClr val="CFC69C"/>
                </a:solidFill>
                <a:latin typeface="League Spartan Bold"/>
              </a:rPr>
              <a:t>Apocalipsis 14:7 – Referencia a Eclesiastés 12:13 </a:t>
            </a:r>
          </a:p>
          <a:p>
            <a:pPr algn="ctr">
              <a:lnSpc>
                <a:spcPts val="3233"/>
              </a:lnSpc>
            </a:pPr>
            <a:r>
              <a:rPr lang="en-US" sz="2525">
                <a:solidFill>
                  <a:srgbClr val="CFC69C"/>
                </a:solidFill>
                <a:latin typeface="League Spartan Bold"/>
              </a:rPr>
              <a:t>y al cuarto mandamiento. </a:t>
            </a:r>
          </a:p>
          <a:p>
            <a:pPr algn="ctr">
              <a:lnSpc>
                <a:spcPts val="2721"/>
              </a:lnSpc>
            </a:pPr>
            <a:r>
              <a:rPr lang="en-US" sz="2125">
                <a:solidFill>
                  <a:srgbClr val="CFC69C"/>
                </a:solidFill>
                <a:latin typeface="League Spartan Bold"/>
              </a:rPr>
              <a:t>(Éx20:11)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487531" y="6488600"/>
            <a:ext cx="5420598" cy="1576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3"/>
              </a:lnSpc>
            </a:pPr>
            <a:r>
              <a:rPr lang="en-US" sz="2525">
                <a:solidFill>
                  <a:srgbClr val="CFC69C"/>
                </a:solidFill>
                <a:latin typeface="League Spartan Bold"/>
              </a:rPr>
              <a:t>Apocalipsis 14:9-11 – Referencia al primer y segundo mandamientos.</a:t>
            </a:r>
          </a:p>
          <a:p>
            <a:pPr algn="ctr">
              <a:lnSpc>
                <a:spcPts val="2721"/>
              </a:lnSpc>
            </a:pPr>
            <a:r>
              <a:rPr lang="en-US" sz="2125">
                <a:solidFill>
                  <a:srgbClr val="CFC69C"/>
                </a:solidFill>
                <a:latin typeface="League Spartan Bold"/>
              </a:rPr>
              <a:t>(Éx 20:3-5)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576876" y="6421133"/>
            <a:ext cx="5711124" cy="1576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3"/>
              </a:lnSpc>
            </a:pPr>
            <a:r>
              <a:rPr lang="en-US" sz="2525">
                <a:solidFill>
                  <a:srgbClr val="CFC69C"/>
                </a:solidFill>
                <a:latin typeface="League Spartan Bold"/>
              </a:rPr>
              <a:t>Apocalipsis 14:12 – Declaración inequívoca de que los salvos guardan los mandamientos.</a:t>
            </a:r>
          </a:p>
          <a:p>
            <a:pPr algn="ctr">
              <a:lnSpc>
                <a:spcPts val="2721"/>
              </a:lnSpc>
            </a:pPr>
            <a:r>
              <a:rPr lang="en-US" sz="2125">
                <a:solidFill>
                  <a:srgbClr val="CFC69C"/>
                </a:solidFill>
                <a:latin typeface="League Spartan Bold"/>
              </a:rPr>
              <a:t>(Éx 20)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6081901" y="2046987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ECEADE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BF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063C8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063C8D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9050" y="2057400"/>
            <a:ext cx="5784683" cy="8229600"/>
            <a:chOff x="0" y="0"/>
            <a:chExt cx="7712911" cy="1097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2700" y="0"/>
              <a:ext cx="7700211" cy="5486400"/>
            </a:xfrm>
            <a:custGeom>
              <a:avLst/>
              <a:gdLst/>
              <a:ahLst/>
              <a:cxnLst/>
              <a:rect r="r" b="b" t="t" l="l"/>
              <a:pathLst>
                <a:path h="5486400" w="7700211">
                  <a:moveTo>
                    <a:pt x="0" y="0"/>
                  </a:moveTo>
                  <a:lnTo>
                    <a:pt x="7700211" y="0"/>
                  </a:lnTo>
                  <a:lnTo>
                    <a:pt x="7700211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295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true" rot="0">
              <a:off x="0" y="5486400"/>
              <a:ext cx="7700211" cy="5486400"/>
            </a:xfrm>
            <a:custGeom>
              <a:avLst/>
              <a:gdLst/>
              <a:ahLst/>
              <a:cxnLst/>
              <a:rect r="r" b="b" t="t" l="l"/>
              <a:pathLst>
                <a:path h="5486400" w="7700211">
                  <a:moveTo>
                    <a:pt x="0" y="5486400"/>
                  </a:moveTo>
                  <a:lnTo>
                    <a:pt x="7700211" y="5486400"/>
                  </a:lnTo>
                  <a:lnTo>
                    <a:pt x="7700211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2">
                <a:alphaModFix amt="2295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5765633" y="2095039"/>
            <a:ext cx="5784683" cy="8229600"/>
            <a:chOff x="0" y="0"/>
            <a:chExt cx="7712911" cy="10972800"/>
          </a:xfrm>
        </p:grpSpPr>
        <p:sp>
          <p:nvSpPr>
            <p:cNvPr name="Freeform 10" id="10"/>
            <p:cNvSpPr/>
            <p:nvPr/>
          </p:nvSpPr>
          <p:spPr>
            <a:xfrm flipH="true" flipV="false" rot="0">
              <a:off x="12700" y="0"/>
              <a:ext cx="7700211" cy="5486400"/>
            </a:xfrm>
            <a:custGeom>
              <a:avLst/>
              <a:gdLst/>
              <a:ahLst/>
              <a:cxnLst/>
              <a:rect r="r" b="b" t="t" l="l"/>
              <a:pathLst>
                <a:path h="5486400" w="7700211">
                  <a:moveTo>
                    <a:pt x="7700211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700211" y="5486400"/>
                  </a:lnTo>
                  <a:lnTo>
                    <a:pt x="7700211" y="0"/>
                  </a:lnTo>
                  <a:close/>
                </a:path>
              </a:pathLst>
            </a:custGeom>
            <a:blipFill>
              <a:blip r:embed="rId2">
                <a:alphaModFix amt="2295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true" flipV="true" rot="0">
              <a:off x="0" y="5486400"/>
              <a:ext cx="7700211" cy="5486400"/>
            </a:xfrm>
            <a:custGeom>
              <a:avLst/>
              <a:gdLst/>
              <a:ahLst/>
              <a:cxnLst/>
              <a:rect r="r" b="b" t="t" l="l"/>
              <a:pathLst>
                <a:path h="5486400" w="7700211">
                  <a:moveTo>
                    <a:pt x="770021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7700211" y="0"/>
                  </a:lnTo>
                  <a:lnTo>
                    <a:pt x="7700211" y="5486400"/>
                  </a:lnTo>
                  <a:close/>
                </a:path>
              </a:pathLst>
            </a:custGeom>
            <a:blipFill>
              <a:blip r:embed="rId2">
                <a:alphaModFix amt="2295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550316" y="2095039"/>
            <a:ext cx="5784683" cy="8229600"/>
            <a:chOff x="0" y="0"/>
            <a:chExt cx="7712911" cy="1097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0" y="0"/>
              <a:ext cx="7700211" cy="5486400"/>
            </a:xfrm>
            <a:custGeom>
              <a:avLst/>
              <a:gdLst/>
              <a:ahLst/>
              <a:cxnLst/>
              <a:rect r="r" b="b" t="t" l="l"/>
              <a:pathLst>
                <a:path h="5486400" w="7700211">
                  <a:moveTo>
                    <a:pt x="0" y="0"/>
                  </a:moveTo>
                  <a:lnTo>
                    <a:pt x="7700211" y="0"/>
                  </a:lnTo>
                  <a:lnTo>
                    <a:pt x="7700211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295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true" rot="0">
              <a:off x="0" y="5486400"/>
              <a:ext cx="7700211" cy="5486400"/>
            </a:xfrm>
            <a:custGeom>
              <a:avLst/>
              <a:gdLst/>
              <a:ahLst/>
              <a:cxnLst/>
              <a:rect r="r" b="b" t="t" l="l"/>
              <a:pathLst>
                <a:path h="5486400" w="7700211">
                  <a:moveTo>
                    <a:pt x="0" y="5486400"/>
                  </a:moveTo>
                  <a:lnTo>
                    <a:pt x="7700211" y="5486400"/>
                  </a:lnTo>
                  <a:lnTo>
                    <a:pt x="7700211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2">
                <a:alphaModFix amt="2295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063C8D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7334999" y="2035147"/>
            <a:ext cx="5784683" cy="8229600"/>
            <a:chOff x="0" y="0"/>
            <a:chExt cx="7712911" cy="10972800"/>
          </a:xfrm>
        </p:grpSpPr>
        <p:sp>
          <p:nvSpPr>
            <p:cNvPr name="Freeform 18" id="18"/>
            <p:cNvSpPr/>
            <p:nvPr/>
          </p:nvSpPr>
          <p:spPr>
            <a:xfrm flipH="true" flipV="false" rot="0">
              <a:off x="12700" y="0"/>
              <a:ext cx="7700211" cy="5486400"/>
            </a:xfrm>
            <a:custGeom>
              <a:avLst/>
              <a:gdLst/>
              <a:ahLst/>
              <a:cxnLst/>
              <a:rect r="r" b="b" t="t" l="l"/>
              <a:pathLst>
                <a:path h="5486400" w="7700211">
                  <a:moveTo>
                    <a:pt x="7700211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700211" y="5486400"/>
                  </a:lnTo>
                  <a:lnTo>
                    <a:pt x="7700211" y="0"/>
                  </a:lnTo>
                  <a:close/>
                </a:path>
              </a:pathLst>
            </a:custGeom>
            <a:blipFill>
              <a:blip r:embed="rId2">
                <a:alphaModFix amt="323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true" flipV="true" rot="0">
              <a:off x="0" y="5486400"/>
              <a:ext cx="7700211" cy="5486400"/>
            </a:xfrm>
            <a:custGeom>
              <a:avLst/>
              <a:gdLst/>
              <a:ahLst/>
              <a:cxnLst/>
              <a:rect r="r" b="b" t="t" l="l"/>
              <a:pathLst>
                <a:path h="5486400" w="7700211">
                  <a:moveTo>
                    <a:pt x="770021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7700211" y="0"/>
                  </a:lnTo>
                  <a:lnTo>
                    <a:pt x="7700211" y="5486400"/>
                  </a:lnTo>
                  <a:close/>
                </a:path>
              </a:pathLst>
            </a:custGeom>
            <a:blipFill>
              <a:blip r:embed="rId2">
                <a:alphaModFix amt="351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-19050" y="9828123"/>
            <a:ext cx="18465302" cy="572571"/>
            <a:chOff x="0" y="0"/>
            <a:chExt cx="6246287" cy="19368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close/>
                </a:path>
              </a:pathLst>
            </a:custGeom>
            <a:solidFill>
              <a:srgbClr val="0072CC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0072CC"/>
            </a:solid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16326562" y="220705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039" t="-18915" r="-59829" b="-49496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-111218" y="8743288"/>
            <a:ext cx="18557469" cy="1094360"/>
            <a:chOff x="0" y="0"/>
            <a:chExt cx="11548393" cy="68102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1548394" cy="681025"/>
            </a:xfrm>
            <a:custGeom>
              <a:avLst/>
              <a:gdLst/>
              <a:ahLst/>
              <a:cxnLst/>
              <a:rect r="r" b="b" t="t" l="l"/>
              <a:pathLst>
                <a:path h="681025" w="11548394">
                  <a:moveTo>
                    <a:pt x="11423934" y="681025"/>
                  </a:moveTo>
                  <a:lnTo>
                    <a:pt x="124460" y="681025"/>
                  </a:lnTo>
                  <a:cubicBezTo>
                    <a:pt x="55880" y="681025"/>
                    <a:pt x="0" y="625145"/>
                    <a:pt x="0" y="5565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556565"/>
                  </a:lnTo>
                  <a:cubicBezTo>
                    <a:pt x="11548394" y="625145"/>
                    <a:pt x="11492513" y="681025"/>
                    <a:pt x="11423934" y="681025"/>
                  </a:cubicBezTo>
                  <a:close/>
                </a:path>
              </a:pathLst>
            </a:custGeom>
            <a:solidFill>
              <a:srgbClr val="063C8D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028700" y="2954135"/>
            <a:ext cx="3961896" cy="3961896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63C8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32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7163052" y="3125585"/>
            <a:ext cx="3961896" cy="3961896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63C8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32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3297404" y="3162552"/>
            <a:ext cx="3961896" cy="3961896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63C8D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32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0">
            <a:off x="1539841" y="3980785"/>
            <a:ext cx="2939614" cy="2061404"/>
          </a:xfrm>
          <a:custGeom>
            <a:avLst/>
            <a:gdLst/>
            <a:ahLst/>
            <a:cxnLst/>
            <a:rect r="r" b="b" t="t" l="l"/>
            <a:pathLst>
              <a:path h="2061404" w="2939614">
                <a:moveTo>
                  <a:pt x="0" y="0"/>
                </a:moveTo>
                <a:lnTo>
                  <a:pt x="2939614" y="0"/>
                </a:lnTo>
                <a:lnTo>
                  <a:pt x="2939614" y="2061404"/>
                </a:lnTo>
                <a:lnTo>
                  <a:pt x="0" y="20614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8214266" y="3752477"/>
            <a:ext cx="1859468" cy="2790946"/>
          </a:xfrm>
          <a:custGeom>
            <a:avLst/>
            <a:gdLst/>
            <a:ahLst/>
            <a:cxnLst/>
            <a:rect r="r" b="b" t="t" l="l"/>
            <a:pathLst>
              <a:path h="2790946" w="1859468">
                <a:moveTo>
                  <a:pt x="0" y="0"/>
                </a:moveTo>
                <a:lnTo>
                  <a:pt x="1859468" y="0"/>
                </a:lnTo>
                <a:lnTo>
                  <a:pt x="1859468" y="2790946"/>
                </a:lnTo>
                <a:lnTo>
                  <a:pt x="0" y="27909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4094630" y="3922811"/>
            <a:ext cx="2367445" cy="2367445"/>
          </a:xfrm>
          <a:custGeom>
            <a:avLst/>
            <a:gdLst/>
            <a:ahLst/>
            <a:cxnLst/>
            <a:rect r="r" b="b" t="t" l="l"/>
            <a:pathLst>
              <a:path h="2367445" w="2367445">
                <a:moveTo>
                  <a:pt x="0" y="0"/>
                </a:moveTo>
                <a:lnTo>
                  <a:pt x="2367444" y="0"/>
                </a:lnTo>
                <a:lnTo>
                  <a:pt x="2367444" y="2367445"/>
                </a:lnTo>
                <a:lnTo>
                  <a:pt x="0" y="2367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0" y="8873930"/>
            <a:ext cx="18212289" cy="785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4"/>
              </a:lnSpc>
            </a:pPr>
            <a:r>
              <a:rPr lang="en-US" sz="2300" spc="-25">
                <a:solidFill>
                  <a:srgbClr val="FFFFFF"/>
                </a:solidFill>
                <a:latin typeface="League Spartan Bold"/>
              </a:rPr>
              <a:t>Si somos salvos por la gracia de Cristo, podemos gloriarnos solo en él; como decía EGW: </a:t>
            </a:r>
          </a:p>
          <a:p>
            <a:pPr algn="ctr" marL="0" indent="0" lvl="0">
              <a:lnSpc>
                <a:spcPts val="3174"/>
              </a:lnSpc>
            </a:pPr>
            <a:r>
              <a:rPr lang="en-US" sz="2300" spc="-25">
                <a:solidFill>
                  <a:srgbClr val="FFFFFF"/>
                </a:solidFill>
                <a:latin typeface="League Spartan Bold"/>
              </a:rPr>
              <a:t>« [La justificación por la fe..] Es el mensaje del tercer ángel en verdad.» — Mensajes Selectos Tomo I - 437.1</a:t>
            </a:r>
          </a:p>
        </p:txBody>
      </p:sp>
      <p:grpSp>
        <p:nvGrpSpPr>
          <p:cNvPr name="Group 40" id="40"/>
          <p:cNvGrpSpPr/>
          <p:nvPr/>
        </p:nvGrpSpPr>
        <p:grpSpPr>
          <a:xfrm rot="0">
            <a:off x="-184745" y="7124448"/>
            <a:ext cx="20166379" cy="1205804"/>
            <a:chOff x="0" y="0"/>
            <a:chExt cx="5311310" cy="317578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5311310" cy="317578"/>
            </a:xfrm>
            <a:custGeom>
              <a:avLst/>
              <a:gdLst/>
              <a:ahLst/>
              <a:cxnLst/>
              <a:rect r="r" b="b" t="t" l="l"/>
              <a:pathLst>
                <a:path h="317578" w="5311310">
                  <a:moveTo>
                    <a:pt x="0" y="0"/>
                  </a:moveTo>
                  <a:lnTo>
                    <a:pt x="5311310" y="0"/>
                  </a:lnTo>
                  <a:lnTo>
                    <a:pt x="5311310" y="317578"/>
                  </a:lnTo>
                  <a:lnTo>
                    <a:pt x="0" y="317578"/>
                  </a:lnTo>
                  <a:close/>
                </a:path>
              </a:pathLst>
            </a:custGeom>
            <a:solidFill>
              <a:srgbClr val="FFBE00">
                <a:alpha val="60784"/>
              </a:srgbClr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26"/>
                </a:lnSpc>
              </a:pPr>
            </a:p>
          </p:txBody>
        </p:sp>
      </p:grpSp>
      <p:sp>
        <p:nvSpPr>
          <p:cNvPr name="TextBox 43" id="43"/>
          <p:cNvSpPr txBox="true"/>
          <p:nvPr/>
        </p:nvSpPr>
        <p:spPr>
          <a:xfrm rot="0">
            <a:off x="12645919" y="7400546"/>
            <a:ext cx="5303148" cy="1024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2325">
                <a:solidFill>
                  <a:srgbClr val="244F7F"/>
                </a:solidFill>
                <a:latin typeface="League Spartan Bold"/>
              </a:rPr>
              <a:t>Los fieles confían solamente en los méritos de Cristo para salvarse. </a:t>
            </a:r>
          </a:p>
          <a:p>
            <a:pPr algn="ctr">
              <a:lnSpc>
                <a:spcPts val="2626"/>
              </a:lnSpc>
            </a:pPr>
            <a:r>
              <a:rPr lang="en-US" sz="2225">
                <a:solidFill>
                  <a:srgbClr val="244F7F"/>
                </a:solidFill>
                <a:latin typeface="League Spartan Bold"/>
              </a:rPr>
              <a:t>(Ap 7:10, 14)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1125" y="1494222"/>
            <a:ext cx="15742265" cy="8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1"/>
              </a:lnSpc>
            </a:pPr>
            <a:r>
              <a:rPr lang="en-US" sz="2550">
                <a:solidFill>
                  <a:srgbClr val="FFFFFF"/>
                </a:solidFill>
                <a:latin typeface="League Spartan Bold"/>
              </a:rPr>
              <a:t>La arrogancia espiritual y el exclusivismo son pecados condenados por Jesús; aún así, algunos se apropian de los pasajes apocalípticos para estimarse superiores; así erran pues: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4173175" y="201759"/>
            <a:ext cx="11426377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49"/>
              </a:lnSpc>
            </a:pPr>
            <a:r>
              <a:rPr lang="en-US" sz="4499" spc="-166">
                <a:solidFill>
                  <a:srgbClr val="FFFFFF"/>
                </a:solidFill>
                <a:latin typeface="League Spartan"/>
              </a:rPr>
              <a:t>GRACIA PARA LA OBEDIENCIA 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723768" y="9913848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Contenido y diseño: Bruno Flávio - Traducción: Eliezer GC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637651" y="7210079"/>
            <a:ext cx="4743995" cy="101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330">
                <a:solidFill>
                  <a:srgbClr val="244F7F"/>
                </a:solidFill>
                <a:latin typeface="League Spartan Bold"/>
              </a:rPr>
              <a:t>Aún hay un pueblo de Dios dentro de Babilonia. </a:t>
            </a:r>
          </a:p>
          <a:p>
            <a:pPr algn="ctr">
              <a:lnSpc>
                <a:spcPts val="2596"/>
              </a:lnSpc>
            </a:pPr>
            <a:r>
              <a:rPr lang="en-US" sz="2200">
                <a:solidFill>
                  <a:srgbClr val="244F7F"/>
                </a:solidFill>
                <a:latin typeface="League Spartan Bold"/>
              </a:rPr>
              <a:t>(Ap 18:4)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-19050" y="107359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Jueves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1 de junio del 2023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5642081" y="7362446"/>
            <a:ext cx="7003839" cy="1024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2325">
                <a:solidFill>
                  <a:srgbClr val="244F7F"/>
                </a:solidFill>
                <a:latin typeface="League Spartan Bold"/>
              </a:rPr>
              <a:t>La fe de Jesús es una característica de los salvos, junto con guardar sus mandamientos.</a:t>
            </a:r>
          </a:p>
          <a:p>
            <a:pPr algn="ctr">
              <a:lnSpc>
                <a:spcPts val="2626"/>
              </a:lnSpc>
            </a:pPr>
            <a:r>
              <a:rPr lang="en-US" sz="2225">
                <a:solidFill>
                  <a:srgbClr val="244F7F"/>
                </a:solidFill>
                <a:latin typeface="League Spartan Bold"/>
              </a:rPr>
              <a:t> (Ap 14:12)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6081901" y="2046987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ECEADE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3C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70511">
            <a:off x="-1133022" y="1339582"/>
            <a:ext cx="7139178" cy="8229600"/>
          </a:xfrm>
          <a:custGeom>
            <a:avLst/>
            <a:gdLst/>
            <a:ahLst/>
            <a:cxnLst/>
            <a:rect r="r" b="b" t="t" l="l"/>
            <a:pathLst>
              <a:path h="8229600" w="7139178">
                <a:moveTo>
                  <a:pt x="0" y="0"/>
                </a:moveTo>
                <a:lnTo>
                  <a:pt x="7139178" y="0"/>
                </a:lnTo>
                <a:lnTo>
                  <a:pt x="71391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28728" y="1225993"/>
            <a:ext cx="7139178" cy="8229600"/>
          </a:xfrm>
          <a:custGeom>
            <a:avLst/>
            <a:gdLst/>
            <a:ahLst/>
            <a:cxnLst/>
            <a:rect r="r" b="b" t="t" l="l"/>
            <a:pathLst>
              <a:path h="8229600" w="7139178">
                <a:moveTo>
                  <a:pt x="0" y="0"/>
                </a:moveTo>
                <a:lnTo>
                  <a:pt x="7139178" y="0"/>
                </a:lnTo>
                <a:lnTo>
                  <a:pt x="71391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20061">
            <a:off x="12029963" y="1688544"/>
            <a:ext cx="7139178" cy="8229600"/>
          </a:xfrm>
          <a:custGeom>
            <a:avLst/>
            <a:gdLst/>
            <a:ahLst/>
            <a:cxnLst/>
            <a:rect r="r" b="b" t="t" l="l"/>
            <a:pathLst>
              <a:path h="8229600" w="7139178">
                <a:moveTo>
                  <a:pt x="0" y="0"/>
                </a:moveTo>
                <a:lnTo>
                  <a:pt x="7139178" y="0"/>
                </a:lnTo>
                <a:lnTo>
                  <a:pt x="71391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57415" y="1688544"/>
            <a:ext cx="7139178" cy="8229600"/>
          </a:xfrm>
          <a:custGeom>
            <a:avLst/>
            <a:gdLst/>
            <a:ahLst/>
            <a:cxnLst/>
            <a:rect r="r" b="b" t="t" l="l"/>
            <a:pathLst>
              <a:path h="8229600" w="7139178">
                <a:moveTo>
                  <a:pt x="0" y="0"/>
                </a:moveTo>
                <a:lnTo>
                  <a:pt x="7139178" y="0"/>
                </a:lnTo>
                <a:lnTo>
                  <a:pt x="71391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9050" y="-47625"/>
            <a:ext cx="9885273" cy="9885273"/>
          </a:xfrm>
          <a:custGeom>
            <a:avLst/>
            <a:gdLst/>
            <a:ahLst/>
            <a:cxnLst/>
            <a:rect r="r" b="b" t="t" l="l"/>
            <a:pathLst>
              <a:path h="9885273" w="9885273">
                <a:moveTo>
                  <a:pt x="0" y="0"/>
                </a:moveTo>
                <a:lnTo>
                  <a:pt x="9885273" y="0"/>
                </a:lnTo>
                <a:lnTo>
                  <a:pt x="9885273" y="9885273"/>
                </a:lnTo>
                <a:lnTo>
                  <a:pt x="0" y="98852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993519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9863213" y="-57150"/>
            <a:ext cx="9885273" cy="9885273"/>
          </a:xfrm>
          <a:custGeom>
            <a:avLst/>
            <a:gdLst/>
            <a:ahLst/>
            <a:cxnLst/>
            <a:rect r="r" b="b" t="t" l="l"/>
            <a:pathLst>
              <a:path h="9885273" w="9885273">
                <a:moveTo>
                  <a:pt x="0" y="0"/>
                </a:moveTo>
                <a:lnTo>
                  <a:pt x="9885274" y="0"/>
                </a:lnTo>
                <a:lnTo>
                  <a:pt x="9885274" y="9885273"/>
                </a:lnTo>
                <a:lnTo>
                  <a:pt x="0" y="98852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8A945B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11110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19050" y="9828123"/>
            <a:ext cx="18465302" cy="572571"/>
            <a:chOff x="0" y="0"/>
            <a:chExt cx="6246287" cy="19368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close/>
                </a:path>
              </a:pathLst>
            </a:custGeom>
            <a:solidFill>
              <a:srgbClr val="993519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993519"/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16326562" y="220705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3039" t="-18915" r="-59829" b="-49496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-111218" y="8743288"/>
            <a:ext cx="18557469" cy="1094360"/>
            <a:chOff x="0" y="0"/>
            <a:chExt cx="11548393" cy="68102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548394" cy="681025"/>
            </a:xfrm>
            <a:custGeom>
              <a:avLst/>
              <a:gdLst/>
              <a:ahLst/>
              <a:cxnLst/>
              <a:rect r="r" b="b" t="t" l="l"/>
              <a:pathLst>
                <a:path h="681025" w="11548394">
                  <a:moveTo>
                    <a:pt x="11423934" y="681025"/>
                  </a:moveTo>
                  <a:lnTo>
                    <a:pt x="124460" y="681025"/>
                  </a:lnTo>
                  <a:cubicBezTo>
                    <a:pt x="55880" y="681025"/>
                    <a:pt x="0" y="625145"/>
                    <a:pt x="0" y="5565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556565"/>
                  </a:lnTo>
                  <a:cubicBezTo>
                    <a:pt x="11548394" y="625145"/>
                    <a:pt x="11492513" y="681025"/>
                    <a:pt x="11423934" y="681025"/>
                  </a:cubicBezTo>
                  <a:close/>
                </a:path>
              </a:pathLst>
            </a:custGeom>
            <a:solidFill>
              <a:srgbClr val="11110F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6083739" y="3745944"/>
            <a:ext cx="2214648" cy="2730356"/>
          </a:xfrm>
          <a:custGeom>
            <a:avLst/>
            <a:gdLst/>
            <a:ahLst/>
            <a:cxnLst/>
            <a:rect r="r" b="b" t="t" l="l"/>
            <a:pathLst>
              <a:path h="2730356" w="2214648">
                <a:moveTo>
                  <a:pt x="0" y="0"/>
                </a:moveTo>
                <a:lnTo>
                  <a:pt x="2214649" y="0"/>
                </a:lnTo>
                <a:lnTo>
                  <a:pt x="2214649" y="2730356"/>
                </a:lnTo>
                <a:lnTo>
                  <a:pt x="0" y="27303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77294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5238847" y="3801860"/>
            <a:ext cx="2043764" cy="2796328"/>
          </a:xfrm>
          <a:custGeom>
            <a:avLst/>
            <a:gdLst/>
            <a:ahLst/>
            <a:cxnLst/>
            <a:rect r="r" b="b" t="t" l="l"/>
            <a:pathLst>
              <a:path h="2796328" w="2043764">
                <a:moveTo>
                  <a:pt x="0" y="0"/>
                </a:moveTo>
                <a:lnTo>
                  <a:pt x="2043764" y="0"/>
                </a:lnTo>
                <a:lnTo>
                  <a:pt x="2043764" y="2796329"/>
                </a:lnTo>
                <a:lnTo>
                  <a:pt x="0" y="27963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5201" b="-85834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8763345" y="3254798"/>
            <a:ext cx="4723290" cy="3280427"/>
            <a:chOff x="0" y="0"/>
            <a:chExt cx="6297720" cy="4373902"/>
          </a:xfrm>
        </p:grpSpPr>
        <p:sp>
          <p:nvSpPr>
            <p:cNvPr name="Freeform 24" id="24"/>
            <p:cNvSpPr/>
            <p:nvPr/>
          </p:nvSpPr>
          <p:spPr>
            <a:xfrm flipH="true" flipV="false" rot="0">
              <a:off x="1505759" y="1021041"/>
              <a:ext cx="4791961" cy="3296547"/>
            </a:xfrm>
            <a:custGeom>
              <a:avLst/>
              <a:gdLst/>
              <a:ahLst/>
              <a:cxnLst/>
              <a:rect r="r" b="b" t="t" l="l"/>
              <a:pathLst>
                <a:path h="3296547" w="4791961">
                  <a:moveTo>
                    <a:pt x="4791961" y="0"/>
                  </a:moveTo>
                  <a:lnTo>
                    <a:pt x="0" y="0"/>
                  </a:lnTo>
                  <a:lnTo>
                    <a:pt x="0" y="3296547"/>
                  </a:lnTo>
                  <a:lnTo>
                    <a:pt x="4791961" y="3296547"/>
                  </a:lnTo>
                  <a:lnTo>
                    <a:pt x="479196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-76197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2288317">
              <a:off x="629388" y="629388"/>
              <a:ext cx="3115126" cy="3115126"/>
            </a:xfrm>
            <a:custGeom>
              <a:avLst/>
              <a:gdLst/>
              <a:ahLst/>
              <a:cxnLst/>
              <a:rect r="r" b="b" t="t" l="l"/>
              <a:pathLst>
                <a:path h="3115126" w="3115126">
                  <a:moveTo>
                    <a:pt x="0" y="0"/>
                  </a:moveTo>
                  <a:lnTo>
                    <a:pt x="3115126" y="0"/>
                  </a:lnTo>
                  <a:lnTo>
                    <a:pt x="3115126" y="3115126"/>
                  </a:lnTo>
                  <a:lnTo>
                    <a:pt x="0" y="3115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463726" y="3745944"/>
            <a:ext cx="2141127" cy="2663169"/>
          </a:xfrm>
          <a:custGeom>
            <a:avLst/>
            <a:gdLst/>
            <a:ahLst/>
            <a:cxnLst/>
            <a:rect r="r" b="b" t="t" l="l"/>
            <a:pathLst>
              <a:path h="2663169" w="2141127">
                <a:moveTo>
                  <a:pt x="0" y="0"/>
                </a:moveTo>
                <a:lnTo>
                  <a:pt x="2141127" y="0"/>
                </a:lnTo>
                <a:lnTo>
                  <a:pt x="2141127" y="2663168"/>
                </a:lnTo>
                <a:lnTo>
                  <a:pt x="0" y="26631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-6201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01125" y="1373681"/>
            <a:ext cx="15742265" cy="9253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23"/>
              </a:lnSpc>
            </a:pPr>
            <a:r>
              <a:rPr lang="en-US" sz="2799">
                <a:solidFill>
                  <a:srgbClr val="FFEEDD"/>
                </a:solidFill>
                <a:latin typeface="League Spartan Bold"/>
              </a:rPr>
              <a:t>La identidad de Babilonia aparece varias veces en Apocalipsis; es importante entenderla correctamente, para poder identificar los hechos que la integran: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173175" y="241151"/>
            <a:ext cx="11426377" cy="680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 spc="-155">
                <a:solidFill>
                  <a:srgbClr val="11110F"/>
                </a:solidFill>
                <a:latin typeface="League Spartan"/>
              </a:rPr>
              <a:t>PARA ESTUDIAR Y MEDITAR: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23768" y="9918144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Contenido y diseño: Bruno Flávio - Traducción: Eliezer GC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0" y="8864405"/>
            <a:ext cx="18212289" cy="830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1"/>
              </a:lnSpc>
            </a:pPr>
            <a:r>
              <a:rPr lang="en-US" sz="2400" spc="-26">
                <a:solidFill>
                  <a:srgbClr val="FFEEDD"/>
                </a:solidFill>
                <a:latin typeface="League Spartan Bold"/>
              </a:rPr>
              <a:t>Según Apocalipsis, Babilonia es la representación de una iglesia/reino que persigue a los santos; </a:t>
            </a:r>
          </a:p>
          <a:p>
            <a:pPr algn="ctr" marL="0" indent="0" lvl="0">
              <a:lnSpc>
                <a:spcPts val="3311"/>
              </a:lnSpc>
            </a:pPr>
            <a:r>
              <a:rPr lang="en-US" sz="2400" spc="-26">
                <a:solidFill>
                  <a:srgbClr val="FFEEDD"/>
                </a:solidFill>
                <a:latin typeface="League Spartan Bold"/>
              </a:rPr>
              <a:t>también trama argucias y artimañas para aumentar su influencia política y sus riquezas.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63726" y="6818687"/>
            <a:ext cx="4292574" cy="1034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4"/>
              </a:lnSpc>
            </a:pPr>
            <a:r>
              <a:rPr lang="en-US" sz="2300">
                <a:solidFill>
                  <a:srgbClr val="B4A152"/>
                </a:solidFill>
                <a:latin typeface="League Spartan Bold"/>
              </a:rPr>
              <a:t>Es la contraparte de la iglesia verdadera.</a:t>
            </a:r>
          </a:p>
          <a:p>
            <a:pPr algn="ctr">
              <a:lnSpc>
                <a:spcPts val="2714"/>
              </a:lnSpc>
            </a:pPr>
            <a:r>
              <a:rPr lang="en-US" sz="2300">
                <a:solidFill>
                  <a:srgbClr val="B4A152"/>
                </a:solidFill>
                <a:latin typeface="League Spartan"/>
              </a:rPr>
              <a:t> (2 Ct 11:2; Ap 12:1; 17:3-6)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-19050" y="107359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Viernes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2 de junio del 2023</a:t>
            </a:r>
          </a:p>
        </p:txBody>
      </p:sp>
      <p:sp>
        <p:nvSpPr>
          <p:cNvPr name="Freeform 33" id="33"/>
          <p:cNvSpPr/>
          <p:nvPr/>
        </p:nvSpPr>
        <p:spPr>
          <a:xfrm flipH="true" flipV="false" rot="0">
            <a:off x="2384302" y="3745944"/>
            <a:ext cx="2141127" cy="2663169"/>
          </a:xfrm>
          <a:custGeom>
            <a:avLst/>
            <a:gdLst/>
            <a:ahLst/>
            <a:cxnLst/>
            <a:rect r="r" b="b" t="t" l="l"/>
            <a:pathLst>
              <a:path h="2663169" w="2141127">
                <a:moveTo>
                  <a:pt x="2141127" y="0"/>
                </a:moveTo>
                <a:lnTo>
                  <a:pt x="0" y="0"/>
                </a:lnTo>
                <a:lnTo>
                  <a:pt x="0" y="2663168"/>
                </a:lnTo>
                <a:lnTo>
                  <a:pt x="2141127" y="2663168"/>
                </a:lnTo>
                <a:lnTo>
                  <a:pt x="214112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-6201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5293604" y="6818687"/>
            <a:ext cx="4061368" cy="1034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4"/>
              </a:lnSpc>
            </a:pPr>
            <a:r>
              <a:rPr lang="en-US" sz="2300">
                <a:solidFill>
                  <a:srgbClr val="B4A152"/>
                </a:solidFill>
                <a:latin typeface="League Spartan Bold"/>
              </a:rPr>
              <a:t>Se la identifica como una fuente de corrupción. </a:t>
            </a:r>
          </a:p>
          <a:p>
            <a:pPr algn="ctr">
              <a:lnSpc>
                <a:spcPts val="2714"/>
              </a:lnSpc>
            </a:pPr>
            <a:r>
              <a:rPr lang="en-US" sz="2300">
                <a:solidFill>
                  <a:srgbClr val="B4A152"/>
                </a:solidFill>
                <a:latin typeface="League Spartan Bold"/>
              </a:rPr>
              <a:t>(Ap 18:2, 3)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631608" y="6832446"/>
            <a:ext cx="4289317" cy="1034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4"/>
              </a:lnSpc>
            </a:pPr>
            <a:r>
              <a:rPr lang="en-US" sz="2300">
                <a:solidFill>
                  <a:srgbClr val="B4A152"/>
                </a:solidFill>
                <a:latin typeface="League Spartan Bold"/>
              </a:rPr>
              <a:t>Se la identifica como  perseguidora de los santos. </a:t>
            </a:r>
          </a:p>
          <a:p>
            <a:pPr algn="ctr">
              <a:lnSpc>
                <a:spcPts val="2714"/>
              </a:lnSpc>
            </a:pPr>
            <a:r>
              <a:rPr lang="en-US" sz="2300">
                <a:solidFill>
                  <a:srgbClr val="B4A152"/>
                </a:solidFill>
                <a:latin typeface="League Spartan Bold"/>
              </a:rPr>
              <a:t>(Ap 17:6)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4217786" y="6832446"/>
            <a:ext cx="3994503" cy="1034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4"/>
              </a:lnSpc>
            </a:pPr>
            <a:r>
              <a:rPr lang="en-US" sz="2300">
                <a:solidFill>
                  <a:srgbClr val="B4A152"/>
                </a:solidFill>
                <a:latin typeface="League Spartan Bold"/>
              </a:rPr>
              <a:t>Se la presenta como </a:t>
            </a:r>
          </a:p>
          <a:p>
            <a:pPr algn="ctr">
              <a:lnSpc>
                <a:spcPts val="2714"/>
              </a:lnSpc>
            </a:pPr>
            <a:r>
              <a:rPr lang="en-US" sz="2300">
                <a:solidFill>
                  <a:srgbClr val="B4A152"/>
                </a:solidFill>
                <a:latin typeface="League Spartan Bold"/>
              </a:rPr>
              <a:t>un poder politieconómico. </a:t>
            </a:r>
          </a:p>
          <a:p>
            <a:pPr algn="ctr">
              <a:lnSpc>
                <a:spcPts val="2714"/>
              </a:lnSpc>
            </a:pPr>
            <a:r>
              <a:rPr lang="en-US" sz="2300">
                <a:solidFill>
                  <a:srgbClr val="B4A152"/>
                </a:solidFill>
                <a:latin typeface="League Spartan Bold"/>
              </a:rPr>
              <a:t>(Ap 17:18; 18:3, 10-20)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6081901" y="2046987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ECEADE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DAFkMVgG35E</dc:identifier>
  <dcterms:modified xsi:type="dcterms:W3CDTF">2011-08-01T06:04:30Z</dcterms:modified>
  <cp:revision>1</cp:revision>
  <dc:title>Lección 10 (2º TRI 2023)</dc:title>
</cp:coreProperties>
</file>