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84" r:id="rId3"/>
    <p:sldId id="265" r:id="rId4"/>
    <p:sldId id="287" r:id="rId5"/>
    <p:sldId id="269" r:id="rId6"/>
    <p:sldId id="282" r:id="rId7"/>
    <p:sldId id="263" r:id="rId8"/>
    <p:sldId id="281" r:id="rId9"/>
  </p:sldIdLst>
  <p:sldSz cx="9144000" cy="6858000" type="screen4x3"/>
  <p:notesSz cx="6858000" cy="914400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E71EAABB-2278-4A42-A021-174F358C85A2}">
          <p14:sldIdLst>
            <p14:sldId id="256"/>
            <p14:sldId id="284"/>
            <p14:sldId id="265"/>
            <p14:sldId id="287"/>
          </p14:sldIdLst>
        </p14:section>
        <p14:section name="Sección sin título" id="{9FBCFC46-058C-47EA-A91B-B54E9588554D}">
          <p14:sldIdLst>
            <p14:sldId id="269"/>
            <p14:sldId id="282"/>
            <p14:sldId id="263"/>
            <p14:sldId id="2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FF07"/>
    <a:srgbClr val="F2021F"/>
    <a:srgbClr val="F33F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howGuides="1">
      <p:cViewPr varScale="1">
        <p:scale>
          <a:sx n="68" d="100"/>
          <a:sy n="68" d="100"/>
        </p:scale>
        <p:origin x="14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EAB55A-B1F5-4627-ACB9-9CAF6953FE02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36336-248E-4E59-AA31-B189D85868D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D3446F-5817-4C25-929D-4F180A64F446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F0B65-7D7D-4124-8CC2-64ACEAB319AA}" type="slidenum">
              <a:rPr lang="en-US" smtClean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GEB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PE" dirty="0"/>
              <a:t> e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F0B65-7D7D-4124-8CC2-64ACEAB319AA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D0F7BE-E3AA-46EA-A2AF-7CD58110409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168BFF-7334-4524-B060-8FA62EB200FE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29015A-E9DF-4999-BA96-80B4C3B68754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867857-65F8-4624-9800-9A1D2E106D7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F4103F-56A9-456A-BBC1-4F8FE456CDB3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F1150-F025-40A1-8C0E-A093890BB6AB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D5691C-32EC-415A-9C86-A5A11EA90AD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CC3B3-BC7B-4C19-A548-5E4108AA5E31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22B1C7-C32D-491F-9835-10D9D954E90D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3415EB-96B7-43E0-822F-C9D61E0D6D5A}" type="slidenum">
              <a:rPr lang="es-MX"/>
              <a:t>‹Nº›</a:t>
            </a:fld>
            <a:endParaRPr lang="es-MX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s-ES" sz="2400">
                <a:latin typeface="Times New Roman" panose="02020603050405020304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2261 w 7000"/>
                <a:gd name="T3" fmla="*/ 0 h 1000"/>
                <a:gd name="T4" fmla="*/ 2435 w 7000"/>
                <a:gd name="T5" fmla="*/ 174 h 1000"/>
                <a:gd name="T6" fmla="*/ 2262 w 7000"/>
                <a:gd name="T7" fmla="*/ 348 h 1000"/>
                <a:gd name="T8" fmla="*/ 0 w 7000"/>
                <a:gd name="T9" fmla="*/ 348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s-MX"/>
              <a:t>Haga clic para cambiar el estilo de título	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s-MX"/>
              <a:t>Haga clic para modificar el estilo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ct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Arial Black" panose="020B0A04020102020204" pitchFamily="34" charset="0"/>
              </a:defRPr>
            </a:lvl1pPr>
          </a:lstStyle>
          <a:p>
            <a:fld id="{66EC6A28-46CA-4EDE-9959-40C3B0A1AC0A}" type="slidenum">
              <a:rPr lang="es-MX"/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anose="05000000000000000000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decalogo-janohalire.blogspot.com/p/escuela-sabatica.html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es.slideshare.net/ahalirecc" TargetMode="External"/><Relationship Id="rId5" Type="http://schemas.openxmlformats.org/officeDocument/2006/relationships/hyperlink" Target="https://www.recursos-biblicos.com/2014/04/resumen-de-la-leccion-de-escuela-sabatica-para-segundo-trimestre-2014.html" TargetMode="External"/><Relationship Id="rId4" Type="http://schemas.openxmlformats.org/officeDocument/2006/relationships/hyperlink" Target="http://www.recursos-biblico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2 CuadroTexto"/>
          <p:cNvSpPr txBox="1">
            <a:spLocks noChangeArrowheads="1"/>
          </p:cNvSpPr>
          <p:nvPr/>
        </p:nvSpPr>
        <p:spPr bwMode="auto">
          <a:xfrm>
            <a:off x="4857750" y="285750"/>
            <a:ext cx="2520950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r" eaLnBrk="1" hangingPunct="1"/>
            <a:r>
              <a:rPr lang="es-ES" sz="1400" dirty="0">
                <a:solidFill>
                  <a:srgbClr val="E8E8FA"/>
                </a:solidFill>
              </a:rPr>
              <a:t>17 de octubre 2026</a:t>
            </a:r>
          </a:p>
        </p:txBody>
      </p:sp>
      <p:sp>
        <p:nvSpPr>
          <p:cNvPr id="2052" name="Text Box 8"/>
          <p:cNvSpPr txBox="1">
            <a:spLocks noChangeArrowheads="1"/>
          </p:cNvSpPr>
          <p:nvPr/>
        </p:nvSpPr>
        <p:spPr bwMode="auto">
          <a:xfrm>
            <a:off x="323850" y="663575"/>
            <a:ext cx="773430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MX" dirty="0">
                <a:solidFill>
                  <a:schemeClr val="bg1"/>
                </a:solidFill>
                <a:latin typeface="Arial Black" panose="020B0A04020102020204" pitchFamily="34" charset="0"/>
              </a:rPr>
              <a:t>EL PROFETA DEL ANTIGUO TESTAMENTO</a:t>
            </a:r>
          </a:p>
          <a:p>
            <a:pPr eaLnBrk="1" hangingPunct="1"/>
            <a:endParaRPr lang="es-MX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053" name="Text Box 10"/>
          <p:cNvSpPr txBox="1">
            <a:spLocks noChangeArrowheads="1"/>
          </p:cNvSpPr>
          <p:nvPr/>
        </p:nvSpPr>
        <p:spPr bwMode="auto">
          <a:xfrm>
            <a:off x="1692275" y="5768975"/>
            <a:ext cx="6365875" cy="70788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es-MX" sz="2000" dirty="0">
                <a:solidFill>
                  <a:srgbClr val="F2021F"/>
                </a:solidFill>
                <a:latin typeface="Arial Black" panose="020B0A04020102020204" pitchFamily="34" charset="0"/>
              </a:rPr>
              <a:t>TEXTO CLAVE:</a:t>
            </a:r>
            <a:r>
              <a:rPr lang="es-MX" sz="2000" dirty="0">
                <a:solidFill>
                  <a:schemeClr val="folHlink"/>
                </a:solidFill>
                <a:latin typeface="Arial Black" panose="020B0A04020102020204" pitchFamily="34" charset="0"/>
              </a:rPr>
              <a:t> </a:t>
            </a:r>
            <a:r>
              <a:rPr lang="es-MX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2 Crónicas 20:20</a:t>
            </a:r>
          </a:p>
          <a:p>
            <a:pPr algn="just" eaLnBrk="1" hangingPunct="1"/>
            <a:endParaRPr lang="es-MX" sz="2000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54" name="Rectangle 11"/>
          <p:cNvSpPr>
            <a:spLocks noChangeArrowheads="1"/>
          </p:cNvSpPr>
          <p:nvPr/>
        </p:nvSpPr>
        <p:spPr bwMode="auto">
          <a:xfrm>
            <a:off x="2044700" y="6381750"/>
            <a:ext cx="5165725" cy="30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ES" sz="1400" b="1" dirty="0">
                <a:solidFill>
                  <a:schemeClr val="bg2"/>
                </a:solidFill>
              </a:rPr>
              <a:t>Escuela Sabática – 4° Trimestre de 2026</a:t>
            </a:r>
            <a:endParaRPr lang="es-MX" sz="1400" b="1" dirty="0">
              <a:solidFill>
                <a:schemeClr val="bg2"/>
              </a:solidFill>
            </a:endParaRPr>
          </a:p>
        </p:txBody>
      </p:sp>
      <p:sp>
        <p:nvSpPr>
          <p:cNvPr id="2055" name="Rectangle 9"/>
          <p:cNvSpPr>
            <a:spLocks noChangeArrowheads="1"/>
          </p:cNvSpPr>
          <p:nvPr/>
        </p:nvSpPr>
        <p:spPr bwMode="auto">
          <a:xfrm>
            <a:off x="323850" y="260350"/>
            <a:ext cx="158432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dirty="0">
                <a:solidFill>
                  <a:srgbClr val="F2021F"/>
                </a:solidFill>
                <a:latin typeface="Arial Black" panose="020B0A04020102020204" pitchFamily="34" charset="0"/>
              </a:rPr>
              <a:t>Lección 03</a:t>
            </a:r>
            <a:endParaRPr lang="es-MX" dirty="0">
              <a:solidFill>
                <a:srgbClr val="FFFF07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8" r="22538"/>
          <a:stretch/>
        </p:blipFill>
        <p:spPr>
          <a:xfrm>
            <a:off x="1908175" y="1690613"/>
            <a:ext cx="5470525" cy="39576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625851" y="2561531"/>
            <a:ext cx="4857750" cy="33489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SABER: Entender sobre la vida de los profetas del Antiguo Testamento. 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SENTIR: El deseo de ser obediente a los consejos de Dios mediante los profetas.</a:t>
            </a: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HACER: La decisión de presentar los mensajes de los profetas.</a:t>
            </a:r>
          </a:p>
        </p:txBody>
      </p:sp>
      <p:sp>
        <p:nvSpPr>
          <p:cNvPr id="21507" name="5 CuadroTexto"/>
          <p:cNvSpPr txBox="1">
            <a:spLocks noChangeArrowheads="1"/>
          </p:cNvSpPr>
          <p:nvPr/>
        </p:nvSpPr>
        <p:spPr bwMode="auto">
          <a:xfrm>
            <a:off x="468313" y="1484313"/>
            <a:ext cx="8015288" cy="10156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/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Aprendamos a ser, un discípulo que cree en Dios y en sus profetas.</a:t>
            </a:r>
          </a:p>
          <a:p>
            <a:pPr eaLnBrk="1" hangingPunct="1"/>
            <a:r>
              <a:rPr lang="es-ES" sz="2000" u="sng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APRENDIZAJE  POR  NIVELES</a:t>
            </a:r>
            <a:r>
              <a:rPr lang="es-ES" sz="2000" dirty="0">
                <a:solidFill>
                  <a:schemeClr val="accent2">
                    <a:lumMod val="25000"/>
                  </a:schemeClr>
                </a:solidFill>
                <a:latin typeface="Arial Black" panose="020B0A04020102020204" pitchFamily="34" charset="0"/>
              </a:rPr>
              <a:t>:</a:t>
            </a:r>
            <a:endParaRPr lang="es-ES" dirty="0">
              <a:solidFill>
                <a:schemeClr val="accent2">
                  <a:lumMod val="2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1508" name="7 Imagen" descr="jesus0090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068638"/>
            <a:ext cx="2784475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Rectangle 2"/>
          <p:cNvSpPr txBox="1">
            <a:spLocks noChangeArrowheads="1"/>
          </p:cNvSpPr>
          <p:nvPr/>
        </p:nvSpPr>
        <p:spPr bwMode="auto">
          <a:xfrm>
            <a:off x="250825" y="133495"/>
            <a:ext cx="8015288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marL="354330" indent="-354330" eaLnBrk="1" hangingPunct="1">
              <a:spcAft>
                <a:spcPts val="600"/>
              </a:spcAft>
            </a:pP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I. OBJETIVO: </a:t>
            </a:r>
            <a:r>
              <a:rPr lang="es-MX" sz="2400" b="1" dirty="0">
                <a:solidFill>
                  <a:schemeClr val="bg1"/>
                </a:solidFill>
                <a:latin typeface="Tahoma" panose="020B0604030504040204" pitchFamily="34" charset="0"/>
              </a:rPr>
              <a:t>¿Qué enseñar y aprender?</a:t>
            </a:r>
            <a:endParaRPr lang="es-MX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5 CuadroTexto"/>
          <p:cNvSpPr txBox="1">
            <a:spLocks noChangeArrowheads="1"/>
          </p:cNvSpPr>
          <p:nvPr/>
        </p:nvSpPr>
        <p:spPr bwMode="auto">
          <a:xfrm>
            <a:off x="468313" y="1373188"/>
            <a:ext cx="7613650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s-ES" sz="2400" b="1" dirty="0">
                <a:solidFill>
                  <a:srgbClr val="CC6600"/>
                </a:solidFill>
              </a:rPr>
              <a:t>Con preguntas motivadoras, presentando necesidades y casos de la vida:</a:t>
            </a:r>
            <a:endParaRPr lang="es-ES" sz="2400" b="1" dirty="0">
              <a:solidFill>
                <a:srgbClr val="CC6600"/>
              </a:solidFill>
              <a:latin typeface="Arial Black" panose="020B0A04020102020204" pitchFamily="34" charset="0"/>
            </a:endParaRPr>
          </a:p>
        </p:txBody>
      </p:sp>
      <p:pic>
        <p:nvPicPr>
          <p:cNvPr id="4099" name="Picture 2" descr="H:\Interrogante.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8" y="2817813"/>
            <a:ext cx="2616200" cy="178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95263" y="260350"/>
            <a:ext cx="8015287" cy="914400"/>
          </a:xfrm>
        </p:spPr>
        <p:txBody>
          <a:bodyPr/>
          <a:lstStyle/>
          <a:p>
            <a:pPr eaLnBrk="1" hangingPunct="1"/>
            <a:r>
              <a:rPr lang="es-MX" sz="2800" b="1">
                <a:solidFill>
                  <a:srgbClr val="FF0000"/>
                </a:solidFill>
                <a:latin typeface="Tahoma" panose="020B0604030504040204" pitchFamily="34" charset="0"/>
              </a:rPr>
              <a:t>II.</a:t>
            </a:r>
            <a:r>
              <a:rPr lang="es-MX" sz="2800" b="1">
                <a:latin typeface="Tahoma" panose="020B0604030504040204" pitchFamily="34" charset="0"/>
              </a:rPr>
              <a:t> </a:t>
            </a:r>
            <a:r>
              <a:rPr lang="es-MX" sz="2800" b="1">
                <a:solidFill>
                  <a:srgbClr val="F2021F"/>
                </a:solidFill>
                <a:latin typeface="Tahoma" panose="020B0604030504040204" pitchFamily="34" charset="0"/>
              </a:rPr>
              <a:t>MOTIVAR: </a:t>
            </a:r>
            <a:r>
              <a:rPr lang="es-MX" sz="2400" b="1">
                <a:solidFill>
                  <a:srgbClr val="FFFFCC"/>
                </a:solidFill>
              </a:rPr>
              <a:t>¿Cómo motivar y cómo enseñar?</a:t>
            </a:r>
            <a:r>
              <a:rPr lang="es-MX" sz="2400" b="1">
                <a:solidFill>
                  <a:srgbClr val="F2021F"/>
                </a:solidFill>
                <a:latin typeface="Tahoma" panose="020B0604030504040204" pitchFamily="34" charset="0"/>
              </a:rPr>
              <a:t> </a:t>
            </a:r>
            <a:endParaRPr lang="es-MX" sz="2400" b="1" dirty="0">
              <a:solidFill>
                <a:srgbClr val="CAE2FF"/>
              </a:solidFill>
              <a:latin typeface="Tahoma" panose="020B0604030504040204" pitchFamily="34" charset="0"/>
            </a:endParaRP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83769" y="2492374"/>
            <a:ext cx="5904656" cy="35289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¿Los profetas son humanos frágiles como nosotros?</a:t>
            </a:r>
          </a:p>
          <a:p>
            <a:pPr eaLnBrk="1" hangingPunct="1">
              <a:lnSpc>
                <a:spcPct val="90000"/>
              </a:lnSpc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¿Cómo distinguir a los verdaderos profetas y falsos?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s-MX" sz="2400" b="1" dirty="0">
                <a:solidFill>
                  <a:schemeClr val="accent2">
                    <a:lumMod val="25000"/>
                  </a:schemeClr>
                </a:solidFill>
              </a:rPr>
              <a:t> ¿Dios llamó a las mujeres para que sirvieran como profetas? </a:t>
            </a:r>
            <a:endParaRPr lang="es-MX" sz="2400" dirty="0">
              <a:solidFill>
                <a:schemeClr val="accent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1412776"/>
            <a:ext cx="8352928" cy="4938431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Sí, esto vemos en la vida del profeta Elías. “Elías tuvo un éxito notable en el monte Carmelo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(1 Rey. 18),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donde Dios obró de manera poderosa por medio de él.” Cuando vino una amenaza de muerte para él, se debilitó y quería la muerte.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28)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 Dijo: “Basta ya, Señor quita mi vida, que no soy mejor que mis padres.”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(1 Rey 19:4)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“Quizá la clave del estado de ánimo de Elías se encuentra en sus palabras: ‘Sentí un vivo celo por el Señor Dios Todopoderoso, porque los israelitas han dejado su pacto, han derribado sus altares y han matado a sus profetas. Solo yo he quedado, y me buscan para quitarme la vida.”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28)</a:t>
            </a:r>
          </a:p>
        </p:txBody>
      </p:sp>
      <p:sp>
        <p:nvSpPr>
          <p:cNvPr id="7171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193161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III.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EXPLORA: </a:t>
            </a:r>
            <a:r>
              <a:rPr lang="es-MX" sz="2600" b="1" dirty="0">
                <a:solidFill>
                  <a:srgbClr val="FFFFCC"/>
                </a:solidFill>
              </a:rPr>
              <a:t>1.</a:t>
            </a:r>
            <a:r>
              <a:rPr lang="es-MX" sz="2400" b="1" dirty="0">
                <a:solidFill>
                  <a:schemeClr val="bg1"/>
                </a:solidFill>
              </a:rPr>
              <a:t>¿Los profetas son humanos frágiles como nosotros</a:t>
            </a:r>
            <a:r>
              <a:rPr lang="es-MX" sz="2400" b="1" dirty="0">
                <a:solidFill>
                  <a:srgbClr val="FFFFCC"/>
                </a:solidFill>
              </a:rPr>
              <a:t>? </a:t>
            </a:r>
            <a:r>
              <a:rPr lang="es-MX" sz="2000" b="1" dirty="0">
                <a:solidFill>
                  <a:srgbClr val="FFCC99"/>
                </a:solidFill>
              </a:rPr>
              <a:t>Santiago 5:17- 18</a:t>
            </a:r>
          </a:p>
          <a:p>
            <a:endParaRPr lang="es-MX" sz="2000" b="1" dirty="0">
              <a:solidFill>
                <a:srgbClr val="FFCC99"/>
              </a:solidFill>
            </a:endParaRPr>
          </a:p>
          <a:p>
            <a:r>
              <a:rPr lang="es-MX" sz="2000" b="1" dirty="0">
                <a:solidFill>
                  <a:srgbClr val="FFCC99"/>
                </a:solidFill>
              </a:rPr>
              <a:t> , “”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926" y="1412776"/>
            <a:ext cx="8280920" cy="4895874"/>
          </a:xfrm>
        </p:spPr>
        <p:txBody>
          <a:bodyPr/>
          <a:lstStyle/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“Hubo falsos profetas en la etapa temprana de la historia de Israel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Deut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18:20)”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Dios dejó a su pueblo orientación como reconocer al verdadero profeta.”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(GEB 29)</a:t>
            </a:r>
          </a:p>
          <a:p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“Hay criterios claros y son:</a:t>
            </a:r>
          </a:p>
          <a:p>
            <a:pPr marL="457200" indent="-457200">
              <a:buAutoNum type="arabicPeriod"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El mensaje de un verdadero profeta debe cumplirse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Deut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18:21, 22)</a:t>
            </a:r>
          </a:p>
          <a:p>
            <a:pPr marL="457200" indent="-457200">
              <a:buAutoNum type="arabicPeriod"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Sus mensajes deben alinearse con los mandamientos de Dios, promoviendo la adoración exclusiva a Dios.”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 (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Deut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13:1- 5)</a:t>
            </a:r>
          </a:p>
          <a:p>
            <a:pPr marL="457200" indent="-457200">
              <a:buAutoNum type="arabicPeriod"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Los verdaderos profetas nunca contradicen la Palabra de Dios y la vida de ellos. 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(</a:t>
            </a:r>
            <a:r>
              <a:rPr lang="es-ES" sz="1800" b="1" dirty="0" err="1">
                <a:solidFill>
                  <a:schemeClr val="accent2">
                    <a:lumMod val="25000"/>
                  </a:schemeClr>
                </a:solidFill>
              </a:rPr>
              <a:t>Jer</a:t>
            </a:r>
            <a:r>
              <a:rPr lang="es-ES" sz="1800" b="1" dirty="0">
                <a:solidFill>
                  <a:schemeClr val="accent2">
                    <a:lumMod val="25000"/>
                  </a:schemeClr>
                </a:solidFill>
              </a:rPr>
              <a:t>. 23:14)</a:t>
            </a:r>
            <a:endParaRPr lang="es-ES" sz="1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MX" sz="2400" b="1" dirty="0">
                <a:solidFill>
                  <a:srgbClr val="FFFFCC"/>
                </a:solidFill>
                <a:latin typeface="Tahoma" panose="020B0604030504040204" pitchFamily="34" charset="0"/>
              </a:rPr>
              <a:t>2</a:t>
            </a:r>
            <a:r>
              <a:rPr lang="es-MX" sz="2400" b="1" dirty="0">
                <a:solidFill>
                  <a:srgbClr val="FFFFCC"/>
                </a:solidFill>
              </a:rPr>
              <a:t>. ¿</a:t>
            </a:r>
            <a:r>
              <a:rPr lang="es-MX" sz="2400" b="1" dirty="0">
                <a:solidFill>
                  <a:schemeClr val="bg1"/>
                </a:solidFill>
              </a:rPr>
              <a:t>Cómo distinguir a los verdaderos profetas y los falsos? </a:t>
            </a:r>
            <a:r>
              <a:rPr lang="es-MX" sz="2000" b="1" dirty="0">
                <a:solidFill>
                  <a:srgbClr val="FFCC99"/>
                </a:solidFill>
              </a:rPr>
              <a:t>1 Reyes 22:1- 14</a:t>
            </a:r>
            <a:endParaRPr lang="es-ES" altLang="es-MX" sz="2000" b="1" dirty="0">
              <a:solidFill>
                <a:srgbClr val="FFCC99"/>
              </a:solidFill>
            </a:endParaRPr>
          </a:p>
        </p:txBody>
      </p:sp>
      <p:sp>
        <p:nvSpPr>
          <p:cNvPr id="2" name="Cuadro de texto 1"/>
          <p:cNvSpPr txBox="1"/>
          <p:nvPr/>
        </p:nvSpPr>
        <p:spPr>
          <a:xfrm>
            <a:off x="786765" y="6582410"/>
            <a:ext cx="3048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en-US"/>
              <a:t> </a:t>
            </a:r>
          </a:p>
        </p:txBody>
      </p:sp>
      <p:sp>
        <p:nvSpPr>
          <p:cNvPr id="3" name="Cuadro de texto 2"/>
          <p:cNvSpPr txBox="1"/>
          <p:nvPr/>
        </p:nvSpPr>
        <p:spPr>
          <a:xfrm>
            <a:off x="6804025" y="7059930"/>
            <a:ext cx="2969895" cy="438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s-ES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2" y="1484313"/>
            <a:ext cx="8136136" cy="4419600"/>
          </a:xfrm>
        </p:spPr>
        <p:txBody>
          <a:bodyPr/>
          <a:lstStyle/>
          <a:p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Sí, citaremos algunas de ellas como a: María hermana de Moisés y de Aarón, Débora, que actuó como jueza de Israel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s-ES" alt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Juec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4:1- 4) 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a </a:t>
            </a:r>
            <a:r>
              <a:rPr lang="es-ES" altLang="es-PE" sz="24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Hulda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altLang="es-PE" sz="1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 Rey. 22:14)</a:t>
            </a:r>
          </a:p>
          <a:p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ES" altLang="es-PE" sz="24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Hulda</a:t>
            </a:r>
            <a:r>
              <a:rPr lang="es-ES" alt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ejemplifica el papel significativo que las mujeres desempeñaron en la profecía del Antiguo Testamento. Durante el reinado del rey Josías, cuando se descubrió el libro de la Ley.” 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(GEB 35)</a:t>
            </a:r>
          </a:p>
          <a:p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“El rey Josías consultó a </a:t>
            </a:r>
            <a:r>
              <a:rPr lang="es-PE" sz="24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Hulda</a:t>
            </a:r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aunque Jeremías estaba activo en ese momento 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 </a:t>
            </a:r>
            <a:r>
              <a:rPr lang="es-PE" sz="18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Crón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34:22)”.</a:t>
            </a:r>
          </a:p>
          <a:p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s-PE" sz="2400" b="1" dirty="0" err="1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Hulda</a:t>
            </a:r>
            <a:r>
              <a:rPr lang="es-PE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aseguró a Josías que su humildad y su arrepentimiento lo librarían de presenciar el desastre que se avecinaba.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(2 Cron. 34:26- 28; GEB 35)</a:t>
            </a:r>
            <a:r>
              <a:rPr lang="es-ES" altLang="es-PE" sz="1800" b="1" dirty="0">
                <a:solidFill>
                  <a:schemeClr val="accent2">
                    <a:lumMod val="2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ES" altLang="es-PE" sz="1800" b="1" dirty="0">
              <a:solidFill>
                <a:schemeClr val="accent2">
                  <a:lumMod val="2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95263" y="282575"/>
            <a:ext cx="8015287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r>
              <a:rPr lang="es-MX" sz="2600" b="1" dirty="0">
                <a:solidFill>
                  <a:srgbClr val="FFFFCC"/>
                </a:solidFill>
              </a:rPr>
              <a:t>3. </a:t>
            </a:r>
            <a:r>
              <a:rPr lang="es-MX" sz="2400" b="1" dirty="0">
                <a:solidFill>
                  <a:srgbClr val="FFFFCC"/>
                </a:solidFill>
              </a:rPr>
              <a:t>¿</a:t>
            </a:r>
            <a:r>
              <a:rPr lang="es-MX" sz="2400" b="1" dirty="0">
                <a:solidFill>
                  <a:schemeClr val="bg1"/>
                </a:solidFill>
              </a:rPr>
              <a:t>Dios llamó a las mujeres para que sirvieran como profetas</a:t>
            </a:r>
            <a:r>
              <a:rPr lang="es-MX" sz="2400" b="1" dirty="0">
                <a:solidFill>
                  <a:srgbClr val="FFFFCC"/>
                </a:solidFill>
              </a:rPr>
              <a:t>?</a:t>
            </a:r>
            <a:r>
              <a:rPr lang="es-MX" sz="2400" b="1" dirty="0">
                <a:solidFill>
                  <a:srgbClr val="FFCC99"/>
                </a:solidFill>
              </a:rPr>
              <a:t> </a:t>
            </a:r>
            <a:r>
              <a:rPr lang="es-MX" sz="2000" b="1" dirty="0">
                <a:solidFill>
                  <a:srgbClr val="FFCC99"/>
                </a:solidFill>
              </a:rPr>
              <a:t>Éxodo 15:20; Jueces 4:4</a:t>
            </a:r>
            <a:endParaRPr lang="es-MX" sz="2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1650493"/>
            <a:ext cx="6592887" cy="4090987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800" b="1" dirty="0">
                <a:solidFill>
                  <a:srgbClr val="3D3DD7"/>
                </a:solidFill>
              </a:rPr>
              <a:t>  	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El deseo de creer las palabras de nuestro Creador y a sus profetas, aceptando sus consejos y amonestaciones de Dios mediante los profetas.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	¿Deseas creer con todo corazón a Dios?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    ¿Cuál es tu decisión?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400" b="1" dirty="0">
              <a:solidFill>
                <a:srgbClr val="F33F61"/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s-MX" sz="2400" b="1" dirty="0">
                <a:solidFill>
                  <a:srgbClr val="F33F61"/>
                </a:solidFill>
              </a:rPr>
              <a:t>V. CREA: </a:t>
            </a:r>
            <a:r>
              <a:rPr lang="es-ES" sz="2400" b="1" dirty="0">
                <a:solidFill>
                  <a:schemeClr val="accent2">
                    <a:lumMod val="25000"/>
                  </a:schemeClr>
                </a:solidFill>
              </a:rPr>
              <a:t>¿Qué haré para compartir esta lección la próxima semana? Crear  oportunidades y compartir sobre los mensajes de Dios, dadas mediante los profetas. Amén</a:t>
            </a:r>
            <a:endParaRPr lang="es-MX" sz="2400" b="1" dirty="0">
              <a:solidFill>
                <a:schemeClr val="accent2">
                  <a:lumMod val="25000"/>
                </a:schemeClr>
              </a:solidFill>
            </a:endParaRP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s-MX" sz="2800" b="1" dirty="0">
              <a:solidFill>
                <a:srgbClr val="F33F61"/>
              </a:solidFill>
            </a:endParaRPr>
          </a:p>
        </p:txBody>
      </p:sp>
      <p:pic>
        <p:nvPicPr>
          <p:cNvPr id="8195" name="Picture 10" descr="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6774" y="2599831"/>
            <a:ext cx="1442938" cy="2192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MX" sz="2800" b="1" dirty="0">
                <a:solidFill>
                  <a:srgbClr val="FF0000"/>
                </a:solidFill>
                <a:latin typeface="Tahoma" panose="020B0604030504040204" pitchFamily="34" charset="0"/>
              </a:rPr>
              <a:t>IV.</a:t>
            </a:r>
            <a:r>
              <a:rPr lang="es-MX" sz="2800" dirty="0">
                <a:solidFill>
                  <a:srgbClr val="FF0000"/>
                </a:solidFill>
                <a:latin typeface="Tahoma" panose="020B0604030504040204" pitchFamily="34" charset="0"/>
              </a:rPr>
              <a:t> </a:t>
            </a:r>
            <a:r>
              <a:rPr lang="es-MX" sz="2800" b="1" dirty="0">
                <a:solidFill>
                  <a:srgbClr val="F2021F"/>
                </a:solidFill>
                <a:latin typeface="Tahoma" panose="020B0604030504040204" pitchFamily="34" charset="0"/>
              </a:rPr>
              <a:t>APLICA:</a:t>
            </a:r>
            <a:br>
              <a:rPr lang="es-MX" sz="2800" b="1" dirty="0">
                <a:latin typeface="Tahoma" panose="020B0604030504040204" pitchFamily="34" charset="0"/>
              </a:rPr>
            </a:br>
            <a:r>
              <a:rPr lang="es-MX" sz="2400" b="1" dirty="0">
                <a:latin typeface="Tahoma" panose="020B0604030504040204" pitchFamily="34" charset="0"/>
              </a:rPr>
              <a:t>¿Qué debo sentir al recibir estos conocimientos?</a:t>
            </a:r>
            <a:r>
              <a:rPr lang="es-MX" sz="2800" b="1" dirty="0">
                <a:latin typeface="Tahoma" panose="020B060403050404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0825" y="206375"/>
            <a:ext cx="8015288" cy="9144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s-MX" sz="3200" b="1" kern="0" dirty="0">
                <a:solidFill>
                  <a:srgbClr val="FFFF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Créditos</a:t>
            </a:r>
            <a:endParaRPr lang="es-MX" sz="2400" b="1" kern="0" dirty="0">
              <a:solidFill>
                <a:srgbClr val="FFFF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532813" y="677863"/>
            <a:ext cx="360362" cy="5472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AR"/>
          </a:p>
        </p:txBody>
      </p:sp>
      <p:pic>
        <p:nvPicPr>
          <p:cNvPr id="9220" name="Picture 4" descr="Jesús sonrient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025" y="1341438"/>
            <a:ext cx="8205788" cy="501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1979613" y="1844675"/>
            <a:ext cx="6480175" cy="43999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s-AR" sz="1600" b="1" dirty="0">
                <a:solidFill>
                  <a:srgbClr val="FFFFCC"/>
                </a:solidFill>
                <a:latin typeface="Tahoma" panose="020B0604030504040204" pitchFamily="34" charset="0"/>
              </a:rPr>
              <a:t>DISEÑO ORIGINAL</a:t>
            </a:r>
          </a:p>
          <a:p>
            <a:pPr algn="ctr" eaLnBrk="1" hangingPunct="1"/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dadivosidad. Alejandrino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Halire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  <a:r>
              <a:rPr lang="es-AR" sz="1200" b="1" dirty="0" err="1">
                <a:solidFill>
                  <a:srgbClr val="FFFFCC"/>
                </a:solidFill>
                <a:latin typeface="Tahoma" panose="020B0604030504040204" pitchFamily="34" charset="0"/>
              </a:rPr>
              <a:t>Ccahuana</a:t>
            </a:r>
            <a:r>
              <a:rPr lang="es-AR" sz="1200" b="1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r>
              <a:rPr lang="es-AR" sz="1400" dirty="0">
                <a:solidFill>
                  <a:srgbClr val="FFFFCC"/>
                </a:solidFill>
                <a:latin typeface="Tahoma" panose="020B0604030504040204" pitchFamily="34" charset="0"/>
                <a:hlinkClick r:id="rId3"/>
              </a:rPr>
              <a:t>http://decalogo-janohalire.blogspot.com/p/escuela-sabatica.html</a:t>
            </a:r>
            <a:r>
              <a:rPr lang="es-AR" sz="1000" dirty="0">
                <a:solidFill>
                  <a:srgbClr val="FFFFCC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6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Distribución</a:t>
            </a:r>
          </a:p>
          <a:p>
            <a:pPr algn="ctr" eaLnBrk="1" hangingPunct="1"/>
            <a:r>
              <a:rPr lang="es-AR" sz="1600" b="1" dirty="0">
                <a:solidFill>
                  <a:srgbClr val="CCECFF"/>
                </a:solidFill>
                <a:latin typeface="Tahoma" panose="020B0604030504040204" pitchFamily="34" charset="0"/>
              </a:rPr>
              <a:t>Recursos Escuela Sabática ©</a:t>
            </a:r>
          </a:p>
          <a:p>
            <a:pPr algn="ctr" eaLnBrk="1" hangingPunct="1"/>
            <a:endParaRPr lang="es-AR" sz="1200" b="1" dirty="0"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Para recibir las próximas lecciones inscríbase enviando un mail a:</a:t>
            </a:r>
          </a:p>
          <a:p>
            <a:pPr algn="ctr" eaLnBrk="1" hangingPunct="1"/>
            <a:r>
              <a:rPr lang="es-PE" sz="1400" u="sng" dirty="0">
                <a:hlinkClick r:id="rId4"/>
              </a:rPr>
              <a:t>www.recursos-biblicos.com</a:t>
            </a:r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Asunto: Lecciones en PowerPoint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4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BÍBLICOS</a:t>
            </a:r>
          </a:p>
          <a:p>
            <a:pPr algn="ctr" eaLnBrk="1" hangingPunct="1"/>
            <a:r>
              <a:rPr lang="es-AR" sz="1400" b="1" dirty="0">
                <a:solidFill>
                  <a:schemeClr val="bg1"/>
                </a:solidFill>
                <a:latin typeface="Tahoma" panose="020B0604030504040204" pitchFamily="34" charset="0"/>
              </a:rPr>
              <a:t>Recursos gratuitos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  <a:hlinkClick r:id="rId5"/>
              </a:rPr>
              <a:t>https://www.recursos-biblicos.com/2014/04/resumen-de-la-leccion-de-escuela-sabatica-para-segundo-trimestre-2014.html</a:t>
            </a:r>
            <a:r>
              <a:rPr lang="es-AR" sz="12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r>
              <a:rPr lang="es-PE" sz="1200" dirty="0">
                <a:hlinkClick r:id="rId6"/>
              </a:rPr>
              <a:t>https://es.slideshare.net/ahalirecc</a:t>
            </a:r>
            <a:r>
              <a:rPr lang="es-PE" sz="1200" dirty="0"/>
              <a:t> </a:t>
            </a: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  <a:p>
            <a:pPr algn="ctr" eaLnBrk="1" hangingPunct="1"/>
            <a:endParaRPr lang="es-AR" sz="1200" b="1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grpSp>
        <p:nvGrpSpPr>
          <p:cNvPr id="9222" name="Group 3"/>
          <p:cNvGrpSpPr/>
          <p:nvPr/>
        </p:nvGrpSpPr>
        <p:grpSpPr bwMode="auto">
          <a:xfrm>
            <a:off x="511175" y="5084763"/>
            <a:ext cx="1120775" cy="865187"/>
            <a:chOff x="4694" y="3521"/>
            <a:chExt cx="908" cy="680"/>
          </a:xfrm>
        </p:grpSpPr>
        <p:sp>
          <p:nvSpPr>
            <p:cNvPr id="9223" name="WordArt 4"/>
            <p:cNvSpPr>
              <a:spLocks noChangeArrowheads="1" noChangeShapeType="1" noTextEdit="1"/>
            </p:cNvSpPr>
            <p:nvPr/>
          </p:nvSpPr>
          <p:spPr bwMode="auto">
            <a:xfrm>
              <a:off x="4740" y="3838"/>
              <a:ext cx="804" cy="2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Recursos</a:t>
              </a:r>
            </a:p>
            <a:p>
              <a:pPr algn="ctr"/>
              <a:r>
                <a:rPr lang="es-ES" sz="1400" kern="10">
                  <a:ln w="9525">
                    <a:noFill/>
                    <a:round/>
                  </a:ln>
                  <a:gradFill rotWithShape="1">
                    <a:gsLst>
                      <a:gs pos="0">
                        <a:srgbClr val="FFFF00"/>
                      </a:gs>
                      <a:gs pos="100000">
                        <a:srgbClr val="FF9933"/>
                      </a:gs>
                    </a:gsLst>
                    <a:path path="rect">
                      <a:fillToRect l="50000" t="50000" r="50000" b="50000"/>
                    </a:path>
                  </a:gradFill>
                  <a:effectLst>
                    <a:outerShdw dist="38100" dir="2700000" algn="ctr" rotWithShape="0">
                      <a:srgbClr val="000066">
                        <a:alpha val="79999"/>
                      </a:srgbClr>
                    </a:outerShdw>
                  </a:effectLst>
                  <a:latin typeface="Impact" panose="020B0806030902050204"/>
                </a:rPr>
                <a:t>Escuela Sabática</a:t>
              </a:r>
            </a:p>
          </p:txBody>
        </p:sp>
        <p:pic>
          <p:nvPicPr>
            <p:cNvPr id="9224" name="Picture 5" descr="logo IASD - ANI"/>
            <p:cNvPicPr>
              <a:picLocks noChangeAspect="1" noChangeArrowheads="1" noCrop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5012" y="3521"/>
              <a:ext cx="288" cy="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5" name="Line 6"/>
            <p:cNvSpPr>
              <a:spLocks noChangeShapeType="1"/>
            </p:cNvSpPr>
            <p:nvPr/>
          </p:nvSpPr>
          <p:spPr bwMode="auto">
            <a:xfrm>
              <a:off x="4988" y="3802"/>
              <a:ext cx="329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226" name="Line 7"/>
            <p:cNvSpPr>
              <a:spLocks noChangeShapeType="1"/>
            </p:cNvSpPr>
            <p:nvPr/>
          </p:nvSpPr>
          <p:spPr bwMode="auto">
            <a:xfrm>
              <a:off x="4694" y="4201"/>
              <a:ext cx="908" cy="0"/>
            </a:xfrm>
            <a:prstGeom prst="line">
              <a:avLst/>
            </a:prstGeom>
            <a:noFill/>
            <a:ln w="76200">
              <a:solidFill>
                <a:srgbClr val="990099"/>
              </a:solidFill>
              <a:round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Radial">
  <a:themeElements>
    <a:clrScheme name="Radial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Rad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adial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adial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adial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Radial</Template>
  <TotalTime>1874</TotalTime>
  <Words>755</Words>
  <Application>Microsoft Office PowerPoint</Application>
  <PresentationFormat>Presentación en pantalla (4:3)</PresentationFormat>
  <Paragraphs>69</Paragraphs>
  <Slides>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Tahoma</vt:lpstr>
      <vt:lpstr>Times New Roman</vt:lpstr>
      <vt:lpstr>Wingdings</vt:lpstr>
      <vt:lpstr>Radial</vt:lpstr>
      <vt:lpstr>Presentación de PowerPoint</vt:lpstr>
      <vt:lpstr>Presentación de PowerPoint</vt:lpstr>
      <vt:lpstr>II. MOTIVAR: ¿Cómo motivar y cómo enseñar? </vt:lpstr>
      <vt:lpstr>Presentación de PowerPoint</vt:lpstr>
      <vt:lpstr>2. ¿Cómo distinguir a los verdaderos profetas y los falsos? 1 Reyes 22:1- 14</vt:lpstr>
      <vt:lpstr>Presentación de PowerPoint</vt:lpstr>
      <vt:lpstr>IV. APLICA: ¿Qué debo sentir al recibir estos conocimientos? </vt:lpstr>
      <vt:lpstr>Presentación de PowerPoint</vt:lpstr>
    </vt:vector>
  </TitlesOfParts>
  <Company>DELBELCONPU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Amor y juicio, el dilema de Dios</dc:title>
  <dc:creator>pc3</dc:creator>
  <cp:keywords>Rut</cp:keywords>
  <cp:lastModifiedBy>Pc</cp:lastModifiedBy>
  <cp:revision>10558</cp:revision>
  <dcterms:created xsi:type="dcterms:W3CDTF">2007-04-17T14:25:00Z</dcterms:created>
  <dcterms:modified xsi:type="dcterms:W3CDTF">2026-10-12T23:45:28Z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C36EAF89790347C8B5A74C97EB68A925_12</vt:lpwstr>
  </property>
  <property fmtid="{D5CDD505-2E9C-101B-9397-08002B2CF9AE}" pid="3" name="KSOProductBuildVer">
    <vt:lpwstr>3082-12.9.0.21555</vt:lpwstr>
  </property>
</Properties>
</file>