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84" r:id="rId3"/>
    <p:sldId id="265" r:id="rId4"/>
    <p:sldId id="287" r:id="rId5"/>
    <p:sldId id="269" r:id="rId6"/>
    <p:sldId id="282" r:id="rId7"/>
    <p:sldId id="263" r:id="rId8"/>
    <p:sldId id="281" r:id="rId9"/>
  </p:sldIdLst>
  <p:sldSz cx="9144000" cy="6858000" type="screen4x3"/>
  <p:notesSz cx="6858000" cy="9144000"/>
  <p:defaultTextStyle>
    <a:defPPr>
      <a:defRPr lang="es-MX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E71EAABB-2278-4A42-A021-174F358C85A2}">
          <p14:sldIdLst>
            <p14:sldId id="256"/>
            <p14:sldId id="284"/>
            <p14:sldId id="265"/>
            <p14:sldId id="287"/>
          </p14:sldIdLst>
        </p14:section>
        <p14:section name="Sección sin título" id="{9FBCFC46-058C-47EA-A91B-B54E9588554D}">
          <p14:sldIdLst>
            <p14:sldId id="269"/>
            <p14:sldId id="282"/>
            <p14:sldId id="263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FF07"/>
    <a:srgbClr val="F2021F"/>
    <a:srgbClr val="F33F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howGuides="1">
      <p:cViewPr varScale="1">
        <p:scale>
          <a:sx n="68" d="100"/>
          <a:sy n="68" d="100"/>
        </p:scale>
        <p:origin x="147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AB55A-B1F5-4627-ACB9-9CAF6953FE02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36336-248E-4E59-AA31-B189D8586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3446F-5817-4C25-929D-4F180A64F44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F0B65-7D7D-4124-8CC2-64ACEAB319AA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GEB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 e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D0F7BE-E3AA-46EA-A2AF-7CD58110409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68BFF-7334-4524-B060-8FA62EB200FE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29015A-E9DF-4999-BA96-80B4C3B68754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67857-65F8-4624-9800-9A1D2E106D7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F4103F-56A9-456A-BBC1-4F8FE456CDB3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F1150-F025-40A1-8C0E-A093890BB6AB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D5691C-32EC-415A-9C86-A5A11EA90AD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CC3B3-BC7B-4C19-A548-5E4108AA5E3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2B1C7-C32D-491F-9835-10D9D954E90D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415EB-96B7-43E0-822F-C9D61E0D6D5A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/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ES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2261 w 7000"/>
                <a:gd name="T3" fmla="*/ 0 h 1000"/>
                <a:gd name="T4" fmla="*/ 2435 w 7000"/>
                <a:gd name="T5" fmla="*/ 174 h 1000"/>
                <a:gd name="T6" fmla="*/ 2262 w 7000"/>
                <a:gd name="T7" fmla="*/ 348 h 1000"/>
                <a:gd name="T8" fmla="*/ 0 w 7000"/>
                <a:gd name="T9" fmla="*/ 348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s-MX"/>
              <a:t>Haga clic para cambiar el estilo de título	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s-MX"/>
              <a:t>Haga clic para modificar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66EC6A28-46CA-4EDE-9959-40C3B0A1AC0A}" type="slidenum">
              <a:rPr lang="es-MX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ecalogo-janohalire.blogspot.com/p/escuela-sabatica.html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s.slideshare.net/ahalirecc" TargetMode="External"/><Relationship Id="rId5" Type="http://schemas.openxmlformats.org/officeDocument/2006/relationships/hyperlink" Target="https://www.recursos-biblicos.com/2014/04/resumen-de-la-leccion-de-escuela-sabatica-para-segundo-trimestre-2014.html" TargetMode="External"/><Relationship Id="rId4" Type="http://schemas.openxmlformats.org/officeDocument/2006/relationships/hyperlink" Target="http://www.recursos-biblico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2 CuadroTexto"/>
          <p:cNvSpPr txBox="1">
            <a:spLocks noChangeArrowheads="1"/>
          </p:cNvSpPr>
          <p:nvPr/>
        </p:nvSpPr>
        <p:spPr bwMode="auto">
          <a:xfrm>
            <a:off x="4857750" y="285750"/>
            <a:ext cx="252095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 eaLnBrk="1" hangingPunct="1"/>
            <a:r>
              <a:rPr lang="es-ES" sz="1400" dirty="0">
                <a:solidFill>
                  <a:srgbClr val="E8E8FA"/>
                </a:solidFill>
              </a:rPr>
              <a:t>3 de octubre 2026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23850" y="663575"/>
            <a:ext cx="773430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s-MX" dirty="0">
                <a:solidFill>
                  <a:schemeClr val="bg1"/>
                </a:solidFill>
                <a:latin typeface="Arial Black" panose="020B0A04020102020204" pitchFamily="34" charset="0"/>
              </a:rPr>
              <a:t>EL CREADOR HABLA</a:t>
            </a:r>
          </a:p>
          <a:p>
            <a:pPr eaLnBrk="1" hangingPunct="1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053" name="Text Box 10"/>
          <p:cNvSpPr txBox="1">
            <a:spLocks noChangeArrowheads="1"/>
          </p:cNvSpPr>
          <p:nvPr/>
        </p:nvSpPr>
        <p:spPr bwMode="auto">
          <a:xfrm>
            <a:off x="1692275" y="5768975"/>
            <a:ext cx="6365875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es-MX" sz="2000" dirty="0">
                <a:solidFill>
                  <a:srgbClr val="F2021F"/>
                </a:solidFill>
                <a:latin typeface="Arial Black" panose="020B0A04020102020204" pitchFamily="34" charset="0"/>
              </a:rPr>
              <a:t>TEXTO CLAVE:</a:t>
            </a:r>
            <a:r>
              <a:rPr lang="es-MX" sz="2000" dirty="0">
                <a:solidFill>
                  <a:schemeClr val="folHlink"/>
                </a:solidFill>
                <a:latin typeface="Arial Black" panose="020B0A04020102020204" pitchFamily="34" charset="0"/>
              </a:rPr>
              <a:t> </a:t>
            </a:r>
            <a:r>
              <a:rPr lang="es-MX" sz="2000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Hebreos 1:1, 2</a:t>
            </a:r>
          </a:p>
          <a:p>
            <a:pPr algn="just" eaLnBrk="1" hangingPunct="1"/>
            <a:endParaRPr lang="es-MX" sz="2000" dirty="0">
              <a:solidFill>
                <a:schemeClr val="accent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54" name="Rectangle 11"/>
          <p:cNvSpPr>
            <a:spLocks noChangeArrowheads="1"/>
          </p:cNvSpPr>
          <p:nvPr/>
        </p:nvSpPr>
        <p:spPr bwMode="auto">
          <a:xfrm>
            <a:off x="2044700" y="6381750"/>
            <a:ext cx="5165725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sz="1400" b="1" dirty="0">
                <a:solidFill>
                  <a:schemeClr val="bg2"/>
                </a:solidFill>
              </a:rPr>
              <a:t>Escuela Sabática – 4° Trimestre de 2026</a:t>
            </a:r>
            <a:endParaRPr lang="es-MX" sz="1400" b="1" dirty="0">
              <a:solidFill>
                <a:schemeClr val="bg2"/>
              </a:solidFill>
            </a:endParaRPr>
          </a:p>
        </p:txBody>
      </p:sp>
      <p:sp>
        <p:nvSpPr>
          <p:cNvPr id="2055" name="Rectangle 9"/>
          <p:cNvSpPr>
            <a:spLocks noChangeArrowheads="1"/>
          </p:cNvSpPr>
          <p:nvPr/>
        </p:nvSpPr>
        <p:spPr bwMode="auto">
          <a:xfrm>
            <a:off x="323850" y="260350"/>
            <a:ext cx="158432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s-ES" dirty="0">
                <a:solidFill>
                  <a:srgbClr val="F2021F"/>
                </a:solidFill>
                <a:latin typeface="Arial Black" panose="020B0A04020102020204" pitchFamily="34" charset="0"/>
              </a:rPr>
              <a:t>Lección 01</a:t>
            </a:r>
            <a:endParaRPr lang="es-MX" dirty="0">
              <a:solidFill>
                <a:srgbClr val="FFFF07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4" r="22684"/>
          <a:stretch/>
        </p:blipFill>
        <p:spPr>
          <a:xfrm>
            <a:off x="3130594" y="1690613"/>
            <a:ext cx="2882803" cy="39576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25851" y="2561531"/>
            <a:ext cx="4857750" cy="334895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SABER: Entender sobre la comunicación con Dios en estos días. 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SENTIR: El deseo de vivir con Dios en estos días.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HACER: La decisión de recibir los consejos de Dios todos los día mediante su Palabra escrita.</a:t>
            </a:r>
          </a:p>
        </p:txBody>
      </p:sp>
      <p:sp>
        <p:nvSpPr>
          <p:cNvPr id="21507" name="5 CuadroTexto"/>
          <p:cNvSpPr txBox="1">
            <a:spLocks noChangeArrowheads="1"/>
          </p:cNvSpPr>
          <p:nvPr/>
        </p:nvSpPr>
        <p:spPr bwMode="auto">
          <a:xfrm>
            <a:off x="468313" y="1484313"/>
            <a:ext cx="8015288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s-ES" sz="2000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Aprendamos a ser, un discípulo que se relaciona diariamente con Dios.</a:t>
            </a:r>
          </a:p>
          <a:p>
            <a:pPr eaLnBrk="1" hangingPunct="1"/>
            <a:r>
              <a:rPr lang="es-ES" sz="2000" u="sng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APRENDIZAJE  POR  NIVELES</a:t>
            </a:r>
            <a:r>
              <a:rPr lang="es-ES" sz="2000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:</a:t>
            </a:r>
            <a:endParaRPr lang="es-ES" dirty="0">
              <a:solidFill>
                <a:schemeClr val="accent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1508" name="7 Imagen" descr="jesus009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068638"/>
            <a:ext cx="278447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Rectangle 2"/>
          <p:cNvSpPr txBox="1">
            <a:spLocks noChangeArrowheads="1"/>
          </p:cNvSpPr>
          <p:nvPr/>
        </p:nvSpPr>
        <p:spPr bwMode="auto">
          <a:xfrm>
            <a:off x="250825" y="133495"/>
            <a:ext cx="8015288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354330" indent="-354330" eaLnBrk="1" hangingPunct="1">
              <a:spcAft>
                <a:spcPts val="600"/>
              </a:spcAft>
            </a:pPr>
            <a:r>
              <a:rPr lang="es-MX" sz="2800" b="1" dirty="0">
                <a:solidFill>
                  <a:srgbClr val="F2021F"/>
                </a:solidFill>
                <a:latin typeface="Tahoma" panose="020B0604030504040204" pitchFamily="34" charset="0"/>
              </a:rPr>
              <a:t>I. OBJETIVO: </a:t>
            </a:r>
            <a:r>
              <a:rPr lang="es-MX" sz="2400" b="1" dirty="0">
                <a:solidFill>
                  <a:schemeClr val="bg1"/>
                </a:solidFill>
                <a:latin typeface="Tahoma" panose="020B0604030504040204" pitchFamily="34" charset="0"/>
              </a:rPr>
              <a:t>¿Qué enseñar y aprender?</a:t>
            </a:r>
            <a:endParaRPr lang="es-MX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CuadroTexto"/>
          <p:cNvSpPr txBox="1">
            <a:spLocks noChangeArrowheads="1"/>
          </p:cNvSpPr>
          <p:nvPr/>
        </p:nvSpPr>
        <p:spPr bwMode="auto">
          <a:xfrm>
            <a:off x="468313" y="1373188"/>
            <a:ext cx="7613650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s-ES" sz="2400" b="1" dirty="0">
                <a:solidFill>
                  <a:srgbClr val="CC6600"/>
                </a:solidFill>
              </a:rPr>
              <a:t>Con preguntas motivadoras, presentando necesidades y casos de la vida:</a:t>
            </a:r>
            <a:endParaRPr lang="es-ES" sz="2400" b="1" dirty="0">
              <a:solidFill>
                <a:srgbClr val="CC6600"/>
              </a:solidFill>
              <a:latin typeface="Arial Black" panose="020B0A04020102020204" pitchFamily="34" charset="0"/>
            </a:endParaRPr>
          </a:p>
        </p:txBody>
      </p:sp>
      <p:pic>
        <p:nvPicPr>
          <p:cNvPr id="4099" name="Picture 2" descr="H:\Interrogante.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938" y="2817813"/>
            <a:ext cx="2616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260350"/>
            <a:ext cx="8015287" cy="914400"/>
          </a:xfrm>
        </p:spPr>
        <p:txBody>
          <a:bodyPr/>
          <a:lstStyle/>
          <a:p>
            <a:pPr eaLnBrk="1" hangingPunct="1"/>
            <a:r>
              <a:rPr lang="es-MX" sz="2800" b="1">
                <a:solidFill>
                  <a:srgbClr val="FF0000"/>
                </a:solidFill>
                <a:latin typeface="Tahoma" panose="020B0604030504040204" pitchFamily="34" charset="0"/>
              </a:rPr>
              <a:t>II.</a:t>
            </a:r>
            <a:r>
              <a:rPr lang="es-MX" sz="2800" b="1">
                <a:latin typeface="Tahoma" panose="020B0604030504040204" pitchFamily="34" charset="0"/>
              </a:rPr>
              <a:t> </a:t>
            </a:r>
            <a:r>
              <a:rPr lang="es-MX" sz="2800" b="1">
                <a:solidFill>
                  <a:srgbClr val="F2021F"/>
                </a:solidFill>
                <a:latin typeface="Tahoma" panose="020B0604030504040204" pitchFamily="34" charset="0"/>
              </a:rPr>
              <a:t>MOTIVAR: </a:t>
            </a:r>
            <a:r>
              <a:rPr lang="es-MX" sz="2400" b="1">
                <a:solidFill>
                  <a:srgbClr val="FFFFCC"/>
                </a:solidFill>
              </a:rPr>
              <a:t>¿Cómo motivar y cómo enseñar?</a:t>
            </a:r>
            <a:r>
              <a:rPr lang="es-MX" sz="2400" b="1">
                <a:solidFill>
                  <a:srgbClr val="F2021F"/>
                </a:solidFill>
                <a:latin typeface="Tahoma" panose="020B0604030504040204" pitchFamily="34" charset="0"/>
              </a:rPr>
              <a:t> </a:t>
            </a:r>
            <a:endParaRPr lang="es-MX" sz="2400" b="1" dirty="0">
              <a:solidFill>
                <a:srgbClr val="CAE2FF"/>
              </a:solidFill>
              <a:latin typeface="Tahoma" panose="020B0604030504040204" pitchFamily="34" charset="0"/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3769" y="2492374"/>
            <a:ext cx="5904656" cy="35289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¿Cómo fue la relación personal de Adán y Eva antes del pecado?</a:t>
            </a:r>
          </a:p>
          <a:p>
            <a:pPr eaLnBrk="1" hangingPunct="1">
              <a:lnSpc>
                <a:spcPct val="90000"/>
              </a:lnSpc>
            </a:pP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¿Cómo cambió el pecado la comunicación entre Dios y los seres humanos?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 ¿Cómo se comunica Dios con los seres humanos en estos días? </a:t>
            </a:r>
            <a:endParaRPr lang="es-MX" sz="2400" dirty="0">
              <a:solidFill>
                <a:schemeClr val="accent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412776"/>
            <a:ext cx="8352928" cy="4938431"/>
          </a:xfrm>
        </p:spPr>
        <p:txBody>
          <a:bodyPr/>
          <a:lstStyle/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“Adán y Eva disfrutaban de una comunión personal con Dios. Como seres inteligentes, podía reunirse con él y escuchar sus instrucciones. El día sábado en particular, debía ser un tiempo especial.”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(GEB 6)</a:t>
            </a:r>
            <a:endParaRPr lang="es-ES" sz="2400" b="1" dirty="0">
              <a:solidFill>
                <a:schemeClr val="accent2">
                  <a:lumMod val="25000"/>
                </a:schemeClr>
              </a:solidFill>
            </a:endParaRP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“Desde el principio, pues, los seres humanos fueron creados como seres sociales. Los sociólogos sostienen que la interacción humana provee numerosos beneficios.”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(Id)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“La estructura familiar constituida por un hombre y una mujer unidos en matrimonio es la primera institución social que Dios proveyó a los seres humanos para que experimentarán una relación.”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(Id)</a:t>
            </a:r>
          </a:p>
        </p:txBody>
      </p:sp>
      <p:sp>
        <p:nvSpPr>
          <p:cNvPr id="7171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193161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s-MX" sz="2800" b="1" dirty="0">
                <a:solidFill>
                  <a:srgbClr val="FF0000"/>
                </a:solidFill>
                <a:latin typeface="Tahoma" panose="020B0604030504040204" pitchFamily="34" charset="0"/>
              </a:rPr>
              <a:t>III.</a:t>
            </a:r>
            <a:r>
              <a:rPr lang="es-MX" sz="2800" b="1" dirty="0">
                <a:latin typeface="Tahoma" panose="020B0604030504040204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anose="020B0604030504040204" pitchFamily="34" charset="0"/>
              </a:rPr>
              <a:t>EXPLORA: </a:t>
            </a:r>
            <a:r>
              <a:rPr lang="es-MX" sz="2600" b="1" dirty="0">
                <a:solidFill>
                  <a:srgbClr val="FFFFCC"/>
                </a:solidFill>
              </a:rPr>
              <a:t>1.</a:t>
            </a:r>
            <a:r>
              <a:rPr lang="es-MX" sz="2400" b="1" dirty="0">
                <a:solidFill>
                  <a:schemeClr val="bg1"/>
                </a:solidFill>
              </a:rPr>
              <a:t>¿Cómo fue la relación personal de Adán y Eva antes del pecado</a:t>
            </a:r>
            <a:r>
              <a:rPr lang="es-MX" sz="2400" b="1" dirty="0">
                <a:solidFill>
                  <a:srgbClr val="FFFFCC"/>
                </a:solidFill>
              </a:rPr>
              <a:t>? </a:t>
            </a:r>
            <a:r>
              <a:rPr lang="es-MX" sz="2000" b="1" dirty="0">
                <a:solidFill>
                  <a:srgbClr val="FFCC99"/>
                </a:solidFill>
              </a:rPr>
              <a:t>Génesis </a:t>
            </a:r>
            <a:r>
              <a:rPr lang="es-ES" sz="2000" b="1" dirty="0">
                <a:solidFill>
                  <a:srgbClr val="FFCC99"/>
                </a:solidFill>
              </a:rPr>
              <a:t>1</a:t>
            </a:r>
            <a:r>
              <a:rPr lang="es-MX" sz="2000" b="1" dirty="0">
                <a:solidFill>
                  <a:srgbClr val="FFCC99"/>
                </a:solidFill>
              </a:rPr>
              <a:t>:27</a:t>
            </a:r>
            <a:r>
              <a:rPr lang="es-ES" sz="2000" b="1" dirty="0">
                <a:solidFill>
                  <a:srgbClr val="FFCC99"/>
                </a:solidFill>
              </a:rPr>
              <a:t>- 28</a:t>
            </a:r>
            <a:endParaRPr lang="es-MX" sz="2000" b="1" dirty="0">
              <a:solidFill>
                <a:srgbClr val="FFCC99"/>
              </a:solidFill>
            </a:endParaRPr>
          </a:p>
          <a:p>
            <a:endParaRPr lang="es-MX" sz="2000" b="1" dirty="0">
              <a:solidFill>
                <a:srgbClr val="FFCC99"/>
              </a:solidFill>
            </a:endParaRPr>
          </a:p>
          <a:p>
            <a:r>
              <a:rPr lang="es-MX" sz="2000" b="1" dirty="0">
                <a:solidFill>
                  <a:srgbClr val="FFCC99"/>
                </a:solidFill>
              </a:rPr>
              <a:t> ,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926" y="1412776"/>
            <a:ext cx="8280920" cy="4895874"/>
          </a:xfrm>
        </p:spPr>
        <p:txBody>
          <a:bodyPr/>
          <a:lstStyle/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“Adán y Eva disfrutaban de una comunión íntima con Dios, caminando y hablando con el cara a cara. Sin embargo, la trágica caída en el pecado interrumpió esta esta  comunión, y los padres de la humanidad perdieron su línea directa de comunicación.”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(GEB 12)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“Nuestros primeros padres, a pesar de que fueron creados inocentes y santos, no fueron colocados fuera de la posibilidad de pecar.”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(Id)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“Una de las consecuencias más devastadoras del pecado de Adán y Eva fue la separación de Dios. Fueron expulsados del jardín y ya no pudieron hablar con Dios cara cara.”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(Id)</a:t>
            </a:r>
            <a:endParaRPr lang="es-ES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MX" sz="2400" b="1" dirty="0">
                <a:solidFill>
                  <a:srgbClr val="FFFFCC"/>
                </a:solidFill>
                <a:latin typeface="Tahoma" panose="020B0604030504040204" pitchFamily="34" charset="0"/>
              </a:rPr>
              <a:t>2</a:t>
            </a:r>
            <a:r>
              <a:rPr lang="es-MX" sz="2400" b="1" dirty="0">
                <a:solidFill>
                  <a:srgbClr val="FFFFCC"/>
                </a:solidFill>
              </a:rPr>
              <a:t>. ¿</a:t>
            </a:r>
            <a:r>
              <a:rPr lang="es-MX" sz="2400" b="1" dirty="0">
                <a:solidFill>
                  <a:schemeClr val="bg1"/>
                </a:solidFill>
              </a:rPr>
              <a:t>Cómo cambió el pecado la comunicación entre Dios y los seres humanos? </a:t>
            </a:r>
            <a:r>
              <a:rPr lang="es-MX" sz="2000" b="1" dirty="0">
                <a:solidFill>
                  <a:srgbClr val="FFCC99"/>
                </a:solidFill>
              </a:rPr>
              <a:t>Génesis 3:1- 8</a:t>
            </a:r>
            <a:endParaRPr lang="es-ES" altLang="es-MX" sz="2000" b="1" dirty="0">
              <a:solidFill>
                <a:srgbClr val="FFCC99"/>
              </a:solidFill>
            </a:endParaRPr>
          </a:p>
        </p:txBody>
      </p:sp>
      <p:sp>
        <p:nvSpPr>
          <p:cNvPr id="2" name="Cuadro de texto 1"/>
          <p:cNvSpPr txBox="1"/>
          <p:nvPr/>
        </p:nvSpPr>
        <p:spPr>
          <a:xfrm>
            <a:off x="786765" y="658241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/>
              <a:t> </a:t>
            </a:r>
          </a:p>
        </p:txBody>
      </p:sp>
      <p:sp>
        <p:nvSpPr>
          <p:cNvPr id="3" name="Cuadro de texto 2"/>
          <p:cNvSpPr txBox="1"/>
          <p:nvPr/>
        </p:nvSpPr>
        <p:spPr>
          <a:xfrm>
            <a:off x="6804025" y="7059930"/>
            <a:ext cx="2969895" cy="438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s-E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2" y="1484313"/>
            <a:ext cx="8136136" cy="4419600"/>
          </a:xfrm>
        </p:spPr>
        <p:txBody>
          <a:bodyPr/>
          <a:lstStyle/>
          <a:p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“En Génesis 3:9- 10. vemos que Dios tomó la iniciativa de buscar a sus hijos caídos. La pregunta, ¿Dónde estás? Era retórica, porque Dios sabía lo que Adán y Eva habían hecho y donde estaban.” 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(GEB 8)</a:t>
            </a:r>
          </a:p>
          <a:p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preocupación inmediata de Dios era establecer la comunión con sus hijos, reunirse con ellos y darles la esperanza. 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(Id)</a:t>
            </a:r>
          </a:p>
          <a:p>
            <a:r>
              <a:rPr 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 pesar del pecado, Dios encontró muchas maneras de comunicarse con los seres humanos mediante: Las obras de la creación, la Palabra Escrita; pero la forma más eficaz por medio de </a:t>
            </a:r>
            <a:r>
              <a:rPr lang="es-PE" sz="2400" b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Cristo Jesús.</a:t>
            </a:r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s-PE" sz="1800" b="1" dirty="0">
                <a:solidFill>
                  <a:schemeClr val="accent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(GEB 10)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altLang="es-PE" sz="1800" b="1" dirty="0">
              <a:solidFill>
                <a:schemeClr val="accent2">
                  <a:lumMod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015287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s-MX" sz="2600" b="1" dirty="0">
                <a:solidFill>
                  <a:srgbClr val="FFFFCC"/>
                </a:solidFill>
              </a:rPr>
              <a:t>3. </a:t>
            </a:r>
            <a:r>
              <a:rPr lang="es-MX" sz="2400" b="1" dirty="0">
                <a:solidFill>
                  <a:srgbClr val="FFFFCC"/>
                </a:solidFill>
              </a:rPr>
              <a:t>¿</a:t>
            </a:r>
            <a:r>
              <a:rPr lang="es-MX" sz="2400" b="1" dirty="0">
                <a:solidFill>
                  <a:schemeClr val="bg1"/>
                </a:solidFill>
              </a:rPr>
              <a:t>Cómo se comunica Dios con los seres humanos en estos días</a:t>
            </a:r>
            <a:r>
              <a:rPr lang="es-MX" sz="2400" b="1" dirty="0">
                <a:solidFill>
                  <a:srgbClr val="FFFFCC"/>
                </a:solidFill>
              </a:rPr>
              <a:t>?</a:t>
            </a:r>
            <a:r>
              <a:rPr lang="es-MX" sz="2400" b="1" dirty="0">
                <a:solidFill>
                  <a:srgbClr val="FFCC99"/>
                </a:solidFill>
              </a:rPr>
              <a:t> </a:t>
            </a:r>
            <a:r>
              <a:rPr lang="es-MX" sz="2000" b="1" dirty="0">
                <a:solidFill>
                  <a:srgbClr val="FFCC99"/>
                </a:solidFill>
              </a:rPr>
              <a:t>Génesis 3:9- 10; Hebreos 1:1, 2</a:t>
            </a:r>
            <a:endParaRPr lang="es-MX" sz="2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712" y="1650493"/>
            <a:ext cx="6592887" cy="40909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2800" b="1" dirty="0">
                <a:solidFill>
                  <a:srgbClr val="3D3DD7"/>
                </a:solidFill>
              </a:rPr>
              <a:t>  	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El deseo de estar en permanente comunión con Dios, en nuestro diario vivir.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	¿Deseas una relación diaria con Dios?</a:t>
            </a: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    ¿Cuál es tu decisión?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MX" sz="2400" b="1" dirty="0">
              <a:solidFill>
                <a:srgbClr val="F33F61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V. CREA: 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¿Qué haré para compartir esta lección la próxima semana? Crear  oportunidades y compartir sobre como relacionarnos diariamente con Dios. Amén</a:t>
            </a: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MX" sz="2800" b="1" dirty="0">
              <a:solidFill>
                <a:srgbClr val="F33F61"/>
              </a:solidFill>
            </a:endParaRPr>
          </a:p>
        </p:txBody>
      </p:sp>
      <p:pic>
        <p:nvPicPr>
          <p:cNvPr id="8195" name="Picture 10" descr="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774" y="2599831"/>
            <a:ext cx="1442938" cy="2192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z="2800" b="1" dirty="0">
                <a:solidFill>
                  <a:srgbClr val="FF0000"/>
                </a:solidFill>
                <a:latin typeface="Tahoma" panose="020B0604030504040204" pitchFamily="34" charset="0"/>
              </a:rPr>
              <a:t>IV.</a:t>
            </a:r>
            <a:r>
              <a:rPr lang="es-MX" sz="2800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anose="020B0604030504040204" pitchFamily="34" charset="0"/>
              </a:rPr>
              <a:t>APLICA:</a:t>
            </a:r>
            <a:br>
              <a:rPr lang="es-MX" sz="2800" b="1" dirty="0">
                <a:latin typeface="Tahoma" panose="020B0604030504040204" pitchFamily="34" charset="0"/>
              </a:rPr>
            </a:br>
            <a:r>
              <a:rPr lang="es-MX" sz="2400" b="1" dirty="0">
                <a:latin typeface="Tahoma" panose="020B0604030504040204" pitchFamily="34" charset="0"/>
              </a:rPr>
              <a:t>¿Qué debo sentir al recibir estos conocimientos?</a:t>
            </a:r>
            <a:r>
              <a:rPr lang="es-MX" sz="2800" b="1" dirty="0">
                <a:latin typeface="Tahoma" panose="020B060403050404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0825" y="206375"/>
            <a:ext cx="8015288" cy="9144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s-MX" sz="3200" b="1" kern="0" dirty="0">
                <a:solidFill>
                  <a:srgbClr val="FFFF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Créditos</a:t>
            </a:r>
            <a:endParaRPr lang="es-MX" sz="2400" b="1" kern="0" dirty="0">
              <a:solidFill>
                <a:srgbClr val="FFFF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532813" y="677863"/>
            <a:ext cx="360362" cy="5472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AR"/>
          </a:p>
        </p:txBody>
      </p:sp>
      <p:pic>
        <p:nvPicPr>
          <p:cNvPr id="9220" name="Picture 4" descr="Jesús sonrien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341438"/>
            <a:ext cx="8205788" cy="501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1979613" y="1844675"/>
            <a:ext cx="6480175" cy="43999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s-AR" sz="1600" b="1" dirty="0">
                <a:solidFill>
                  <a:srgbClr val="FFFFCC"/>
                </a:solidFill>
                <a:latin typeface="Tahoma" panose="020B0604030504040204" pitchFamily="34" charset="0"/>
              </a:rPr>
              <a:t>DISEÑO ORIGINAL</a:t>
            </a:r>
          </a:p>
          <a:p>
            <a:pPr algn="ctr" eaLnBrk="1" hangingPunct="1"/>
            <a:r>
              <a:rPr lang="es-AR" sz="1200" b="1" dirty="0">
                <a:solidFill>
                  <a:srgbClr val="FFFFCC"/>
                </a:solidFill>
                <a:latin typeface="Tahoma" panose="020B0604030504040204" pitchFamily="34" charset="0"/>
              </a:rPr>
              <a:t>dadivosidad. Alejandrino </a:t>
            </a:r>
            <a:r>
              <a:rPr lang="es-AR" sz="1200" b="1" dirty="0" err="1">
                <a:solidFill>
                  <a:srgbClr val="FFFFCC"/>
                </a:solidFill>
                <a:latin typeface="Tahoma" panose="020B0604030504040204" pitchFamily="34" charset="0"/>
              </a:rPr>
              <a:t>Halire</a:t>
            </a:r>
            <a:r>
              <a:rPr lang="es-AR" sz="1200" b="1" dirty="0">
                <a:solidFill>
                  <a:srgbClr val="FFFFCC"/>
                </a:solidFill>
                <a:latin typeface="Tahoma" panose="020B0604030504040204" pitchFamily="34" charset="0"/>
              </a:rPr>
              <a:t> </a:t>
            </a:r>
            <a:r>
              <a:rPr lang="es-AR" sz="1200" b="1" dirty="0" err="1">
                <a:solidFill>
                  <a:srgbClr val="FFFFCC"/>
                </a:solidFill>
                <a:latin typeface="Tahoma" panose="020B0604030504040204" pitchFamily="34" charset="0"/>
              </a:rPr>
              <a:t>Ccahuana</a:t>
            </a:r>
            <a:r>
              <a:rPr lang="es-AR" sz="1200" b="1" dirty="0">
                <a:solidFill>
                  <a:srgbClr val="FFFFCC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/>
            <a:r>
              <a:rPr lang="es-AR" sz="1400" dirty="0">
                <a:solidFill>
                  <a:srgbClr val="FFFFCC"/>
                </a:solidFill>
                <a:latin typeface="Tahoma" panose="020B0604030504040204" pitchFamily="34" charset="0"/>
                <a:hlinkClick r:id="rId3"/>
              </a:rPr>
              <a:t>http://decalogo-janohalire.blogspot.com/p/escuela-sabatica.html</a:t>
            </a:r>
            <a:r>
              <a:rPr lang="es-AR" sz="1000" dirty="0">
                <a:solidFill>
                  <a:srgbClr val="FFFFCC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/>
            <a:endParaRPr lang="es-AR" sz="1600" b="1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anose="020B0604030504040204" pitchFamily="34" charset="0"/>
              </a:rPr>
              <a:t>Distribución</a:t>
            </a: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anose="020B0604030504040204" pitchFamily="34" charset="0"/>
              </a:rPr>
              <a:t>Recursos Escuela Sabática ©</a:t>
            </a:r>
          </a:p>
          <a:p>
            <a:pPr algn="ctr" eaLnBrk="1" hangingPunct="1"/>
            <a:endParaRPr lang="es-AR" sz="1200" b="1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anose="020B0604030504040204" pitchFamily="34" charset="0"/>
              </a:rPr>
              <a:t>Para recibir las próximas lecciones inscríbase enviando un mail a:</a:t>
            </a:r>
          </a:p>
          <a:p>
            <a:pPr algn="ctr" eaLnBrk="1" hangingPunct="1"/>
            <a:r>
              <a:rPr lang="es-PE" sz="1400" u="sng" dirty="0">
                <a:hlinkClick r:id="rId4"/>
              </a:rPr>
              <a:t>www.recursos-biblicos.com</a:t>
            </a:r>
            <a:endParaRPr lang="es-AR" sz="14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s-AR" sz="1200" b="1" dirty="0">
                <a:solidFill>
                  <a:schemeClr val="bg1"/>
                </a:solidFill>
                <a:latin typeface="Tahoma" panose="020B0604030504040204" pitchFamily="34" charset="0"/>
              </a:rPr>
              <a:t> Asunto: Lecciones en PowerPoint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endParaRPr lang="es-AR" sz="14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anose="020B0604030504040204" pitchFamily="34" charset="0"/>
              </a:rPr>
              <a:t>RECURSOS BÍBLICOS</a:t>
            </a: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anose="020B0604030504040204" pitchFamily="34" charset="0"/>
              </a:rPr>
              <a:t>Recursos gratuitos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200" b="1" dirty="0">
                <a:solidFill>
                  <a:schemeClr val="bg1"/>
                </a:solidFill>
                <a:latin typeface="Tahoma" panose="020B0604030504040204" pitchFamily="34" charset="0"/>
                <a:hlinkClick r:id="rId5"/>
              </a:rPr>
              <a:t>https://www.recursos-biblicos.com/2014/04/resumen-de-la-leccion-de-escuela-sabatica-para-segundo-trimestre-2014.html</a:t>
            </a:r>
            <a:r>
              <a:rPr lang="es-AR" sz="1200" b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r>
              <a:rPr lang="es-PE" sz="1200" dirty="0">
                <a:hlinkClick r:id="rId6"/>
              </a:rPr>
              <a:t>https://es.slideshare.net/ahalirecc</a:t>
            </a:r>
            <a:r>
              <a:rPr lang="es-PE" sz="1200" dirty="0"/>
              <a:t>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grpSp>
        <p:nvGrpSpPr>
          <p:cNvPr id="9222" name="Group 3"/>
          <p:cNvGrpSpPr/>
          <p:nvPr/>
        </p:nvGrpSpPr>
        <p:grpSpPr bwMode="auto">
          <a:xfrm>
            <a:off x="511175" y="5084763"/>
            <a:ext cx="1120775" cy="865187"/>
            <a:chOff x="4694" y="3521"/>
            <a:chExt cx="908" cy="680"/>
          </a:xfrm>
        </p:grpSpPr>
        <p:sp>
          <p:nvSpPr>
            <p:cNvPr id="9223" name="WordArt 4"/>
            <p:cNvSpPr>
              <a:spLocks noChangeArrowheads="1" noChangeShapeType="1" noTextEdit="1"/>
            </p:cNvSpPr>
            <p:nvPr/>
          </p:nvSpPr>
          <p:spPr bwMode="auto">
            <a:xfrm>
              <a:off x="4740" y="3838"/>
              <a:ext cx="804" cy="2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400" kern="10">
                  <a:ln w="9525">
                    <a:noFill/>
                    <a:rou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 panose="020B0806030902050204"/>
                </a:rPr>
                <a:t>Recursos</a:t>
              </a:r>
            </a:p>
            <a:p>
              <a:pPr algn="ctr"/>
              <a:r>
                <a:rPr lang="es-ES" sz="1400" kern="10">
                  <a:ln w="9525">
                    <a:noFill/>
                    <a:rou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 panose="020B0806030902050204"/>
                </a:rPr>
                <a:t>Escuela Sabática</a:t>
              </a:r>
            </a:p>
          </p:txBody>
        </p:sp>
        <p:pic>
          <p:nvPicPr>
            <p:cNvPr id="9224" name="Picture 5" descr="logo IASD - ANI"/>
            <p:cNvPicPr>
              <a:picLocks noChangeAspect="1" noChangeArrowheads="1" noCrop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012" y="3521"/>
              <a:ext cx="288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5" name="Line 6"/>
            <p:cNvSpPr>
              <a:spLocks noChangeShapeType="1"/>
            </p:cNvSpPr>
            <p:nvPr/>
          </p:nvSpPr>
          <p:spPr bwMode="auto">
            <a:xfrm>
              <a:off x="4988" y="3802"/>
              <a:ext cx="329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26" name="Line 7"/>
            <p:cNvSpPr>
              <a:spLocks noChangeShapeType="1"/>
            </p:cNvSpPr>
            <p:nvPr/>
          </p:nvSpPr>
          <p:spPr bwMode="auto">
            <a:xfrm>
              <a:off x="4694" y="4201"/>
              <a:ext cx="908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1250</TotalTime>
  <Words>722</Words>
  <Application>Microsoft Office PowerPoint</Application>
  <PresentationFormat>Presentación en pantalla (4:3)</PresentationFormat>
  <Paragraphs>66</Paragraphs>
  <Slides>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Calibri</vt:lpstr>
      <vt:lpstr>Impact</vt:lpstr>
      <vt:lpstr>Tahoma</vt:lpstr>
      <vt:lpstr>Times New Roman</vt:lpstr>
      <vt:lpstr>Wingdings</vt:lpstr>
      <vt:lpstr>Radial</vt:lpstr>
      <vt:lpstr>Presentación de PowerPoint</vt:lpstr>
      <vt:lpstr>Presentación de PowerPoint</vt:lpstr>
      <vt:lpstr>II. MOTIVAR: ¿Cómo motivar y cómo enseñar? </vt:lpstr>
      <vt:lpstr>Presentación de PowerPoint</vt:lpstr>
      <vt:lpstr>2. ¿Cómo cambió el pecado la comunicación entre Dios y los seres humanos? Génesis 3:1- 8</vt:lpstr>
      <vt:lpstr>Presentación de PowerPoint</vt:lpstr>
      <vt:lpstr>IV. APLICA: ¿Qué debo sentir al recibir estos conocimientos? </vt:lpstr>
      <vt:lpstr>Presentación de PowerPoint</vt:lpstr>
    </vt:vector>
  </TitlesOfParts>
  <Company>DELBELCONPU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Amor y juicio, el dilema de Dios</dc:title>
  <dc:creator>pc3</dc:creator>
  <cp:keywords>Rut</cp:keywords>
  <cp:lastModifiedBy>Pc</cp:lastModifiedBy>
  <cp:revision>10511</cp:revision>
  <dcterms:created xsi:type="dcterms:W3CDTF">2007-04-17T14:25:00Z</dcterms:created>
  <dcterms:modified xsi:type="dcterms:W3CDTF">2026-09-29T23:46:56Z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C36EAF89790347C8B5A74C97EB68A925_12</vt:lpwstr>
  </property>
  <property fmtid="{D5CDD505-2E9C-101B-9397-08002B2CF9AE}" pid="3" name="KSOProductBuildVer">
    <vt:lpwstr>3082-12.9.0.21555</vt:lpwstr>
  </property>
</Properties>
</file>