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0"/>
  </p:notesMasterIdLst>
  <p:sldIdLst>
    <p:sldId id="256" r:id="rId2"/>
    <p:sldId id="284" r:id="rId3"/>
    <p:sldId id="265" r:id="rId4"/>
    <p:sldId id="287" r:id="rId5"/>
    <p:sldId id="269" r:id="rId6"/>
    <p:sldId id="282" r:id="rId7"/>
    <p:sldId id="263" r:id="rId8"/>
    <p:sldId id="281" r:id="rId9"/>
  </p:sldIdLst>
  <p:sldSz cx="9144000" cy="6858000" type="screen4x3"/>
  <p:notesSz cx="6858000" cy="9144000"/>
  <p:defaultTextStyle>
    <a:defPPr>
      <a:defRPr lang="es-MX"/>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ección predeterminada" id="{E71EAABB-2278-4A42-A021-174F358C85A2}">
          <p14:sldIdLst>
            <p14:sldId id="256"/>
            <p14:sldId id="284"/>
            <p14:sldId id="265"/>
            <p14:sldId id="287"/>
          </p14:sldIdLst>
        </p14:section>
        <p14:section name="Sección sin título" id="{9FBCFC46-058C-47EA-A91B-B54E9588554D}">
          <p14:sldIdLst>
            <p14:sldId id="269"/>
            <p14:sldId id="282"/>
            <p14:sldId id="263"/>
            <p14:sldId id="2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FF07"/>
    <a:srgbClr val="F2021F"/>
    <a:srgbClr val="F33F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2" d="100"/>
          <a:sy n="72" d="100"/>
        </p:scale>
        <p:origin x="135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D3446F-5817-4C25-929D-4F180A64F446}" type="datetimeFigureOut">
              <a:rPr lang="en-US" smtClean="0"/>
              <a:pPr/>
              <a:t>11/10/2025</a:t>
            </a:fld>
            <a:endParaRPr lang="en-U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CF0B65-7D7D-4124-8CC2-64ACEAB319AA}" type="slidenum">
              <a:rPr lang="en-US" smtClean="0"/>
              <a:pPr/>
              <a:t>‹Nº›</a:t>
            </a:fld>
            <a:endParaRPr lang="en-US"/>
          </a:p>
        </p:txBody>
      </p:sp>
    </p:spTree>
    <p:extLst>
      <p:ext uri="{BB962C8B-B14F-4D97-AF65-F5344CB8AC3E}">
        <p14:creationId xmlns:p14="http://schemas.microsoft.com/office/powerpoint/2010/main" val="3756986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3</a:t>
            </a:fld>
            <a:endParaRPr lang="en-US"/>
          </a:p>
        </p:txBody>
      </p:sp>
    </p:spTree>
    <p:extLst>
      <p:ext uri="{BB962C8B-B14F-4D97-AF65-F5344CB8AC3E}">
        <p14:creationId xmlns:p14="http://schemas.microsoft.com/office/powerpoint/2010/main" val="1946155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5"/>
          </p:nvPr>
        </p:nvSpPr>
        <p:spPr/>
        <p:txBody>
          <a:bodyPr/>
          <a:lstStyle/>
          <a:p>
            <a:fld id="{88CF0B65-7D7D-4124-8CC2-64ACEAB319AA}" type="slidenum">
              <a:rPr lang="en-US" smtClean="0"/>
              <a:pPr/>
              <a:t>4</a:t>
            </a:fld>
            <a:endParaRPr lang="en-US"/>
          </a:p>
        </p:txBody>
      </p:sp>
    </p:spTree>
    <p:extLst>
      <p:ext uri="{BB962C8B-B14F-4D97-AF65-F5344CB8AC3E}">
        <p14:creationId xmlns:p14="http://schemas.microsoft.com/office/powerpoint/2010/main" val="3568828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GEB </a:t>
            </a:r>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5</a:t>
            </a:fld>
            <a:endParaRPr lang="en-US"/>
          </a:p>
        </p:txBody>
      </p:sp>
    </p:spTree>
    <p:extLst>
      <p:ext uri="{BB962C8B-B14F-4D97-AF65-F5344CB8AC3E}">
        <p14:creationId xmlns:p14="http://schemas.microsoft.com/office/powerpoint/2010/main" val="609858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PE" dirty="0"/>
              <a:t> </a:t>
            </a:r>
            <a:endParaRPr lang="en-US" dirty="0"/>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6</a:t>
            </a:fld>
            <a:endParaRPr lang="en-US"/>
          </a:p>
        </p:txBody>
      </p:sp>
    </p:spTree>
    <p:extLst>
      <p:ext uri="{BB962C8B-B14F-4D97-AF65-F5344CB8AC3E}">
        <p14:creationId xmlns:p14="http://schemas.microsoft.com/office/powerpoint/2010/main" val="2389900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3ED0F7BE-E3AA-46EA-A2AF-7CD581104091}" type="slidenum">
              <a:rPr lang="es-MX"/>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450013" y="228600"/>
            <a:ext cx="2084387" cy="579120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195263" y="228600"/>
            <a:ext cx="6102350" cy="5791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623415EB-96B7-43E0-822F-C9D61E0D6D5A}" type="slidenum">
              <a:rPr lang="es-MX"/>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EA168BFF-7334-4524-B060-8FA62EB200FE}" type="slidenum">
              <a:rPr lang="es-MX"/>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0329015A-E9DF-4999-BA96-80B4C3B68754}" type="slidenum">
              <a:rPr lang="es-MX"/>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8"/>
          <p:cNvSpPr>
            <a:spLocks noGrp="1" noChangeArrowheads="1"/>
          </p:cNvSpPr>
          <p:nvPr>
            <p:ph type="dt" sz="half" idx="10"/>
          </p:nvPr>
        </p:nvSpPr>
        <p:spPr>
          <a:ln/>
        </p:spPr>
        <p:txBody>
          <a:bodyPr/>
          <a:lstStyle>
            <a:lvl1pPr>
              <a:defRPr/>
            </a:lvl1pPr>
          </a:lstStyle>
          <a:p>
            <a:pPr>
              <a:defRPr/>
            </a:pPr>
            <a:endParaRPr lang="es-MX"/>
          </a:p>
        </p:txBody>
      </p:sp>
      <p:sp>
        <p:nvSpPr>
          <p:cNvPr id="8" name="Rectangle 9"/>
          <p:cNvSpPr>
            <a:spLocks noGrp="1" noChangeArrowheads="1"/>
          </p:cNvSpPr>
          <p:nvPr>
            <p:ph type="ftr" sz="quarter" idx="11"/>
          </p:nvPr>
        </p:nvSpPr>
        <p:spPr>
          <a:ln/>
        </p:spPr>
        <p:txBody>
          <a:bodyPr/>
          <a:lstStyle>
            <a:lvl1pPr>
              <a:defRPr/>
            </a:lvl1pPr>
          </a:lstStyle>
          <a:p>
            <a:pPr>
              <a:defRPr/>
            </a:pPr>
            <a:endParaRPr lang="es-MX"/>
          </a:p>
        </p:txBody>
      </p:sp>
      <p:sp>
        <p:nvSpPr>
          <p:cNvPr id="9" name="Rectangle 10"/>
          <p:cNvSpPr>
            <a:spLocks noGrp="1" noChangeArrowheads="1"/>
          </p:cNvSpPr>
          <p:nvPr>
            <p:ph type="sldNum" sz="quarter" idx="12"/>
          </p:nvPr>
        </p:nvSpPr>
        <p:spPr>
          <a:ln/>
        </p:spPr>
        <p:txBody>
          <a:bodyPr/>
          <a:lstStyle>
            <a:lvl1pPr>
              <a:defRPr/>
            </a:lvl1pPr>
          </a:lstStyle>
          <a:p>
            <a:fld id="{CC867857-65F8-4624-9800-9A1D2E106D71}" type="slidenum">
              <a:rPr lang="es-MX"/>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8"/>
          <p:cNvSpPr>
            <a:spLocks noGrp="1" noChangeArrowheads="1"/>
          </p:cNvSpPr>
          <p:nvPr>
            <p:ph type="dt" sz="half" idx="10"/>
          </p:nvPr>
        </p:nvSpPr>
        <p:spPr>
          <a:ln/>
        </p:spPr>
        <p:txBody>
          <a:bodyPr/>
          <a:lstStyle>
            <a:lvl1pPr>
              <a:defRPr/>
            </a:lvl1pPr>
          </a:lstStyle>
          <a:p>
            <a:pPr>
              <a:defRPr/>
            </a:pPr>
            <a:endParaRPr lang="es-MX"/>
          </a:p>
        </p:txBody>
      </p:sp>
      <p:sp>
        <p:nvSpPr>
          <p:cNvPr id="4" name="Rectangle 9"/>
          <p:cNvSpPr>
            <a:spLocks noGrp="1" noChangeArrowheads="1"/>
          </p:cNvSpPr>
          <p:nvPr>
            <p:ph type="ftr" sz="quarter" idx="11"/>
          </p:nvPr>
        </p:nvSpPr>
        <p:spPr>
          <a:ln/>
        </p:spPr>
        <p:txBody>
          <a:bodyPr/>
          <a:lstStyle>
            <a:lvl1pPr>
              <a:defRPr/>
            </a:lvl1pPr>
          </a:lstStyle>
          <a:p>
            <a:pPr>
              <a:defRPr/>
            </a:pPr>
            <a:endParaRPr lang="es-MX"/>
          </a:p>
        </p:txBody>
      </p:sp>
      <p:sp>
        <p:nvSpPr>
          <p:cNvPr id="5" name="Rectangle 10"/>
          <p:cNvSpPr>
            <a:spLocks noGrp="1" noChangeArrowheads="1"/>
          </p:cNvSpPr>
          <p:nvPr>
            <p:ph type="sldNum" sz="quarter" idx="12"/>
          </p:nvPr>
        </p:nvSpPr>
        <p:spPr>
          <a:ln/>
        </p:spPr>
        <p:txBody>
          <a:bodyPr/>
          <a:lstStyle>
            <a:lvl1pPr>
              <a:defRPr/>
            </a:lvl1pPr>
          </a:lstStyle>
          <a:p>
            <a:fld id="{64F4103F-56A9-456A-BBC1-4F8FE456CDB3}" type="slidenum">
              <a:rPr lang="es-MX"/>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s-MX"/>
          </a:p>
        </p:txBody>
      </p:sp>
      <p:sp>
        <p:nvSpPr>
          <p:cNvPr id="3" name="Rectangle 9"/>
          <p:cNvSpPr>
            <a:spLocks noGrp="1" noChangeArrowheads="1"/>
          </p:cNvSpPr>
          <p:nvPr>
            <p:ph type="ftr" sz="quarter" idx="11"/>
          </p:nvPr>
        </p:nvSpPr>
        <p:spPr>
          <a:ln/>
        </p:spPr>
        <p:txBody>
          <a:bodyPr/>
          <a:lstStyle>
            <a:lvl1pPr>
              <a:defRPr/>
            </a:lvl1pPr>
          </a:lstStyle>
          <a:p>
            <a:pPr>
              <a:defRPr/>
            </a:pPr>
            <a:endParaRPr lang="es-MX"/>
          </a:p>
        </p:txBody>
      </p:sp>
      <p:sp>
        <p:nvSpPr>
          <p:cNvPr id="4" name="Rectangle 10"/>
          <p:cNvSpPr>
            <a:spLocks noGrp="1" noChangeArrowheads="1"/>
          </p:cNvSpPr>
          <p:nvPr>
            <p:ph type="sldNum" sz="quarter" idx="12"/>
          </p:nvPr>
        </p:nvSpPr>
        <p:spPr>
          <a:ln/>
        </p:spPr>
        <p:txBody>
          <a:bodyPr/>
          <a:lstStyle>
            <a:lvl1pPr>
              <a:defRPr/>
            </a:lvl1pPr>
          </a:lstStyle>
          <a:p>
            <a:fld id="{609F1150-F025-40A1-8C0E-A093890BB6AB}" type="slidenum">
              <a:rPr lang="es-MX"/>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2DD5691C-32EC-415A-9C86-A5A11EA90AD1}" type="slidenum">
              <a:rPr lang="es-MX"/>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0D6CC3B3-BC7B-4C19-A548-5E4108AA5E31}" type="slidenum">
              <a:rPr lang="es-MX"/>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2722B1C7-C32D-491F-9835-10D9D954E90D}" type="slidenum">
              <a:rPr lang="es-MX"/>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2400"/>
            <a:ext cx="8686800" cy="6096000"/>
            <a:chOff x="0" y="96"/>
            <a:chExt cx="5472" cy="3840"/>
          </a:xfrm>
        </p:grpSpPr>
        <p:sp>
          <p:nvSpPr>
            <p:cNvPr id="1032"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s-ES" sz="2400">
                <a:latin typeface="Times New Roman" panose="02020603050405020304" pitchFamily="18" charset="0"/>
              </a:endParaRPr>
            </a:p>
          </p:txBody>
        </p:sp>
        <p:sp>
          <p:nvSpPr>
            <p:cNvPr id="1033" name="AutoShape 4"/>
            <p:cNvSpPr>
              <a:spLocks noChangeArrowheads="1"/>
            </p:cNvSpPr>
            <p:nvPr/>
          </p:nvSpPr>
          <p:spPr bwMode="blackWhite">
            <a:xfrm>
              <a:off x="0" y="96"/>
              <a:ext cx="5376" cy="768"/>
            </a:xfrm>
            <a:custGeom>
              <a:avLst/>
              <a:gdLst>
                <a:gd name="T0" fmla="*/ 0 w 7000"/>
                <a:gd name="T1" fmla="*/ 0 h 1000"/>
                <a:gd name="T2" fmla="*/ 2261 w 7000"/>
                <a:gd name="T3" fmla="*/ 0 h 1000"/>
                <a:gd name="T4" fmla="*/ 2435 w 7000"/>
                <a:gd name="T5" fmla="*/ 174 h 1000"/>
                <a:gd name="T6" fmla="*/ 2262 w 7000"/>
                <a:gd name="T7" fmla="*/ 348 h 1000"/>
                <a:gd name="T8" fmla="*/ 0 w 7000"/>
                <a:gd name="T9" fmla="*/ 348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499" y="0"/>
                  </a:lnTo>
                  <a:cubicBezTo>
                    <a:pt x="6776" y="0"/>
                    <a:pt x="7000" y="223"/>
                    <a:pt x="7000" y="500"/>
                  </a:cubicBezTo>
                  <a:cubicBezTo>
                    <a:pt x="7000" y="776"/>
                    <a:pt x="6776" y="999"/>
                    <a:pt x="6500" y="1000"/>
                  </a:cubicBezTo>
                  <a:lnTo>
                    <a:pt x="0" y="1000"/>
                  </a:lnTo>
                  <a:lnTo>
                    <a:pt x="0" y="0"/>
                  </a:lnTo>
                  <a:close/>
                </a:path>
              </a:pathLst>
            </a:custGeom>
            <a:solidFill>
              <a:schemeClr val="folHlink"/>
            </a:solidFill>
            <a:ln w="9525">
              <a:noFill/>
              <a:miter lim="800000"/>
              <a:headEnd/>
              <a:tailEnd/>
            </a:ln>
          </p:spPr>
          <p:txBody>
            <a:bodyPr/>
            <a:lstStyle/>
            <a:p>
              <a:endParaRPr lang="es-ES"/>
            </a:p>
          </p:txBody>
        </p:sp>
        <p:sp>
          <p:nvSpPr>
            <p:cNvPr id="1034" name="Line 5"/>
            <p:cNvSpPr>
              <a:spLocks noChangeShapeType="1"/>
            </p:cNvSpPr>
            <p:nvPr/>
          </p:nvSpPr>
          <p:spPr bwMode="auto">
            <a:xfrm>
              <a:off x="0" y="768"/>
              <a:ext cx="5088" cy="0"/>
            </a:xfrm>
            <a:prstGeom prst="line">
              <a:avLst/>
            </a:prstGeom>
            <a:noFill/>
            <a:ln w="38100">
              <a:solidFill>
                <a:schemeClr val="bg1"/>
              </a:solidFill>
              <a:round/>
              <a:headEnd/>
              <a:tailEnd/>
            </a:ln>
          </p:spPr>
          <p:txBody>
            <a:bodyPr/>
            <a:lstStyle/>
            <a:p>
              <a:endParaRPr lang="es-ES"/>
            </a:p>
          </p:txBody>
        </p:sp>
      </p:grpSp>
      <p:sp>
        <p:nvSpPr>
          <p:cNvPr id="1027"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MX"/>
              <a:t>Haga clic para cambiar el estilo de título	</a:t>
            </a:r>
          </a:p>
        </p:txBody>
      </p:sp>
      <p:sp>
        <p:nvSpPr>
          <p:cNvPr id="1028"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MX"/>
              <a:t>Haga clic para modificar el estilo de texto del patrón</a:t>
            </a:r>
          </a:p>
          <a:p>
            <a:pPr lvl="1"/>
            <a:r>
              <a:rPr lang="es-MX"/>
              <a:t>Segundo nivel</a:t>
            </a:r>
          </a:p>
          <a:p>
            <a:pPr lvl="2"/>
            <a:r>
              <a:rPr lang="es-MX"/>
              <a:t>Tercer nivel</a:t>
            </a:r>
          </a:p>
          <a:p>
            <a:pPr lvl="3"/>
            <a:r>
              <a:rPr lang="es-MX"/>
              <a:t>Cuarto nivel</a:t>
            </a:r>
          </a:p>
          <a:p>
            <a:pPr lvl="4"/>
            <a:r>
              <a:rPr lang="es-MX"/>
              <a:t>Quinto nivel</a:t>
            </a:r>
          </a:p>
        </p:txBody>
      </p:sp>
      <p:sp>
        <p:nvSpPr>
          <p:cNvPr id="1024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s-MX"/>
          </a:p>
        </p:txBody>
      </p:sp>
      <p:sp>
        <p:nvSpPr>
          <p:cNvPr id="1024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s-MX"/>
          </a:p>
        </p:txBody>
      </p:sp>
      <p:sp>
        <p:nvSpPr>
          <p:cNvPr id="1025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66EC6A28-46CA-4EDE-9959-40C3B0A1AC0A}" type="slidenum">
              <a:rPr lang="es-MX"/>
              <a:pPr/>
              <a:t>‹Nº›</a:t>
            </a:fld>
            <a:endParaRPr lang="es-MX"/>
          </a:p>
        </p:txBody>
      </p:sp>
    </p:spTree>
  </p:cSld>
  <p:clrMap bg1="lt1" tx1="dk1" bg2="lt2" tx2="dk2" accent1="accent1" accent2="accent2" accent3="accent3" accent4="accent4" accent5="accent5" accent6="accent6" hlink="hlink" folHlink="folHlink"/>
  <p:sldLayoutIdLst>
    <p:sldLayoutId id="2147483665" r:id="rId1"/>
    <p:sldLayoutId id="2147483664" r:id="rId2"/>
    <p:sldLayoutId id="2147483663" r:id="rId3"/>
    <p:sldLayoutId id="2147483662" r:id="rId4"/>
    <p:sldLayoutId id="2147483661" r:id="rId5"/>
    <p:sldLayoutId id="2147483660" r:id="rId6"/>
    <p:sldLayoutId id="2147483659" r:id="rId7"/>
    <p:sldLayoutId id="2147483658" r:id="rId8"/>
    <p:sldLayoutId id="2147483657" r:id="rId9"/>
    <p:sldLayoutId id="2147483656" r:id="rId10"/>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build="p">
        <p:tmplLst>
          <p:tmpl lvl="1">
            <p:tnLst>
              <p:par>
                <p:cTn presetID="1" presetClass="entr" presetSubtype="0" fill="hold" nodeType="click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Lst>
      </p:bldP>
    </p:bld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decalogo-janohalire.blogspot.com/p/escuela-sabatica.html" TargetMode="External"/><Relationship Id="rId7"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6.xml"/><Relationship Id="rId6" Type="http://schemas.openxmlformats.org/officeDocument/2006/relationships/hyperlink" Target="https://es.slideshare.net/ahalirecc" TargetMode="External"/><Relationship Id="rId5" Type="http://schemas.openxmlformats.org/officeDocument/2006/relationships/hyperlink" Target="https://www.recursos-biblicos.com/2014/04/resumen-de-la-leccion-de-escuela-sabatica-para-segundo-trimestre-2014.html" TargetMode="External"/><Relationship Id="rId4" Type="http://schemas.openxmlformats.org/officeDocument/2006/relationships/hyperlink" Target="http://www.recursos-biblico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2 CuadroTexto"/>
          <p:cNvSpPr txBox="1">
            <a:spLocks noChangeArrowheads="1"/>
          </p:cNvSpPr>
          <p:nvPr/>
        </p:nvSpPr>
        <p:spPr bwMode="auto">
          <a:xfrm>
            <a:off x="4857750" y="285750"/>
            <a:ext cx="2520950" cy="304800"/>
          </a:xfrm>
          <a:prstGeom prst="rect">
            <a:avLst/>
          </a:prstGeom>
          <a:noFill/>
          <a:ln w="9525">
            <a:noFill/>
            <a:miter lim="800000"/>
            <a:headEnd/>
            <a:tailEnd/>
          </a:ln>
        </p:spPr>
        <p:txBody>
          <a:bodyPr>
            <a:spAutoFit/>
          </a:bodyPr>
          <a:lstStyle/>
          <a:p>
            <a:pPr algn="r" eaLnBrk="1" hangingPunct="1"/>
            <a:r>
              <a:rPr lang="es-ES" sz="1400" dirty="0">
                <a:solidFill>
                  <a:srgbClr val="E8E8FA"/>
                </a:solidFill>
              </a:rPr>
              <a:t>15 de noviembre 2025</a:t>
            </a:r>
          </a:p>
        </p:txBody>
      </p:sp>
      <p:sp>
        <p:nvSpPr>
          <p:cNvPr id="2052" name="Text Box 8"/>
          <p:cNvSpPr txBox="1">
            <a:spLocks noChangeArrowheads="1"/>
          </p:cNvSpPr>
          <p:nvPr/>
        </p:nvSpPr>
        <p:spPr bwMode="auto">
          <a:xfrm>
            <a:off x="323850" y="663575"/>
            <a:ext cx="7734300" cy="369332"/>
          </a:xfrm>
          <a:prstGeom prst="rect">
            <a:avLst/>
          </a:prstGeom>
          <a:noFill/>
          <a:ln w="9525">
            <a:noFill/>
            <a:miter lim="800000"/>
            <a:headEnd/>
            <a:tailEnd/>
          </a:ln>
        </p:spPr>
        <p:txBody>
          <a:bodyPr>
            <a:spAutoFit/>
          </a:bodyPr>
          <a:lstStyle/>
          <a:p>
            <a:pPr eaLnBrk="1" hangingPunct="1"/>
            <a:r>
              <a:rPr lang="es-MX" dirty="0">
                <a:solidFill>
                  <a:schemeClr val="bg1"/>
                </a:solidFill>
                <a:latin typeface="Arial Black" pitchFamily="34" charset="0"/>
              </a:rPr>
              <a:t>LEALTAD SUPREMA: ADORACIÓN EN MEDIO DE LA GUERRA</a:t>
            </a:r>
          </a:p>
        </p:txBody>
      </p:sp>
      <p:sp>
        <p:nvSpPr>
          <p:cNvPr id="2053" name="Text Box 10"/>
          <p:cNvSpPr txBox="1">
            <a:spLocks noChangeArrowheads="1"/>
          </p:cNvSpPr>
          <p:nvPr/>
        </p:nvSpPr>
        <p:spPr bwMode="auto">
          <a:xfrm>
            <a:off x="1692275" y="5768975"/>
            <a:ext cx="6365875" cy="400110"/>
          </a:xfrm>
          <a:prstGeom prst="rect">
            <a:avLst/>
          </a:prstGeom>
          <a:noFill/>
          <a:ln w="9525">
            <a:noFill/>
            <a:miter lim="800000"/>
            <a:headEnd/>
            <a:tailEnd/>
          </a:ln>
        </p:spPr>
        <p:txBody>
          <a:bodyPr wrap="square">
            <a:spAutoFit/>
          </a:bodyPr>
          <a:lstStyle/>
          <a:p>
            <a:pPr algn="just" eaLnBrk="1" hangingPunct="1"/>
            <a:r>
              <a:rPr lang="es-MX" sz="2000" dirty="0">
                <a:solidFill>
                  <a:srgbClr val="F2021F"/>
                </a:solidFill>
                <a:latin typeface="Arial Black" pitchFamily="34" charset="0"/>
              </a:rPr>
              <a:t>TEXTO CLAVE:</a:t>
            </a:r>
            <a:r>
              <a:rPr lang="es-MX" sz="2000" dirty="0">
                <a:solidFill>
                  <a:schemeClr val="folHlink"/>
                </a:solidFill>
                <a:latin typeface="Arial Black" pitchFamily="34" charset="0"/>
              </a:rPr>
              <a:t> Mateo 6:33</a:t>
            </a:r>
          </a:p>
        </p:txBody>
      </p:sp>
      <p:sp>
        <p:nvSpPr>
          <p:cNvPr id="2054" name="Rectangle 11"/>
          <p:cNvSpPr>
            <a:spLocks noChangeArrowheads="1"/>
          </p:cNvSpPr>
          <p:nvPr/>
        </p:nvSpPr>
        <p:spPr bwMode="auto">
          <a:xfrm>
            <a:off x="2044700" y="6381750"/>
            <a:ext cx="5165725" cy="304800"/>
          </a:xfrm>
          <a:prstGeom prst="rect">
            <a:avLst/>
          </a:prstGeom>
          <a:noFill/>
          <a:ln w="9525">
            <a:noFill/>
            <a:miter lim="800000"/>
            <a:headEnd/>
            <a:tailEnd/>
          </a:ln>
        </p:spPr>
        <p:txBody>
          <a:bodyPr>
            <a:spAutoFit/>
          </a:bodyPr>
          <a:lstStyle/>
          <a:p>
            <a:pPr algn="ctr" eaLnBrk="1" hangingPunct="1"/>
            <a:r>
              <a:rPr lang="es-ES" sz="1400" b="1" dirty="0">
                <a:solidFill>
                  <a:schemeClr val="bg2"/>
                </a:solidFill>
              </a:rPr>
              <a:t>Escuela Sabática – 4° Trimestre de 2025</a:t>
            </a:r>
            <a:endParaRPr lang="es-MX" sz="1400" b="1" dirty="0">
              <a:solidFill>
                <a:schemeClr val="bg2"/>
              </a:solidFill>
            </a:endParaRPr>
          </a:p>
        </p:txBody>
      </p:sp>
      <p:sp>
        <p:nvSpPr>
          <p:cNvPr id="2055" name="Rectangle 9"/>
          <p:cNvSpPr>
            <a:spLocks noChangeArrowheads="1"/>
          </p:cNvSpPr>
          <p:nvPr/>
        </p:nvSpPr>
        <p:spPr bwMode="auto">
          <a:xfrm>
            <a:off x="323850" y="260350"/>
            <a:ext cx="1584325" cy="369332"/>
          </a:xfrm>
          <a:prstGeom prst="rect">
            <a:avLst/>
          </a:prstGeom>
          <a:noFill/>
          <a:ln w="9525">
            <a:noFill/>
            <a:miter lim="800000"/>
            <a:headEnd/>
            <a:tailEnd/>
          </a:ln>
        </p:spPr>
        <p:txBody>
          <a:bodyPr>
            <a:spAutoFit/>
          </a:bodyPr>
          <a:lstStyle/>
          <a:p>
            <a:pPr eaLnBrk="1" hangingPunct="1"/>
            <a:r>
              <a:rPr lang="es-ES" dirty="0">
                <a:solidFill>
                  <a:srgbClr val="F2021F"/>
                </a:solidFill>
                <a:latin typeface="Arial Black" pitchFamily="34" charset="0"/>
              </a:rPr>
              <a:t>Lección 07</a:t>
            </a:r>
            <a:endParaRPr lang="es-MX" dirty="0">
              <a:solidFill>
                <a:srgbClr val="FFFF07"/>
              </a:solidFill>
            </a:endParaRPr>
          </a:p>
        </p:txBody>
      </p:sp>
      <p:pic>
        <p:nvPicPr>
          <p:cNvPr id="2" name="Imagen 1">
            <a:extLst>
              <a:ext uri="{FF2B5EF4-FFF2-40B4-BE49-F238E27FC236}">
                <a16:creationId xmlns:a16="http://schemas.microsoft.com/office/drawing/2014/main" id="{30692D2D-7E4D-446D-AA69-32BCAE1F715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474659" y="1772817"/>
            <a:ext cx="4194679" cy="379323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4294967295"/>
          </p:nvPr>
        </p:nvSpPr>
        <p:spPr>
          <a:xfrm>
            <a:off x="3625851" y="2561531"/>
            <a:ext cx="4857750" cy="3348955"/>
          </a:xfrm>
        </p:spPr>
        <p:txBody>
          <a:bodyPr/>
          <a:lstStyle/>
          <a:p>
            <a:pPr eaLnBrk="1" hangingPunct="1">
              <a:lnSpc>
                <a:spcPct val="90000"/>
              </a:lnSpc>
            </a:pPr>
            <a:r>
              <a:rPr lang="es-MX" sz="2400" b="1" dirty="0">
                <a:solidFill>
                  <a:schemeClr val="accent6">
                    <a:lumMod val="75000"/>
                  </a:schemeClr>
                </a:solidFill>
              </a:rPr>
              <a:t>SABER: Entender, sobre la lealtad y adoración a Dios. </a:t>
            </a:r>
          </a:p>
          <a:p>
            <a:pPr eaLnBrk="1" hangingPunct="1">
              <a:lnSpc>
                <a:spcPct val="90000"/>
              </a:lnSpc>
            </a:pPr>
            <a:r>
              <a:rPr lang="es-MX" sz="2400" b="1" dirty="0">
                <a:solidFill>
                  <a:schemeClr val="accent6">
                    <a:lumMod val="75000"/>
                  </a:schemeClr>
                </a:solidFill>
              </a:rPr>
              <a:t>SENTIR: El deseo de ser leal a Dios.</a:t>
            </a:r>
          </a:p>
          <a:p>
            <a:pPr eaLnBrk="1" hangingPunct="1">
              <a:lnSpc>
                <a:spcPct val="90000"/>
              </a:lnSpc>
            </a:pPr>
            <a:r>
              <a:rPr lang="es-MX" sz="2400" b="1" dirty="0">
                <a:solidFill>
                  <a:schemeClr val="accent6">
                    <a:lumMod val="75000"/>
                  </a:schemeClr>
                </a:solidFill>
              </a:rPr>
              <a:t>HACER: La decisión de ser leal a Dos y adorarle siempre.</a:t>
            </a:r>
          </a:p>
        </p:txBody>
      </p:sp>
      <p:sp>
        <p:nvSpPr>
          <p:cNvPr id="21507" name="5 CuadroTexto"/>
          <p:cNvSpPr txBox="1">
            <a:spLocks noChangeArrowheads="1"/>
          </p:cNvSpPr>
          <p:nvPr/>
        </p:nvSpPr>
        <p:spPr bwMode="auto">
          <a:xfrm>
            <a:off x="468313" y="1484313"/>
            <a:ext cx="8015288" cy="1015663"/>
          </a:xfrm>
          <a:prstGeom prst="rect">
            <a:avLst/>
          </a:prstGeom>
          <a:noFill/>
          <a:ln w="9525">
            <a:noFill/>
            <a:miter lim="800000"/>
            <a:headEnd/>
            <a:tailEnd/>
          </a:ln>
        </p:spPr>
        <p:txBody>
          <a:bodyPr wrap="square">
            <a:spAutoFit/>
          </a:bodyPr>
          <a:lstStyle/>
          <a:p>
            <a:pPr eaLnBrk="1" hangingPunct="1"/>
            <a:r>
              <a:rPr lang="es-ES" sz="2000" dirty="0">
                <a:solidFill>
                  <a:schemeClr val="accent6">
                    <a:lumMod val="75000"/>
                  </a:schemeClr>
                </a:solidFill>
                <a:latin typeface="Arial Black" pitchFamily="34" charset="0"/>
              </a:rPr>
              <a:t>Aprendamos a ser un discípulo, que adora a Dios en toda circunstancia.</a:t>
            </a:r>
          </a:p>
          <a:p>
            <a:pPr eaLnBrk="1" hangingPunct="1"/>
            <a:r>
              <a:rPr lang="es-ES" sz="2000" u="sng" dirty="0">
                <a:solidFill>
                  <a:schemeClr val="accent6">
                    <a:lumMod val="75000"/>
                  </a:schemeClr>
                </a:solidFill>
                <a:latin typeface="Arial Black" pitchFamily="34" charset="0"/>
              </a:rPr>
              <a:t>APRENDIZAJE  POR  NIVELES</a:t>
            </a:r>
            <a:r>
              <a:rPr lang="es-ES" sz="2000" dirty="0">
                <a:solidFill>
                  <a:schemeClr val="accent6">
                    <a:lumMod val="75000"/>
                  </a:schemeClr>
                </a:solidFill>
                <a:latin typeface="Arial Black" pitchFamily="34" charset="0"/>
              </a:rPr>
              <a:t>:</a:t>
            </a:r>
            <a:endParaRPr lang="es-ES" dirty="0">
              <a:solidFill>
                <a:schemeClr val="accent6">
                  <a:lumMod val="75000"/>
                </a:schemeClr>
              </a:solidFill>
              <a:latin typeface="Arial Black" pitchFamily="34" charset="0"/>
            </a:endParaRPr>
          </a:p>
        </p:txBody>
      </p:sp>
      <p:pic>
        <p:nvPicPr>
          <p:cNvPr id="21508" name="7 Imagen" descr="jesus0090.jpg"/>
          <p:cNvPicPr>
            <a:picLocks noChangeAspect="1"/>
          </p:cNvPicPr>
          <p:nvPr/>
        </p:nvPicPr>
        <p:blipFill>
          <a:blip r:embed="rId2"/>
          <a:srcRect/>
          <a:stretch>
            <a:fillRect/>
          </a:stretch>
        </p:blipFill>
        <p:spPr bwMode="auto">
          <a:xfrm>
            <a:off x="611188" y="3068638"/>
            <a:ext cx="2784475" cy="2087562"/>
          </a:xfrm>
          <a:prstGeom prst="rect">
            <a:avLst/>
          </a:prstGeom>
          <a:noFill/>
          <a:ln w="9525">
            <a:noFill/>
            <a:miter lim="800000"/>
            <a:headEnd/>
            <a:tailEnd/>
          </a:ln>
        </p:spPr>
      </p:pic>
      <p:sp>
        <p:nvSpPr>
          <p:cNvPr id="21509" name="Rectangle 2"/>
          <p:cNvSpPr txBox="1">
            <a:spLocks noChangeArrowheads="1"/>
          </p:cNvSpPr>
          <p:nvPr/>
        </p:nvSpPr>
        <p:spPr bwMode="auto">
          <a:xfrm>
            <a:off x="250825" y="133495"/>
            <a:ext cx="8015288" cy="914400"/>
          </a:xfrm>
          <a:prstGeom prst="rect">
            <a:avLst/>
          </a:prstGeom>
          <a:noFill/>
          <a:ln w="9525">
            <a:noFill/>
            <a:miter lim="800000"/>
            <a:headEnd/>
            <a:tailEnd/>
          </a:ln>
        </p:spPr>
        <p:txBody>
          <a:bodyPr anchor="ctr"/>
          <a:lstStyle/>
          <a:p>
            <a:pPr marL="354013" indent="-354013" eaLnBrk="1" hangingPunct="1">
              <a:spcAft>
                <a:spcPts val="600"/>
              </a:spcAft>
            </a:pPr>
            <a:r>
              <a:rPr lang="es-MX" sz="2800" b="1" dirty="0">
                <a:solidFill>
                  <a:srgbClr val="F2021F"/>
                </a:solidFill>
                <a:latin typeface="Tahoma" pitchFamily="34" charset="0"/>
              </a:rPr>
              <a:t>I. OBJETIVO: </a:t>
            </a:r>
            <a:r>
              <a:rPr lang="es-MX" sz="2400" b="1" dirty="0">
                <a:solidFill>
                  <a:schemeClr val="bg1"/>
                </a:solidFill>
                <a:latin typeface="Tahoma" pitchFamily="34" charset="0"/>
              </a:rPr>
              <a:t>¿Qué enseñar y aprender?</a:t>
            </a:r>
            <a:endParaRPr lang="es-MX" sz="2400" b="1"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5 CuadroTexto"/>
          <p:cNvSpPr txBox="1">
            <a:spLocks noChangeArrowheads="1"/>
          </p:cNvSpPr>
          <p:nvPr/>
        </p:nvSpPr>
        <p:spPr bwMode="auto">
          <a:xfrm>
            <a:off x="468313" y="1373188"/>
            <a:ext cx="7613650" cy="830997"/>
          </a:xfrm>
          <a:prstGeom prst="rect">
            <a:avLst/>
          </a:prstGeom>
          <a:noFill/>
          <a:ln w="9525">
            <a:noFill/>
            <a:miter lim="800000"/>
            <a:headEnd/>
            <a:tailEnd/>
          </a:ln>
        </p:spPr>
        <p:txBody>
          <a:bodyPr>
            <a:spAutoFit/>
          </a:bodyPr>
          <a:lstStyle/>
          <a:p>
            <a:pPr eaLnBrk="1" hangingPunct="1"/>
            <a:r>
              <a:rPr lang="es-ES" sz="2400" b="1" dirty="0">
                <a:solidFill>
                  <a:srgbClr val="CC6600"/>
                </a:solidFill>
              </a:rPr>
              <a:t>Con preguntas motivadoras, presentando necesidades y casos de la vida:</a:t>
            </a:r>
            <a:endParaRPr lang="es-ES" sz="2400" b="1" dirty="0">
              <a:solidFill>
                <a:srgbClr val="CC6600"/>
              </a:solidFill>
              <a:latin typeface="Arial Black" pitchFamily="34" charset="0"/>
            </a:endParaRPr>
          </a:p>
        </p:txBody>
      </p:sp>
      <p:pic>
        <p:nvPicPr>
          <p:cNvPr id="4099" name="Picture 2" descr="H:\Interrogante.5.jpg"/>
          <p:cNvPicPr>
            <a:picLocks noChangeAspect="1" noChangeArrowheads="1"/>
          </p:cNvPicPr>
          <p:nvPr/>
        </p:nvPicPr>
        <p:blipFill>
          <a:blip r:embed="rId3"/>
          <a:srcRect/>
          <a:stretch>
            <a:fillRect/>
          </a:stretch>
        </p:blipFill>
        <p:spPr bwMode="auto">
          <a:xfrm>
            <a:off x="515938" y="2817813"/>
            <a:ext cx="2616200" cy="1781175"/>
          </a:xfrm>
          <a:prstGeom prst="rect">
            <a:avLst/>
          </a:prstGeom>
          <a:noFill/>
          <a:ln w="9525">
            <a:noFill/>
            <a:miter lim="800000"/>
            <a:headEnd/>
            <a:tailEnd/>
          </a:ln>
        </p:spPr>
      </p:pic>
      <p:sp>
        <p:nvSpPr>
          <p:cNvPr id="4100" name="Rectangle 2"/>
          <p:cNvSpPr>
            <a:spLocks noGrp="1" noChangeArrowheads="1"/>
          </p:cNvSpPr>
          <p:nvPr>
            <p:ph type="title"/>
          </p:nvPr>
        </p:nvSpPr>
        <p:spPr>
          <a:xfrm>
            <a:off x="195263" y="260350"/>
            <a:ext cx="8015287" cy="914400"/>
          </a:xfrm>
        </p:spPr>
        <p:txBody>
          <a:bodyPr/>
          <a:lstStyle/>
          <a:p>
            <a:pPr eaLnBrk="1" hangingPunct="1"/>
            <a:r>
              <a:rPr lang="es-MX" sz="2800" b="1" dirty="0">
                <a:solidFill>
                  <a:srgbClr val="FF0000"/>
                </a:solidFill>
                <a:latin typeface="Tahoma" pitchFamily="34" charset="0"/>
              </a:rPr>
              <a:t>II.</a:t>
            </a:r>
            <a:r>
              <a:rPr lang="es-MX" sz="2800" b="1" dirty="0">
                <a:latin typeface="Tahoma" pitchFamily="34" charset="0"/>
              </a:rPr>
              <a:t> </a:t>
            </a:r>
            <a:r>
              <a:rPr lang="es-MX" sz="2800" b="1" dirty="0">
                <a:solidFill>
                  <a:srgbClr val="F2021F"/>
                </a:solidFill>
                <a:latin typeface="Tahoma" pitchFamily="34" charset="0"/>
              </a:rPr>
              <a:t>MOTIVAR: </a:t>
            </a:r>
            <a:r>
              <a:rPr lang="es-MX" sz="2400" b="1" dirty="0">
                <a:solidFill>
                  <a:srgbClr val="FFFFCC"/>
                </a:solidFill>
              </a:rPr>
              <a:t>¿Cómo motivar y cómo enseñar?</a:t>
            </a:r>
            <a:r>
              <a:rPr lang="es-MX" sz="2400" b="1" dirty="0">
                <a:solidFill>
                  <a:srgbClr val="F2021F"/>
                </a:solidFill>
                <a:latin typeface="Tahoma" pitchFamily="34" charset="0"/>
              </a:rPr>
              <a:t> </a:t>
            </a:r>
            <a:endParaRPr lang="es-MX" sz="2400" b="1" dirty="0">
              <a:solidFill>
                <a:srgbClr val="CAE2FF"/>
              </a:solidFill>
              <a:latin typeface="Tahoma" pitchFamily="34" charset="0"/>
            </a:endParaRPr>
          </a:p>
        </p:txBody>
      </p:sp>
      <p:sp>
        <p:nvSpPr>
          <p:cNvPr id="4101" name="Rectangle 3"/>
          <p:cNvSpPr>
            <a:spLocks noGrp="1" noChangeArrowheads="1"/>
          </p:cNvSpPr>
          <p:nvPr>
            <p:ph type="body" idx="1"/>
          </p:nvPr>
        </p:nvSpPr>
        <p:spPr>
          <a:xfrm>
            <a:off x="2483769" y="2492374"/>
            <a:ext cx="5904656" cy="3528913"/>
          </a:xfrm>
        </p:spPr>
        <p:txBody>
          <a:bodyPr/>
          <a:lstStyle/>
          <a:p>
            <a:pPr eaLnBrk="1" hangingPunct="1">
              <a:lnSpc>
                <a:spcPct val="90000"/>
              </a:lnSpc>
            </a:pPr>
            <a:r>
              <a:rPr lang="es-MX" sz="2400" b="1" dirty="0">
                <a:solidFill>
                  <a:schemeClr val="accent6">
                    <a:lumMod val="50000"/>
                  </a:schemeClr>
                </a:solidFill>
              </a:rPr>
              <a:t>¿Es importante priorizar a Dios y circuncidar nuestro corazón?</a:t>
            </a:r>
          </a:p>
          <a:p>
            <a:pPr eaLnBrk="1" hangingPunct="1">
              <a:lnSpc>
                <a:spcPct val="90000"/>
              </a:lnSpc>
            </a:pPr>
            <a:endParaRPr lang="es-MX" sz="2400" b="1" dirty="0">
              <a:solidFill>
                <a:schemeClr val="accent6">
                  <a:lumMod val="50000"/>
                </a:schemeClr>
              </a:solidFill>
            </a:endParaRPr>
          </a:p>
          <a:p>
            <a:pPr eaLnBrk="1" hangingPunct="1">
              <a:lnSpc>
                <a:spcPct val="90000"/>
              </a:lnSpc>
            </a:pPr>
            <a:r>
              <a:rPr lang="es-MX" sz="2400" b="1" dirty="0">
                <a:solidFill>
                  <a:schemeClr val="accent6">
                    <a:lumMod val="50000"/>
                  </a:schemeClr>
                </a:solidFill>
              </a:rPr>
              <a:t>¿Qué simboliza la pascua y la cena del Señor para nosotros?</a:t>
            </a:r>
          </a:p>
          <a:p>
            <a:pPr marL="0" indent="0" eaLnBrk="1" hangingPunct="1">
              <a:lnSpc>
                <a:spcPct val="90000"/>
              </a:lnSpc>
              <a:buNone/>
            </a:pPr>
            <a:endParaRPr lang="es-MX" sz="2400" b="1" dirty="0">
              <a:solidFill>
                <a:schemeClr val="accent6">
                  <a:lumMod val="50000"/>
                </a:schemeClr>
              </a:solidFill>
            </a:endParaRPr>
          </a:p>
          <a:p>
            <a:pPr eaLnBrk="1" hangingPunct="1">
              <a:lnSpc>
                <a:spcPct val="90000"/>
              </a:lnSpc>
            </a:pPr>
            <a:r>
              <a:rPr lang="es-MX" sz="2400" b="1" dirty="0">
                <a:solidFill>
                  <a:schemeClr val="accent6">
                    <a:lumMod val="50000"/>
                  </a:schemeClr>
                </a:solidFill>
              </a:rPr>
              <a:t> ¿Qué prácticas espirituales equivalen en la actualidad al altar a Dios? </a:t>
            </a:r>
            <a:endParaRPr lang="es-MX" sz="2400" dirty="0">
              <a:solidFill>
                <a:schemeClr val="accent6">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4294967295"/>
          </p:nvPr>
        </p:nvSpPr>
        <p:spPr>
          <a:xfrm>
            <a:off x="323528" y="1412776"/>
            <a:ext cx="8352928" cy="4938431"/>
          </a:xfrm>
        </p:spPr>
        <p:txBody>
          <a:bodyPr/>
          <a:lstStyle/>
          <a:p>
            <a:r>
              <a:rPr lang="es-ES" sz="2400" b="1" dirty="0">
                <a:solidFill>
                  <a:schemeClr val="accent6">
                    <a:lumMod val="50000"/>
                  </a:schemeClr>
                </a:solidFill>
              </a:rPr>
              <a:t>Es muy importante poner en primer lugar los asuntos de Dios, y circuncidar nuestro corazón. ¿Qué es circuncidar el corazón? </a:t>
            </a:r>
            <a:r>
              <a:rPr lang="es-ES" sz="1800" b="1" dirty="0">
                <a:solidFill>
                  <a:schemeClr val="accent6">
                    <a:lumMod val="50000"/>
                  </a:schemeClr>
                </a:solidFill>
              </a:rPr>
              <a:t>(</a:t>
            </a:r>
            <a:r>
              <a:rPr lang="es-ES" sz="1800" b="1" dirty="0" err="1">
                <a:solidFill>
                  <a:schemeClr val="accent6">
                    <a:lumMod val="50000"/>
                  </a:schemeClr>
                </a:solidFill>
              </a:rPr>
              <a:t>Jer</a:t>
            </a:r>
            <a:r>
              <a:rPr lang="es-ES" sz="1800" b="1" dirty="0">
                <a:solidFill>
                  <a:schemeClr val="accent6">
                    <a:lumMod val="50000"/>
                  </a:schemeClr>
                </a:solidFill>
              </a:rPr>
              <a:t>. 4:4)</a:t>
            </a:r>
          </a:p>
          <a:p>
            <a:r>
              <a:rPr lang="es-ES" sz="2400" b="1" dirty="0">
                <a:solidFill>
                  <a:schemeClr val="accent6">
                    <a:lumMod val="50000"/>
                  </a:schemeClr>
                </a:solidFill>
              </a:rPr>
              <a:t>“Es un compromiso interior de arrepentimiento, fe y consagración a Dios, que no es físico, sino realizado por el Espíritu Santo y simbolizado en el nuevo nacimiento.” </a:t>
            </a:r>
            <a:r>
              <a:rPr lang="es-ES" sz="1800" b="1" dirty="0">
                <a:solidFill>
                  <a:schemeClr val="accent6">
                    <a:lumMod val="50000"/>
                  </a:schemeClr>
                </a:solidFill>
              </a:rPr>
              <a:t>(Col. 2:11, 12)</a:t>
            </a:r>
          </a:p>
          <a:p>
            <a:r>
              <a:rPr lang="es-ES" sz="2400" b="1" dirty="0">
                <a:solidFill>
                  <a:schemeClr val="accent6">
                    <a:lumMod val="50000"/>
                  </a:schemeClr>
                </a:solidFill>
              </a:rPr>
              <a:t>“Actualmente, entienden el bautismo como un símbolo de participar figuradamente en la muerte, sepultura y resurrección de Cristo y también como símbolo de pertenecer al pueblo del Nuevo Pacto de Dios en lugar de circuncisión </a:t>
            </a:r>
            <a:r>
              <a:rPr lang="es-ES" sz="1800" b="1" dirty="0">
                <a:solidFill>
                  <a:schemeClr val="accent6">
                    <a:lumMod val="50000"/>
                  </a:schemeClr>
                </a:solidFill>
              </a:rPr>
              <a:t>(Col. 2:11, 12)</a:t>
            </a:r>
            <a:r>
              <a:rPr lang="es-ES" sz="2400" b="1" dirty="0">
                <a:solidFill>
                  <a:schemeClr val="accent6">
                    <a:lumMod val="50000"/>
                  </a:schemeClr>
                </a:solidFill>
              </a:rPr>
              <a:t>” </a:t>
            </a:r>
            <a:r>
              <a:rPr lang="es-ES" sz="1800" b="1" dirty="0">
                <a:solidFill>
                  <a:schemeClr val="accent6">
                    <a:lumMod val="50000"/>
                  </a:schemeClr>
                </a:solidFill>
              </a:rPr>
              <a:t>(GEB 79)</a:t>
            </a:r>
          </a:p>
        </p:txBody>
      </p:sp>
      <p:sp>
        <p:nvSpPr>
          <p:cNvPr id="7171" name="Rectangle 2"/>
          <p:cNvSpPr txBox="1">
            <a:spLocks noChangeArrowheads="1"/>
          </p:cNvSpPr>
          <p:nvPr/>
        </p:nvSpPr>
        <p:spPr bwMode="auto">
          <a:xfrm>
            <a:off x="195263" y="282575"/>
            <a:ext cx="8015287" cy="914400"/>
          </a:xfrm>
          <a:prstGeom prst="rect">
            <a:avLst/>
          </a:prstGeom>
          <a:noFill/>
          <a:ln w="9525">
            <a:noFill/>
            <a:miter lim="800000"/>
            <a:headEnd/>
            <a:tailEnd/>
          </a:ln>
        </p:spPr>
        <p:txBody>
          <a:bodyPr/>
          <a:lstStyle/>
          <a:p>
            <a:r>
              <a:rPr lang="es-MX" sz="2800" b="1" dirty="0">
                <a:solidFill>
                  <a:srgbClr val="FF0000"/>
                </a:solidFill>
                <a:latin typeface="Tahoma" pitchFamily="34" charset="0"/>
              </a:rPr>
              <a:t>III.</a:t>
            </a:r>
            <a:r>
              <a:rPr lang="es-MX" sz="2800" b="1" dirty="0">
                <a:latin typeface="Tahoma" pitchFamily="34" charset="0"/>
              </a:rPr>
              <a:t> </a:t>
            </a:r>
            <a:r>
              <a:rPr lang="es-MX" sz="2800" b="1" dirty="0">
                <a:solidFill>
                  <a:srgbClr val="F2021F"/>
                </a:solidFill>
                <a:latin typeface="Tahoma" pitchFamily="34" charset="0"/>
              </a:rPr>
              <a:t>EXPLORA: </a:t>
            </a:r>
            <a:r>
              <a:rPr lang="es-MX" sz="2600" b="1" dirty="0">
                <a:solidFill>
                  <a:srgbClr val="FFFFCC"/>
                </a:solidFill>
              </a:rPr>
              <a:t>1.</a:t>
            </a:r>
            <a:r>
              <a:rPr lang="es-MX" sz="2400" b="1" dirty="0">
                <a:solidFill>
                  <a:schemeClr val="bg1"/>
                </a:solidFill>
              </a:rPr>
              <a:t>¿Es importante priorizar a Dios y circuncidar nuestro corazón</a:t>
            </a:r>
            <a:r>
              <a:rPr lang="es-MX" sz="2400" b="1" dirty="0">
                <a:solidFill>
                  <a:srgbClr val="FFFFCC"/>
                </a:solidFill>
              </a:rPr>
              <a:t>? </a:t>
            </a:r>
            <a:r>
              <a:rPr lang="es-MX" sz="2000" b="1" dirty="0">
                <a:solidFill>
                  <a:srgbClr val="FFCC99"/>
                </a:solidFill>
              </a:rPr>
              <a:t>Mateo 6:33; Josué 5:7 </a:t>
            </a:r>
          </a:p>
        </p:txBody>
      </p:sp>
    </p:spTree>
    <p:extLst>
      <p:ext uri="{BB962C8B-B14F-4D97-AF65-F5344CB8AC3E}">
        <p14:creationId xmlns:p14="http://schemas.microsoft.com/office/powerpoint/2010/main" val="4171447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395536" y="1412776"/>
            <a:ext cx="8280920" cy="4895874"/>
          </a:xfrm>
        </p:spPr>
        <p:txBody>
          <a:bodyPr/>
          <a:lstStyle/>
          <a:p>
            <a:r>
              <a:rPr lang="es-ES" sz="2400" b="1" dirty="0">
                <a:solidFill>
                  <a:schemeClr val="accent6">
                    <a:lumMod val="50000"/>
                  </a:schemeClr>
                </a:solidFill>
              </a:rPr>
              <a:t>“Pascua, simboliza la liberación del primogénito. Sacrificaban al cordero en lugar del primogénito israelita. Y en segundo lugar la liberación de la esclavitud al pueblo de Israel.” </a:t>
            </a:r>
            <a:r>
              <a:rPr lang="es-ES" sz="1600" b="1" dirty="0">
                <a:solidFill>
                  <a:schemeClr val="accent6">
                    <a:lumMod val="50000"/>
                  </a:schemeClr>
                </a:solidFill>
              </a:rPr>
              <a:t>(GEB 79)</a:t>
            </a:r>
          </a:p>
          <a:p>
            <a:r>
              <a:rPr lang="es-ES" sz="2400" b="1" dirty="0">
                <a:solidFill>
                  <a:schemeClr val="accent6">
                    <a:lumMod val="50000"/>
                  </a:schemeClr>
                </a:solidFill>
              </a:rPr>
              <a:t>“El ritual de la pascua se instituyó la noche en que Israel salió de Egipto. La sangre del cordero, sacrificado antes de la puesta del sol, se utilizó para marcar los postes de la puertas de los israelitas para evitar la muerte de los primogénitos. </a:t>
            </a:r>
            <a:r>
              <a:rPr lang="es-ES" sz="1800" b="1" dirty="0">
                <a:solidFill>
                  <a:schemeClr val="accent6">
                    <a:lumMod val="50000"/>
                  </a:schemeClr>
                </a:solidFill>
              </a:rPr>
              <a:t>(</a:t>
            </a:r>
            <a:r>
              <a:rPr lang="es-ES" sz="1800" b="1" dirty="0" err="1">
                <a:solidFill>
                  <a:schemeClr val="accent6">
                    <a:lumMod val="50000"/>
                  </a:schemeClr>
                </a:solidFill>
              </a:rPr>
              <a:t>Éxo</a:t>
            </a:r>
            <a:r>
              <a:rPr lang="es-ES" sz="1800" b="1" dirty="0">
                <a:solidFill>
                  <a:schemeClr val="accent6">
                    <a:lumMod val="50000"/>
                  </a:schemeClr>
                </a:solidFill>
              </a:rPr>
              <a:t>. 12:12,13)”</a:t>
            </a:r>
          </a:p>
          <a:p>
            <a:r>
              <a:rPr lang="es-ES" sz="2400" b="1" dirty="0">
                <a:solidFill>
                  <a:schemeClr val="accent6">
                    <a:lumMod val="50000"/>
                  </a:schemeClr>
                </a:solidFill>
              </a:rPr>
              <a:t>“Jesús instituyó la Cena del Señor durante la pascua. La Cena del Señor reemplazó a la pascua, y simboliza la sangre derramada para redimir.” </a:t>
            </a:r>
            <a:r>
              <a:rPr lang="es-ES" sz="1800" b="1" dirty="0">
                <a:solidFill>
                  <a:schemeClr val="accent6">
                    <a:lumMod val="50000"/>
                  </a:schemeClr>
                </a:solidFill>
              </a:rPr>
              <a:t>(GEB 80)</a:t>
            </a:r>
          </a:p>
        </p:txBody>
      </p:sp>
      <p:sp>
        <p:nvSpPr>
          <p:cNvPr id="5123" name="Rectangle 2"/>
          <p:cNvSpPr>
            <a:spLocks noGrp="1" noChangeArrowheads="1"/>
          </p:cNvSpPr>
          <p:nvPr>
            <p:ph type="title"/>
          </p:nvPr>
        </p:nvSpPr>
        <p:spPr/>
        <p:txBody>
          <a:bodyPr/>
          <a:lstStyle/>
          <a:p>
            <a:pPr algn="just"/>
            <a:r>
              <a:rPr lang="es-MX" sz="2400" b="1" dirty="0">
                <a:solidFill>
                  <a:srgbClr val="FFFFCC"/>
                </a:solidFill>
                <a:latin typeface="Tahoma" pitchFamily="34" charset="0"/>
              </a:rPr>
              <a:t>2</a:t>
            </a:r>
            <a:r>
              <a:rPr lang="es-MX" sz="2400" b="1" dirty="0">
                <a:solidFill>
                  <a:srgbClr val="FFFFCC"/>
                </a:solidFill>
              </a:rPr>
              <a:t>. ¿</a:t>
            </a:r>
            <a:r>
              <a:rPr lang="es-MX" sz="2400" b="1" dirty="0">
                <a:solidFill>
                  <a:schemeClr val="bg1"/>
                </a:solidFill>
              </a:rPr>
              <a:t>Qué simboliza la pascua y la cena del Señor para nosotros? </a:t>
            </a:r>
            <a:r>
              <a:rPr lang="es-MX" sz="2000" b="1" dirty="0">
                <a:solidFill>
                  <a:srgbClr val="FFCC99"/>
                </a:solidFill>
              </a:rPr>
              <a:t>Josué 5:10; Mateo 26:26- 29 </a:t>
            </a:r>
            <a:endParaRPr lang="es-MX" sz="1600" b="1" dirty="0">
              <a:solidFill>
                <a:srgbClr val="CC66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4294967295"/>
          </p:nvPr>
        </p:nvSpPr>
        <p:spPr>
          <a:xfrm>
            <a:off x="468312" y="1484313"/>
            <a:ext cx="8136136" cy="4419600"/>
          </a:xfrm>
        </p:spPr>
        <p:txBody>
          <a:bodyPr/>
          <a:lstStyle/>
          <a:p>
            <a:r>
              <a:rPr lang="es-PE" sz="2400" b="1" dirty="0">
                <a:solidFill>
                  <a:schemeClr val="accent6">
                    <a:lumMod val="50000"/>
                  </a:schemeClr>
                </a:solidFill>
              </a:rPr>
              <a:t>Al principio el altar a Dios se hacía de piedras enteras, era el lugar de adoración donde se presentaban sacrificios. En la actualidad es el lugar de adoración donde presenta el cristiano su ser a Dios, cantando o en oración. </a:t>
            </a:r>
            <a:r>
              <a:rPr lang="es-PE" sz="1800" b="1" dirty="0">
                <a:solidFill>
                  <a:schemeClr val="accent6">
                    <a:lumMod val="50000"/>
                  </a:schemeClr>
                </a:solidFill>
              </a:rPr>
              <a:t>(Rom. 12:1; </a:t>
            </a:r>
            <a:r>
              <a:rPr lang="es-PE" sz="1800" b="1" dirty="0" err="1">
                <a:solidFill>
                  <a:schemeClr val="accent6">
                    <a:lumMod val="50000"/>
                  </a:schemeClr>
                </a:solidFill>
              </a:rPr>
              <a:t>Stg</a:t>
            </a:r>
            <a:r>
              <a:rPr lang="es-PE" sz="1800" b="1" dirty="0">
                <a:solidFill>
                  <a:schemeClr val="accent6">
                    <a:lumMod val="50000"/>
                  </a:schemeClr>
                </a:solidFill>
              </a:rPr>
              <a:t>. 5:13)</a:t>
            </a:r>
          </a:p>
          <a:p>
            <a:r>
              <a:rPr lang="es-PE" sz="2400" b="1" dirty="0">
                <a:solidFill>
                  <a:schemeClr val="accent6">
                    <a:lumMod val="50000"/>
                  </a:schemeClr>
                </a:solidFill>
              </a:rPr>
              <a:t>“El altar era una parte crucial del sistema ritual del Antiguo Testamento y desempeñó un papel importante en la adoración durante los tiempos patriarcales.” </a:t>
            </a:r>
            <a:r>
              <a:rPr lang="es-PE" sz="1800" b="1" dirty="0">
                <a:solidFill>
                  <a:schemeClr val="accent6">
                    <a:lumMod val="50000"/>
                  </a:schemeClr>
                </a:solidFill>
              </a:rPr>
              <a:t>(GEB 80)</a:t>
            </a:r>
          </a:p>
          <a:p>
            <a:r>
              <a:rPr lang="es-PE" sz="2400" b="1" dirty="0">
                <a:solidFill>
                  <a:schemeClr val="accent6">
                    <a:lumMod val="50000"/>
                  </a:schemeClr>
                </a:solidFill>
              </a:rPr>
              <a:t>“El calvario fue el altar supremo, donde el Cordero de Dios fue ofrecido de una vez para siempre, para la salvación de la humanidad.”</a:t>
            </a:r>
            <a:r>
              <a:rPr lang="es-PE" sz="1800" b="1" dirty="0">
                <a:solidFill>
                  <a:schemeClr val="accent6">
                    <a:lumMod val="50000"/>
                  </a:schemeClr>
                </a:solidFill>
                <a:effectLst/>
                <a:ea typeface="Calibri" panose="020F0502020204030204" pitchFamily="34" charset="0"/>
                <a:cs typeface="Times New Roman" panose="02020603050405020304" pitchFamily="18" charset="0"/>
              </a:rPr>
              <a:t>(Id)</a:t>
            </a:r>
          </a:p>
        </p:txBody>
      </p:sp>
      <p:sp>
        <p:nvSpPr>
          <p:cNvPr id="6147" name="Rectangle 2"/>
          <p:cNvSpPr txBox="1">
            <a:spLocks noChangeArrowheads="1"/>
          </p:cNvSpPr>
          <p:nvPr/>
        </p:nvSpPr>
        <p:spPr bwMode="auto">
          <a:xfrm>
            <a:off x="195263" y="282575"/>
            <a:ext cx="8015287" cy="914400"/>
          </a:xfrm>
          <a:prstGeom prst="rect">
            <a:avLst/>
          </a:prstGeom>
          <a:noFill/>
          <a:ln w="9525">
            <a:noFill/>
            <a:miter lim="800000"/>
            <a:headEnd/>
            <a:tailEnd/>
          </a:ln>
        </p:spPr>
        <p:txBody>
          <a:bodyPr/>
          <a:lstStyle/>
          <a:p>
            <a:r>
              <a:rPr lang="es-MX" sz="2600" b="1" dirty="0">
                <a:solidFill>
                  <a:srgbClr val="FFFFCC"/>
                </a:solidFill>
              </a:rPr>
              <a:t>3. </a:t>
            </a:r>
            <a:r>
              <a:rPr lang="es-MX" sz="2400" b="1" dirty="0">
                <a:solidFill>
                  <a:srgbClr val="FFFFCC"/>
                </a:solidFill>
              </a:rPr>
              <a:t>¿</a:t>
            </a:r>
            <a:r>
              <a:rPr lang="es-MX" sz="2400" b="1" dirty="0">
                <a:solidFill>
                  <a:schemeClr val="bg1"/>
                </a:solidFill>
              </a:rPr>
              <a:t>Qué prácticas espirituales equivalen en la actualidad al altar a Dios</a:t>
            </a:r>
            <a:r>
              <a:rPr lang="es-MX" sz="2400" b="1" dirty="0">
                <a:solidFill>
                  <a:srgbClr val="FFFFCC"/>
                </a:solidFill>
              </a:rPr>
              <a:t>?</a:t>
            </a:r>
            <a:r>
              <a:rPr lang="es-MX" sz="2400" b="1" dirty="0">
                <a:solidFill>
                  <a:srgbClr val="FFCC99"/>
                </a:solidFill>
              </a:rPr>
              <a:t> </a:t>
            </a:r>
            <a:r>
              <a:rPr lang="es-MX" sz="2000" b="1" dirty="0">
                <a:solidFill>
                  <a:srgbClr val="FFCC99"/>
                </a:solidFill>
              </a:rPr>
              <a:t> Josué 8:30, 31; Romanos 12:1</a:t>
            </a:r>
            <a:endParaRPr lang="es-MX" sz="2000" b="1" dirty="0">
              <a:solidFill>
                <a:srgbClr val="FFC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1979712" y="1650493"/>
            <a:ext cx="6592887" cy="4090987"/>
          </a:xfrm>
        </p:spPr>
        <p:txBody>
          <a:bodyPr/>
          <a:lstStyle/>
          <a:p>
            <a:pPr>
              <a:lnSpc>
                <a:spcPct val="80000"/>
              </a:lnSpc>
              <a:buFont typeface="Wingdings" pitchFamily="2" charset="2"/>
              <a:buNone/>
            </a:pPr>
            <a:r>
              <a:rPr lang="es-ES" sz="2800" b="1" dirty="0">
                <a:solidFill>
                  <a:srgbClr val="3D3DD7"/>
                </a:solidFill>
              </a:rPr>
              <a:t>  	</a:t>
            </a:r>
            <a:r>
              <a:rPr lang="es-ES" sz="2400" b="1" dirty="0">
                <a:solidFill>
                  <a:schemeClr val="accent6">
                    <a:lumMod val="50000"/>
                  </a:schemeClr>
                </a:solidFill>
              </a:rPr>
              <a:t>El deseo de poner a Dios en primer lugar en nuestra vida y adorarla entregando nuestro ser.</a:t>
            </a:r>
          </a:p>
          <a:p>
            <a:pPr>
              <a:lnSpc>
                <a:spcPct val="80000"/>
              </a:lnSpc>
              <a:buFont typeface="Wingdings" pitchFamily="2" charset="2"/>
              <a:buNone/>
            </a:pPr>
            <a:r>
              <a:rPr lang="es-ES" sz="2400" b="1" dirty="0">
                <a:solidFill>
                  <a:schemeClr val="accent6">
                    <a:lumMod val="50000"/>
                  </a:schemeClr>
                </a:solidFill>
              </a:rPr>
              <a:t>	¿Deseas adorar a Dios Creador?</a:t>
            </a:r>
            <a:endParaRPr lang="es-MX" sz="2400" b="1" dirty="0">
              <a:solidFill>
                <a:schemeClr val="accent6">
                  <a:lumMod val="50000"/>
                </a:schemeClr>
              </a:solidFill>
            </a:endParaRPr>
          </a:p>
          <a:p>
            <a:pPr eaLnBrk="1" hangingPunct="1">
              <a:lnSpc>
                <a:spcPct val="80000"/>
              </a:lnSpc>
              <a:buFont typeface="Wingdings" pitchFamily="2" charset="2"/>
              <a:buNone/>
            </a:pPr>
            <a:r>
              <a:rPr lang="es-MX" sz="2400" b="1" dirty="0">
                <a:solidFill>
                  <a:srgbClr val="F33F61"/>
                </a:solidFill>
              </a:rPr>
              <a:t>    ¿Cuál es tu decisión?</a:t>
            </a:r>
          </a:p>
          <a:p>
            <a:pPr eaLnBrk="1" hangingPunct="1">
              <a:lnSpc>
                <a:spcPct val="80000"/>
              </a:lnSpc>
              <a:buFont typeface="Wingdings" pitchFamily="2" charset="2"/>
              <a:buNone/>
            </a:pPr>
            <a:endParaRPr lang="es-MX" sz="2400" b="1" dirty="0">
              <a:solidFill>
                <a:srgbClr val="F33F61"/>
              </a:solidFill>
            </a:endParaRPr>
          </a:p>
          <a:p>
            <a:pPr eaLnBrk="1" hangingPunct="1">
              <a:lnSpc>
                <a:spcPct val="80000"/>
              </a:lnSpc>
              <a:buFont typeface="Wingdings" pitchFamily="2" charset="2"/>
              <a:buNone/>
            </a:pPr>
            <a:r>
              <a:rPr lang="es-MX" sz="2400" b="1" dirty="0">
                <a:solidFill>
                  <a:srgbClr val="F33F61"/>
                </a:solidFill>
              </a:rPr>
              <a:t>V. CREA: </a:t>
            </a:r>
            <a:r>
              <a:rPr lang="es-ES" sz="2400" b="1" dirty="0">
                <a:solidFill>
                  <a:schemeClr val="accent6">
                    <a:lumMod val="50000"/>
                  </a:schemeClr>
                </a:solidFill>
              </a:rPr>
              <a:t>¿Qué haré para compartir esta lección la próxima semana? Crear  oportunidades y compartir sobre priorizar los planes de Dios. Amén</a:t>
            </a:r>
            <a:endParaRPr lang="es-MX" sz="2400" b="1" dirty="0">
              <a:solidFill>
                <a:schemeClr val="accent6">
                  <a:lumMod val="50000"/>
                </a:schemeClr>
              </a:solidFill>
            </a:endParaRPr>
          </a:p>
          <a:p>
            <a:pPr eaLnBrk="1" hangingPunct="1">
              <a:lnSpc>
                <a:spcPct val="80000"/>
              </a:lnSpc>
              <a:buFont typeface="Wingdings" pitchFamily="2" charset="2"/>
              <a:buNone/>
            </a:pPr>
            <a:endParaRPr lang="es-MX" sz="2800" b="1" dirty="0">
              <a:solidFill>
                <a:srgbClr val="F33F61"/>
              </a:solidFill>
            </a:endParaRPr>
          </a:p>
        </p:txBody>
      </p:sp>
      <p:pic>
        <p:nvPicPr>
          <p:cNvPr id="8195" name="Picture 10" descr="J"/>
          <p:cNvPicPr>
            <a:picLocks noChangeAspect="1" noChangeArrowheads="1"/>
          </p:cNvPicPr>
          <p:nvPr/>
        </p:nvPicPr>
        <p:blipFill>
          <a:blip r:embed="rId2"/>
          <a:srcRect/>
          <a:stretch>
            <a:fillRect/>
          </a:stretch>
        </p:blipFill>
        <p:spPr bwMode="auto">
          <a:xfrm>
            <a:off x="536774" y="2599831"/>
            <a:ext cx="1442938" cy="2192310"/>
          </a:xfrm>
          <a:prstGeom prst="rect">
            <a:avLst/>
          </a:prstGeom>
          <a:noFill/>
          <a:ln w="9525">
            <a:noFill/>
            <a:miter lim="800000"/>
            <a:headEnd/>
            <a:tailEnd/>
          </a:ln>
        </p:spPr>
      </p:pic>
      <p:sp>
        <p:nvSpPr>
          <p:cNvPr id="8196" name="Rectangle 2"/>
          <p:cNvSpPr>
            <a:spLocks noGrp="1" noChangeArrowheads="1"/>
          </p:cNvSpPr>
          <p:nvPr>
            <p:ph type="title"/>
          </p:nvPr>
        </p:nvSpPr>
        <p:spPr/>
        <p:txBody>
          <a:bodyPr/>
          <a:lstStyle/>
          <a:p>
            <a:pPr eaLnBrk="1" hangingPunct="1"/>
            <a:r>
              <a:rPr lang="es-MX" sz="2800" b="1" dirty="0">
                <a:solidFill>
                  <a:srgbClr val="FF0000"/>
                </a:solidFill>
                <a:latin typeface="Tahoma" pitchFamily="34" charset="0"/>
              </a:rPr>
              <a:t>IV.</a:t>
            </a:r>
            <a:r>
              <a:rPr lang="es-MX" sz="2800" dirty="0">
                <a:solidFill>
                  <a:srgbClr val="FF0000"/>
                </a:solidFill>
                <a:latin typeface="Tahoma" pitchFamily="34" charset="0"/>
              </a:rPr>
              <a:t> </a:t>
            </a:r>
            <a:r>
              <a:rPr lang="es-MX" sz="2800" b="1" dirty="0">
                <a:solidFill>
                  <a:srgbClr val="F2021F"/>
                </a:solidFill>
                <a:latin typeface="Tahoma" pitchFamily="34" charset="0"/>
              </a:rPr>
              <a:t>APLICA:</a:t>
            </a:r>
            <a:br>
              <a:rPr lang="es-MX" sz="2800" b="1" dirty="0">
                <a:latin typeface="Tahoma" pitchFamily="34" charset="0"/>
              </a:rPr>
            </a:br>
            <a:r>
              <a:rPr lang="es-MX" sz="2400" b="1" dirty="0">
                <a:latin typeface="Tahoma" pitchFamily="34" charset="0"/>
              </a:rPr>
              <a:t>¿Qué debo sentir al recibir estos conocimientos?</a:t>
            </a:r>
            <a:r>
              <a:rPr lang="es-MX" sz="2800" b="1" dirty="0">
                <a:latin typeface="Tahoma" pitchFamily="34"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250825" y="206375"/>
            <a:ext cx="8015288" cy="914400"/>
          </a:xfrm>
          <a:prstGeom prst="rect">
            <a:avLst/>
          </a:prstGeom>
          <a:noFill/>
          <a:ln>
            <a:noFill/>
          </a:ln>
        </p:spPr>
        <p:txBody>
          <a:bodyPr anchor="ctr"/>
          <a:lst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a:lstStyle>
          <a:p>
            <a:pPr>
              <a:defRPr/>
            </a:pPr>
            <a:r>
              <a:rPr lang="es-MX" sz="3200" b="1" kern="0" dirty="0">
                <a:solidFill>
                  <a:srgbClr val="FFFF99"/>
                </a:solidFill>
                <a:latin typeface="Tahoma" panose="020B0604030504040204" pitchFamily="34" charset="0"/>
                <a:ea typeface="Tahoma" panose="020B0604030504040204" pitchFamily="34" charset="0"/>
                <a:cs typeface="Tahoma" panose="020B0604030504040204" pitchFamily="34" charset="0"/>
              </a:rPr>
              <a:t>Créditos</a:t>
            </a:r>
            <a:endParaRPr lang="es-MX" sz="2400" b="1" kern="0" dirty="0">
              <a:solidFill>
                <a:srgbClr val="FFFF99"/>
              </a:solidFill>
              <a:latin typeface="Tahoma" panose="020B0604030504040204" pitchFamily="34" charset="0"/>
              <a:ea typeface="Tahoma" panose="020B0604030504040204" pitchFamily="34" charset="0"/>
              <a:cs typeface="Tahoma" panose="020B0604030504040204" pitchFamily="34" charset="0"/>
            </a:endParaRPr>
          </a:p>
        </p:txBody>
      </p:sp>
      <p:sp>
        <p:nvSpPr>
          <p:cNvPr id="6" name="Rectángulo 5"/>
          <p:cNvSpPr/>
          <p:nvPr/>
        </p:nvSpPr>
        <p:spPr>
          <a:xfrm>
            <a:off x="8532813" y="677863"/>
            <a:ext cx="360362" cy="547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AR"/>
          </a:p>
        </p:txBody>
      </p:sp>
      <p:pic>
        <p:nvPicPr>
          <p:cNvPr id="9220" name="Picture 4" descr="Jesús sonriente"/>
          <p:cNvPicPr>
            <a:picLocks noChangeAspect="1" noChangeArrowheads="1"/>
          </p:cNvPicPr>
          <p:nvPr/>
        </p:nvPicPr>
        <p:blipFill>
          <a:blip r:embed="rId2"/>
          <a:srcRect/>
          <a:stretch>
            <a:fillRect/>
          </a:stretch>
        </p:blipFill>
        <p:spPr bwMode="auto">
          <a:xfrm>
            <a:off x="327025" y="1341438"/>
            <a:ext cx="8205788" cy="5011737"/>
          </a:xfrm>
          <a:prstGeom prst="rect">
            <a:avLst/>
          </a:prstGeom>
          <a:noFill/>
          <a:ln w="9525">
            <a:noFill/>
            <a:miter lim="800000"/>
            <a:headEnd/>
            <a:tailEnd/>
          </a:ln>
        </p:spPr>
      </p:pic>
      <p:sp>
        <p:nvSpPr>
          <p:cNvPr id="9221" name="Rectangle 2"/>
          <p:cNvSpPr>
            <a:spLocks noChangeArrowheads="1"/>
          </p:cNvSpPr>
          <p:nvPr/>
        </p:nvSpPr>
        <p:spPr bwMode="auto">
          <a:xfrm>
            <a:off x="1979613" y="1844675"/>
            <a:ext cx="6480175" cy="4401205"/>
          </a:xfrm>
          <a:prstGeom prst="rect">
            <a:avLst/>
          </a:prstGeom>
          <a:noFill/>
          <a:ln w="9525">
            <a:noFill/>
            <a:miter lim="800000"/>
            <a:headEnd/>
            <a:tailEnd/>
          </a:ln>
        </p:spPr>
        <p:txBody>
          <a:bodyPr>
            <a:spAutoFit/>
          </a:bodyPr>
          <a:lstStyle/>
          <a:p>
            <a:pPr algn="ctr" eaLnBrk="1" hangingPunct="1"/>
            <a:r>
              <a:rPr lang="es-AR" sz="1600" b="1" dirty="0">
                <a:solidFill>
                  <a:srgbClr val="FFFFCC"/>
                </a:solidFill>
                <a:latin typeface="Tahoma" pitchFamily="34" charset="0"/>
              </a:rPr>
              <a:t>DISEÑO ORIGINAL</a:t>
            </a:r>
          </a:p>
          <a:p>
            <a:pPr algn="ctr" eaLnBrk="1" hangingPunct="1"/>
            <a:r>
              <a:rPr lang="es-AR" sz="1200" b="1" dirty="0">
                <a:solidFill>
                  <a:srgbClr val="FFFFCC"/>
                </a:solidFill>
                <a:latin typeface="Tahoma" pitchFamily="34" charset="0"/>
              </a:rPr>
              <a:t>Lic. Alejandrino </a:t>
            </a:r>
            <a:r>
              <a:rPr lang="es-AR" sz="1200" b="1" dirty="0" err="1">
                <a:solidFill>
                  <a:srgbClr val="FFFFCC"/>
                </a:solidFill>
                <a:latin typeface="Tahoma" pitchFamily="34" charset="0"/>
              </a:rPr>
              <a:t>Halire</a:t>
            </a:r>
            <a:r>
              <a:rPr lang="es-AR" sz="1200" b="1" dirty="0">
                <a:solidFill>
                  <a:srgbClr val="FFFFCC"/>
                </a:solidFill>
                <a:latin typeface="Tahoma" pitchFamily="34" charset="0"/>
              </a:rPr>
              <a:t> </a:t>
            </a:r>
            <a:r>
              <a:rPr lang="es-AR" sz="1200" b="1" dirty="0" err="1">
                <a:solidFill>
                  <a:srgbClr val="FFFFCC"/>
                </a:solidFill>
                <a:latin typeface="Tahoma" pitchFamily="34" charset="0"/>
              </a:rPr>
              <a:t>Ccahuana</a:t>
            </a:r>
            <a:r>
              <a:rPr lang="es-AR" sz="1200" b="1" dirty="0">
                <a:solidFill>
                  <a:srgbClr val="FFFFCC"/>
                </a:solidFill>
                <a:latin typeface="Tahoma" pitchFamily="34" charset="0"/>
              </a:rPr>
              <a:t> </a:t>
            </a:r>
          </a:p>
          <a:p>
            <a:pPr algn="ctr" eaLnBrk="1" hangingPunct="1"/>
            <a:r>
              <a:rPr lang="es-AR" sz="1400" dirty="0">
                <a:solidFill>
                  <a:srgbClr val="FFFFCC"/>
                </a:solidFill>
                <a:latin typeface="Tahoma" pitchFamily="34" charset="0"/>
                <a:hlinkClick r:id="rId3"/>
              </a:rPr>
              <a:t>http://decalogo-janohalire.blogspot.com/p/escuela-sabatica.html</a:t>
            </a:r>
            <a:r>
              <a:rPr lang="es-AR" sz="1000" dirty="0">
                <a:solidFill>
                  <a:srgbClr val="FFFFCC"/>
                </a:solidFill>
                <a:latin typeface="Tahoma" pitchFamily="34" charset="0"/>
              </a:rPr>
              <a:t> </a:t>
            </a:r>
          </a:p>
          <a:p>
            <a:pPr algn="ctr" eaLnBrk="1" hangingPunct="1"/>
            <a:endParaRPr lang="es-AR" sz="1600" b="1" dirty="0">
              <a:latin typeface="Tahoma" pitchFamily="34" charset="0"/>
            </a:endParaRPr>
          </a:p>
          <a:p>
            <a:pPr algn="ctr" eaLnBrk="1" hangingPunct="1"/>
            <a:r>
              <a:rPr lang="es-AR" sz="1600" b="1" dirty="0">
                <a:solidFill>
                  <a:srgbClr val="CCECFF"/>
                </a:solidFill>
                <a:latin typeface="Tahoma" pitchFamily="34" charset="0"/>
              </a:rPr>
              <a:t>Distribución</a:t>
            </a:r>
          </a:p>
          <a:p>
            <a:pPr algn="ctr" eaLnBrk="1" hangingPunct="1"/>
            <a:r>
              <a:rPr lang="es-AR" sz="1600" b="1" dirty="0">
                <a:solidFill>
                  <a:srgbClr val="CCECFF"/>
                </a:solidFill>
                <a:latin typeface="Tahoma" pitchFamily="34" charset="0"/>
              </a:rPr>
              <a:t>Recursos Escuela Sabática ©</a:t>
            </a:r>
          </a:p>
          <a:p>
            <a:pPr algn="ctr" eaLnBrk="1" hangingPunct="1"/>
            <a:endParaRPr lang="es-AR" sz="1200" b="1" dirty="0">
              <a:latin typeface="Tahoma" pitchFamily="34" charset="0"/>
            </a:endParaRPr>
          </a:p>
          <a:p>
            <a:pPr algn="ctr" eaLnBrk="1" hangingPunct="1"/>
            <a:r>
              <a:rPr lang="es-AR" sz="1400" b="1" dirty="0">
                <a:solidFill>
                  <a:schemeClr val="bg1"/>
                </a:solidFill>
                <a:latin typeface="Tahoma" pitchFamily="34" charset="0"/>
              </a:rPr>
              <a:t>Para recibir las próximas lecciones inscríbase enviando un mail a:</a:t>
            </a:r>
          </a:p>
          <a:p>
            <a:pPr algn="ctr" eaLnBrk="1" hangingPunct="1"/>
            <a:r>
              <a:rPr lang="es-PE" sz="1400" u="sng" dirty="0">
                <a:hlinkClick r:id="rId4"/>
              </a:rPr>
              <a:t>www.recursos-biblicos.com</a:t>
            </a:r>
            <a:endParaRPr lang="es-AR" sz="1400" b="1" dirty="0">
              <a:solidFill>
                <a:schemeClr val="bg1"/>
              </a:solidFill>
              <a:latin typeface="Tahoma" pitchFamily="34" charset="0"/>
            </a:endParaRPr>
          </a:p>
          <a:p>
            <a:pPr algn="ctr" eaLnBrk="1" hangingPunct="1">
              <a:buFont typeface="Wingdings" pitchFamily="2" charset="2"/>
              <a:buNone/>
            </a:pPr>
            <a:r>
              <a:rPr lang="es-AR" sz="1200" b="1" dirty="0">
                <a:solidFill>
                  <a:schemeClr val="bg1"/>
                </a:solidFill>
                <a:latin typeface="Tahoma" pitchFamily="34" charset="0"/>
              </a:rPr>
              <a:t> Asunto: Lecciones en PowerPoint</a:t>
            </a:r>
          </a:p>
          <a:p>
            <a:pPr algn="ctr" eaLnBrk="1" hangingPunct="1"/>
            <a:endParaRPr lang="es-AR" sz="1200" b="1" dirty="0">
              <a:solidFill>
                <a:schemeClr val="bg1"/>
              </a:solidFill>
              <a:latin typeface="Tahoma" pitchFamily="34" charset="0"/>
            </a:endParaRPr>
          </a:p>
          <a:p>
            <a:pPr algn="ctr" eaLnBrk="1" hangingPunct="1"/>
            <a:endParaRPr lang="es-AR" sz="1400" b="1" dirty="0">
              <a:solidFill>
                <a:schemeClr val="bg1"/>
              </a:solidFill>
              <a:latin typeface="Tahoma" pitchFamily="34" charset="0"/>
            </a:endParaRPr>
          </a:p>
          <a:p>
            <a:pPr algn="ctr" eaLnBrk="1" hangingPunct="1"/>
            <a:r>
              <a:rPr lang="es-AR" sz="1400" b="1" dirty="0">
                <a:solidFill>
                  <a:schemeClr val="bg1"/>
                </a:solidFill>
                <a:latin typeface="Tahoma" pitchFamily="34" charset="0"/>
              </a:rPr>
              <a:t>RECURSOS BÍBLICOS</a:t>
            </a:r>
          </a:p>
          <a:p>
            <a:pPr algn="ctr" eaLnBrk="1" hangingPunct="1"/>
            <a:r>
              <a:rPr lang="es-AR" sz="1400" b="1" dirty="0">
                <a:solidFill>
                  <a:schemeClr val="bg1"/>
                </a:solidFill>
                <a:latin typeface="Tahoma" pitchFamily="34" charset="0"/>
              </a:rPr>
              <a:t>Recursos gratuitos </a:t>
            </a:r>
          </a:p>
          <a:p>
            <a:pPr algn="ctr" eaLnBrk="1" hangingPunct="1"/>
            <a:endParaRPr lang="es-AR" sz="1200" b="1" dirty="0">
              <a:solidFill>
                <a:schemeClr val="bg1"/>
              </a:solidFill>
              <a:latin typeface="Tahoma" pitchFamily="34" charset="0"/>
            </a:endParaRPr>
          </a:p>
          <a:p>
            <a:pPr algn="ctr" eaLnBrk="1" hangingPunct="1"/>
            <a:r>
              <a:rPr lang="es-AR" sz="1200" b="1" dirty="0">
                <a:solidFill>
                  <a:schemeClr val="bg1"/>
                </a:solidFill>
                <a:latin typeface="Tahoma" pitchFamily="34" charset="0"/>
                <a:hlinkClick r:id="rId5"/>
              </a:rPr>
              <a:t>https://www.recursos-biblicos.com/2014/04/resumen-de-la-leccion-de-escuela-sabatica-para-segundo-trimestre-2014.html</a:t>
            </a:r>
            <a:r>
              <a:rPr lang="es-AR" sz="1200" b="1" dirty="0">
                <a:solidFill>
                  <a:schemeClr val="bg1"/>
                </a:solidFill>
                <a:latin typeface="Tahoma" pitchFamily="34" charset="0"/>
              </a:rPr>
              <a:t> </a:t>
            </a:r>
          </a:p>
          <a:p>
            <a:pPr algn="ctr" eaLnBrk="1" hangingPunct="1"/>
            <a:endParaRPr lang="es-AR" sz="1200" b="1" dirty="0">
              <a:solidFill>
                <a:schemeClr val="bg1"/>
              </a:solidFill>
              <a:latin typeface="Tahoma" pitchFamily="34" charset="0"/>
            </a:endParaRPr>
          </a:p>
          <a:p>
            <a:pPr algn="ctr" eaLnBrk="1" hangingPunct="1"/>
            <a:r>
              <a:rPr lang="es-PE" sz="1200" dirty="0">
                <a:hlinkClick r:id="rId6"/>
              </a:rPr>
              <a:t>https://es.slideshare.net/ahalirecc</a:t>
            </a:r>
            <a:r>
              <a:rPr lang="es-PE" sz="1200" dirty="0"/>
              <a:t> </a:t>
            </a:r>
          </a:p>
          <a:p>
            <a:pPr algn="ctr" eaLnBrk="1" hangingPunct="1"/>
            <a:endParaRPr lang="es-AR" sz="1200" b="1" dirty="0">
              <a:solidFill>
                <a:schemeClr val="bg1"/>
              </a:solidFill>
              <a:latin typeface="Tahoma" pitchFamily="34" charset="0"/>
            </a:endParaRPr>
          </a:p>
          <a:p>
            <a:pPr algn="ctr" eaLnBrk="1" hangingPunct="1"/>
            <a:endParaRPr lang="es-AR" sz="1200" b="1" dirty="0">
              <a:solidFill>
                <a:schemeClr val="bg1"/>
              </a:solidFill>
              <a:latin typeface="Tahoma" pitchFamily="34" charset="0"/>
            </a:endParaRPr>
          </a:p>
        </p:txBody>
      </p:sp>
      <p:grpSp>
        <p:nvGrpSpPr>
          <p:cNvPr id="9222" name="Group 3"/>
          <p:cNvGrpSpPr>
            <a:grpSpLocks/>
          </p:cNvGrpSpPr>
          <p:nvPr/>
        </p:nvGrpSpPr>
        <p:grpSpPr bwMode="auto">
          <a:xfrm>
            <a:off x="511175" y="5084763"/>
            <a:ext cx="1120775" cy="865187"/>
            <a:chOff x="4694" y="3521"/>
            <a:chExt cx="908" cy="680"/>
          </a:xfrm>
        </p:grpSpPr>
        <p:sp>
          <p:nvSpPr>
            <p:cNvPr id="9223" name="WordArt 4"/>
            <p:cNvSpPr>
              <a:spLocks noChangeArrowheads="1" noChangeShapeType="1" noTextEdit="1"/>
            </p:cNvSpPr>
            <p:nvPr/>
          </p:nvSpPr>
          <p:spPr bwMode="auto">
            <a:xfrm>
              <a:off x="4740" y="3838"/>
              <a:ext cx="804" cy="276"/>
            </a:xfrm>
            <a:prstGeom prst="rect">
              <a:avLst/>
            </a:prstGeom>
          </p:spPr>
          <p:txBody>
            <a:bodyPr wrap="none" fromWordArt="1">
              <a:prstTxWarp prst="textPlain">
                <a:avLst>
                  <a:gd name="adj" fmla="val 50000"/>
                </a:avLst>
              </a:prstTxWarp>
            </a:bodyPr>
            <a:lstStyle/>
            <a:p>
              <a:pPr algn="ctr"/>
              <a:r>
                <a:rPr lang="es-ES" sz="1400" kern="10">
                  <a:ln w="9525">
                    <a:noFill/>
                    <a:round/>
                    <a:headEnd/>
                    <a:tailEnd/>
                  </a:ln>
                  <a:gradFill rotWithShape="1">
                    <a:gsLst>
                      <a:gs pos="0">
                        <a:srgbClr val="FFFF00"/>
                      </a:gs>
                      <a:gs pos="100000">
                        <a:srgbClr val="FF9933"/>
                      </a:gs>
                    </a:gsLst>
                    <a:path path="rect">
                      <a:fillToRect l="50000" t="50000" r="50000" b="50000"/>
                    </a:path>
                  </a:gradFill>
                  <a:effectLst>
                    <a:outerShdw dist="38100" dir="2700000" algn="ctr" rotWithShape="0">
                      <a:srgbClr val="000066">
                        <a:alpha val="79999"/>
                      </a:srgbClr>
                    </a:outerShdw>
                  </a:effectLst>
                  <a:latin typeface="Impact"/>
                </a:rPr>
                <a:t>Recursos</a:t>
              </a:r>
            </a:p>
            <a:p>
              <a:pPr algn="ctr"/>
              <a:r>
                <a:rPr lang="es-ES" sz="1400" kern="10">
                  <a:ln w="9525">
                    <a:noFill/>
                    <a:round/>
                    <a:headEnd/>
                    <a:tailEnd/>
                  </a:ln>
                  <a:gradFill rotWithShape="1">
                    <a:gsLst>
                      <a:gs pos="0">
                        <a:srgbClr val="FFFF00"/>
                      </a:gs>
                      <a:gs pos="100000">
                        <a:srgbClr val="FF9933"/>
                      </a:gs>
                    </a:gsLst>
                    <a:path path="rect">
                      <a:fillToRect l="50000" t="50000" r="50000" b="50000"/>
                    </a:path>
                  </a:gradFill>
                  <a:effectLst>
                    <a:outerShdw dist="38100" dir="2700000" algn="ctr" rotWithShape="0">
                      <a:srgbClr val="000066">
                        <a:alpha val="79999"/>
                      </a:srgbClr>
                    </a:outerShdw>
                  </a:effectLst>
                  <a:latin typeface="Impact"/>
                </a:rPr>
                <a:t>Escuela Sabática</a:t>
              </a:r>
            </a:p>
          </p:txBody>
        </p:sp>
        <p:pic>
          <p:nvPicPr>
            <p:cNvPr id="9224" name="Picture 5" descr="logo IASD - ANI"/>
            <p:cNvPicPr>
              <a:picLocks noChangeAspect="1" noChangeArrowheads="1" noCrop="1"/>
            </p:cNvPicPr>
            <p:nvPr/>
          </p:nvPicPr>
          <p:blipFill>
            <a:blip r:embed="rId7"/>
            <a:srcRect/>
            <a:stretch>
              <a:fillRect/>
            </a:stretch>
          </p:blipFill>
          <p:spPr bwMode="auto">
            <a:xfrm>
              <a:off x="5012" y="3521"/>
              <a:ext cx="288" cy="317"/>
            </a:xfrm>
            <a:prstGeom prst="rect">
              <a:avLst/>
            </a:prstGeom>
            <a:noFill/>
            <a:ln w="9525">
              <a:noFill/>
              <a:miter lim="800000"/>
              <a:headEnd/>
              <a:tailEnd/>
            </a:ln>
          </p:spPr>
        </p:pic>
        <p:sp>
          <p:nvSpPr>
            <p:cNvPr id="9225" name="Line 6"/>
            <p:cNvSpPr>
              <a:spLocks noChangeShapeType="1"/>
            </p:cNvSpPr>
            <p:nvPr/>
          </p:nvSpPr>
          <p:spPr bwMode="auto">
            <a:xfrm>
              <a:off x="4988" y="3802"/>
              <a:ext cx="329" cy="0"/>
            </a:xfrm>
            <a:prstGeom prst="line">
              <a:avLst/>
            </a:prstGeom>
            <a:noFill/>
            <a:ln w="76200">
              <a:solidFill>
                <a:srgbClr val="990099"/>
              </a:solidFill>
              <a:round/>
              <a:headEnd/>
              <a:tailEnd/>
            </a:ln>
          </p:spPr>
          <p:txBody>
            <a:bodyPr/>
            <a:lstStyle/>
            <a:p>
              <a:endParaRPr lang="es-ES"/>
            </a:p>
          </p:txBody>
        </p:sp>
        <p:sp>
          <p:nvSpPr>
            <p:cNvPr id="9226" name="Line 7"/>
            <p:cNvSpPr>
              <a:spLocks noChangeShapeType="1"/>
            </p:cNvSpPr>
            <p:nvPr/>
          </p:nvSpPr>
          <p:spPr bwMode="auto">
            <a:xfrm>
              <a:off x="4694" y="4201"/>
              <a:ext cx="908" cy="0"/>
            </a:xfrm>
            <a:prstGeom prst="line">
              <a:avLst/>
            </a:prstGeom>
            <a:noFill/>
            <a:ln w="76200">
              <a:solidFill>
                <a:srgbClr val="990099"/>
              </a:solidFill>
              <a:round/>
              <a:headEnd/>
              <a:tailEnd/>
            </a:ln>
          </p:spPr>
          <p:txBody>
            <a:bodyPr/>
            <a:lstStyle/>
            <a:p>
              <a:endParaRPr lang="es-ES"/>
            </a:p>
          </p:txBody>
        </p:sp>
      </p:grpSp>
    </p:spTree>
  </p:cSld>
  <p:clrMapOvr>
    <a:masterClrMapping/>
  </p:clrMapOvr>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Radial</Template>
  <TotalTime>108667</TotalTime>
  <Words>728</Words>
  <Application>Microsoft Office PowerPoint</Application>
  <PresentationFormat>Presentación en pantalla (4:3)</PresentationFormat>
  <Paragraphs>63</Paragraphs>
  <Slides>8</Slides>
  <Notes>4</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Arial</vt:lpstr>
      <vt:lpstr>Arial Black</vt:lpstr>
      <vt:lpstr>Calibri</vt:lpstr>
      <vt:lpstr>Impact</vt:lpstr>
      <vt:lpstr>Tahoma</vt:lpstr>
      <vt:lpstr>Times New Roman</vt:lpstr>
      <vt:lpstr>Wingdings</vt:lpstr>
      <vt:lpstr>Radial</vt:lpstr>
      <vt:lpstr>Presentación de PowerPoint</vt:lpstr>
      <vt:lpstr>Presentación de PowerPoint</vt:lpstr>
      <vt:lpstr>II. MOTIVAR: ¿Cómo motivar y cómo enseñar? </vt:lpstr>
      <vt:lpstr>Presentación de PowerPoint</vt:lpstr>
      <vt:lpstr>2. ¿Qué simboliza la pascua y la cena del Señor para nosotros? Josué 5:10; Mateo 26:26- 29 </vt:lpstr>
      <vt:lpstr>Presentación de PowerPoint</vt:lpstr>
      <vt:lpstr>IV. APLICA: ¿Qué debo sentir al recibir estos conocimientos? </vt:lpstr>
      <vt:lpstr>Presentación de PowerPoint</vt:lpstr>
    </vt:vector>
  </TitlesOfParts>
  <Company>DELBELCONPU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Amor y juicio, el dilema de Dios</dc:title>
  <dc:creator>pc3</dc:creator>
  <cp:keywords>Rut</cp:keywords>
  <cp:lastModifiedBy>Pc</cp:lastModifiedBy>
  <cp:revision>9407</cp:revision>
  <dcterms:created xsi:type="dcterms:W3CDTF">2007-04-17T14:25:21Z</dcterms:created>
  <dcterms:modified xsi:type="dcterms:W3CDTF">2025-11-10T23:11:02Z</dcterms:modified>
</cp:coreProperties>
</file>