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5" r:id="rId1"/>
  </p:sldMasterIdLst>
  <p:notesMasterIdLst>
    <p:notesMasterId r:id="rId10"/>
  </p:notesMasterIdLst>
  <p:sldIdLst>
    <p:sldId id="256" r:id="rId2"/>
    <p:sldId id="284" r:id="rId3"/>
    <p:sldId id="265" r:id="rId4"/>
    <p:sldId id="287" r:id="rId5"/>
    <p:sldId id="269" r:id="rId6"/>
    <p:sldId id="282" r:id="rId7"/>
    <p:sldId id="263" r:id="rId8"/>
    <p:sldId id="281" r:id="rId9"/>
  </p:sldIdLst>
  <p:sldSz cx="9144000" cy="6858000" type="screen4x3"/>
  <p:notesSz cx="6858000" cy="9144000"/>
  <p:defaultTextStyle>
    <a:defPPr>
      <a:defRPr lang="es-MX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cción predeterminada" id="{E71EAABB-2278-4A42-A021-174F358C85A2}">
          <p14:sldIdLst>
            <p14:sldId id="256"/>
            <p14:sldId id="284"/>
            <p14:sldId id="265"/>
            <p14:sldId id="287"/>
          </p14:sldIdLst>
        </p14:section>
        <p14:section name="Sección sin título" id="{9FBCFC46-058C-47EA-A91B-B54E9588554D}">
          <p14:sldIdLst>
            <p14:sldId id="269"/>
            <p14:sldId id="282"/>
            <p14:sldId id="263"/>
            <p14:sldId id="281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6600"/>
    <a:srgbClr val="FFFF07"/>
    <a:srgbClr val="F2021F"/>
    <a:srgbClr val="F33F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>
      <p:cViewPr varScale="1">
        <p:scale>
          <a:sx n="72" d="100"/>
          <a:sy n="72" d="100"/>
        </p:scale>
        <p:origin x="1350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D3446F-5817-4C25-929D-4F180A64F446}" type="datetimeFigureOut">
              <a:rPr lang="en-US" smtClean="0"/>
              <a:pPr/>
              <a:t>11/3/2025</a:t>
            </a:fld>
            <a:endParaRPr lang="en-U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CF0B65-7D7D-4124-8CC2-64ACEAB319AA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69866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CF0B65-7D7D-4124-8CC2-64ACEAB319AA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615547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PE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8CF0B65-7D7D-4124-8CC2-64ACEAB319AA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882835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GEB </a:t>
            </a: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CF0B65-7D7D-4124-8CC2-64ACEAB319AA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985883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PE" dirty="0"/>
              <a:t> </a:t>
            </a:r>
            <a:endParaRPr lang="en-U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CF0B65-7D7D-4124-8CC2-64ACEAB319AA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99007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ED0F7BE-E3AA-46EA-A2AF-7CD581104091}" type="slidenum">
              <a:rPr lang="es-MX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450013" y="228600"/>
            <a:ext cx="2084387" cy="5791200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195263" y="228600"/>
            <a:ext cx="6102350" cy="5791200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23415EB-96B7-43E0-822F-C9D61E0D6D5A}" type="slidenum">
              <a:rPr lang="es-MX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A168BFF-7334-4524-B060-8FA62EB200FE}" type="slidenum">
              <a:rPr lang="es-MX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609600" y="1600200"/>
            <a:ext cx="3886200" cy="4419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3886200" cy="4419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329015A-E9DF-4999-BA96-80B4C3B68754}" type="slidenum">
              <a:rPr lang="es-MX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8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9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C867857-65F8-4624-9800-9A1D2E106D71}" type="slidenum">
              <a:rPr lang="es-MX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4F4103F-56A9-456A-BBC1-4F8FE456CDB3}" type="slidenum">
              <a:rPr lang="es-MX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3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09F1150-F025-40A1-8C0E-A093890BB6AB}" type="slidenum">
              <a:rPr lang="es-MX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DD5691C-32EC-415A-9C86-A5A11EA90AD1}" type="slidenum">
              <a:rPr lang="es-MX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ES" noProof="0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D6CC3B3-BC7B-4C19-A548-5E4108AA5E31}" type="slidenum">
              <a:rPr lang="es-MX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722B1C7-C32D-491F-9835-10D9D954E90D}" type="slidenum">
              <a:rPr lang="es-MX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152400"/>
            <a:ext cx="8686800" cy="6096000"/>
            <a:chOff x="0" y="96"/>
            <a:chExt cx="5472" cy="3840"/>
          </a:xfrm>
        </p:grpSpPr>
        <p:sp>
          <p:nvSpPr>
            <p:cNvPr id="1032" name="AutoShape 3"/>
            <p:cNvSpPr>
              <a:spLocks noChangeArrowheads="1"/>
            </p:cNvSpPr>
            <p:nvPr/>
          </p:nvSpPr>
          <p:spPr bwMode="auto">
            <a:xfrm>
              <a:off x="240" y="336"/>
              <a:ext cx="5232" cy="3600"/>
            </a:xfrm>
            <a:prstGeom prst="roundRect">
              <a:avLst>
                <a:gd name="adj" fmla="val 13727"/>
              </a:avLst>
            </a:prstGeom>
            <a:noFill/>
            <a:ln w="508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defRPr/>
              </a:pPr>
              <a:endParaRPr lang="es-ES" sz="2400">
                <a:latin typeface="Times New Roman" panose="02020603050405020304" pitchFamily="18" charset="0"/>
              </a:endParaRPr>
            </a:p>
          </p:txBody>
        </p:sp>
        <p:sp>
          <p:nvSpPr>
            <p:cNvPr id="1033" name="AutoShape 4"/>
            <p:cNvSpPr>
              <a:spLocks noChangeArrowheads="1"/>
            </p:cNvSpPr>
            <p:nvPr/>
          </p:nvSpPr>
          <p:spPr bwMode="blackWhite">
            <a:xfrm>
              <a:off x="0" y="96"/>
              <a:ext cx="5376" cy="768"/>
            </a:xfrm>
            <a:custGeom>
              <a:avLst/>
              <a:gdLst>
                <a:gd name="T0" fmla="*/ 0 w 7000"/>
                <a:gd name="T1" fmla="*/ 0 h 1000"/>
                <a:gd name="T2" fmla="*/ 2261 w 7000"/>
                <a:gd name="T3" fmla="*/ 0 h 1000"/>
                <a:gd name="T4" fmla="*/ 2435 w 7000"/>
                <a:gd name="T5" fmla="*/ 174 h 1000"/>
                <a:gd name="T6" fmla="*/ 2262 w 7000"/>
                <a:gd name="T7" fmla="*/ 348 h 1000"/>
                <a:gd name="T8" fmla="*/ 0 w 7000"/>
                <a:gd name="T9" fmla="*/ 348 h 100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7000"/>
                <a:gd name="T16" fmla="*/ 0 h 1000"/>
                <a:gd name="T17" fmla="*/ 3500 w 7000"/>
                <a:gd name="T18" fmla="*/ 1000 h 100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7000" h="1000">
                  <a:moveTo>
                    <a:pt x="0" y="0"/>
                  </a:moveTo>
                  <a:lnTo>
                    <a:pt x="6499" y="0"/>
                  </a:lnTo>
                  <a:cubicBezTo>
                    <a:pt x="6776" y="0"/>
                    <a:pt x="7000" y="223"/>
                    <a:pt x="7000" y="500"/>
                  </a:cubicBezTo>
                  <a:cubicBezTo>
                    <a:pt x="7000" y="776"/>
                    <a:pt x="6776" y="999"/>
                    <a:pt x="6500" y="1000"/>
                  </a:cubicBezTo>
                  <a:lnTo>
                    <a:pt x="0" y="1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1034" name="Line 5"/>
            <p:cNvSpPr>
              <a:spLocks noChangeShapeType="1"/>
            </p:cNvSpPr>
            <p:nvPr/>
          </p:nvSpPr>
          <p:spPr bwMode="auto">
            <a:xfrm>
              <a:off x="0" y="768"/>
              <a:ext cx="5088" cy="0"/>
            </a:xfrm>
            <a:prstGeom prst="line">
              <a:avLst/>
            </a:prstGeom>
            <a:noFill/>
            <a:ln w="38100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</p:grpSp>
      <p:sp>
        <p:nvSpPr>
          <p:cNvPr id="1027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195263" y="228600"/>
            <a:ext cx="8015287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MX"/>
              <a:t>Haga clic para cambiar el estilo de título	</a:t>
            </a:r>
          </a:p>
        </p:txBody>
      </p:sp>
      <p:sp>
        <p:nvSpPr>
          <p:cNvPr id="1028" name="Rectangle 7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0"/>
            <a:ext cx="79248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MX"/>
              <a:t>Haga clic para modificar el estilo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10248" name="Rectangle 8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10249" name="Rectangle 9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10250" name="Rectangle 1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 Black" pitchFamily="34" charset="0"/>
              </a:defRPr>
            </a:lvl1pPr>
          </a:lstStyle>
          <a:p>
            <a:fld id="{66EC6A28-46CA-4EDE-9959-40C3B0A1AC0A}" type="slidenum">
              <a:rPr lang="es-MX"/>
              <a:pPr/>
              <a:t>‹Nº›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  <p:sldLayoutId id="2147483664" r:id="rId2"/>
    <p:sldLayoutId id="2147483663" r:id="rId3"/>
    <p:sldLayoutId id="2147483662" r:id="rId4"/>
    <p:sldLayoutId id="2147483661" r:id="rId5"/>
    <p:sldLayoutId id="2147483660" r:id="rId6"/>
    <p:sldLayoutId id="2147483659" r:id="rId7"/>
    <p:sldLayoutId id="2147483658" r:id="rId8"/>
    <p:sldLayoutId id="2147483657" r:id="rId9"/>
    <p:sldLayoutId id="2147483656" r:id="rId10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8" grpId="0" build="p">
        <p:tmplLst>
          <p:tmpl lvl="1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2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3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4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5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</p:bld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l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l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itchFamily="2" charset="2"/>
        <a:buChar char="l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40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SzPct val="40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SzPct val="40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SzPct val="40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SzPct val="40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decalogo-janohalire.blogspot.com/p/escuela-sabatica.html" TargetMode="External"/><Relationship Id="rId7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6.xml"/><Relationship Id="rId6" Type="http://schemas.openxmlformats.org/officeDocument/2006/relationships/hyperlink" Target="https://es.slideshare.net/ahalirecc" TargetMode="External"/><Relationship Id="rId5" Type="http://schemas.openxmlformats.org/officeDocument/2006/relationships/hyperlink" Target="https://www.recursos-biblicos.com/2014/04/resumen-de-la-leccion-de-escuela-sabatica-para-segundo-trimestre-2014.html" TargetMode="External"/><Relationship Id="rId4" Type="http://schemas.openxmlformats.org/officeDocument/2006/relationships/hyperlink" Target="http://www.recursos-biblicos.com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2 CuadroTexto"/>
          <p:cNvSpPr txBox="1">
            <a:spLocks noChangeArrowheads="1"/>
          </p:cNvSpPr>
          <p:nvPr/>
        </p:nvSpPr>
        <p:spPr bwMode="auto">
          <a:xfrm>
            <a:off x="4857750" y="285750"/>
            <a:ext cx="252095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eaLnBrk="1" hangingPunct="1"/>
            <a:r>
              <a:rPr lang="es-ES" sz="1400" dirty="0">
                <a:solidFill>
                  <a:srgbClr val="E8E8FA"/>
                </a:solidFill>
              </a:rPr>
              <a:t>08 de noviembre 2025</a:t>
            </a:r>
          </a:p>
        </p:txBody>
      </p:sp>
      <p:sp>
        <p:nvSpPr>
          <p:cNvPr id="2052" name="Text Box 8"/>
          <p:cNvSpPr txBox="1">
            <a:spLocks noChangeArrowheads="1"/>
          </p:cNvSpPr>
          <p:nvPr/>
        </p:nvSpPr>
        <p:spPr bwMode="auto">
          <a:xfrm>
            <a:off x="323850" y="663575"/>
            <a:ext cx="77343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s-MX" dirty="0">
                <a:solidFill>
                  <a:schemeClr val="bg1"/>
                </a:solidFill>
                <a:latin typeface="Arial Black" pitchFamily="34" charset="0"/>
              </a:rPr>
              <a:t>EL ENEMIGO INTERNO</a:t>
            </a:r>
          </a:p>
        </p:txBody>
      </p:sp>
      <p:sp>
        <p:nvSpPr>
          <p:cNvPr id="2053" name="Text Box 10"/>
          <p:cNvSpPr txBox="1">
            <a:spLocks noChangeArrowheads="1"/>
          </p:cNvSpPr>
          <p:nvPr/>
        </p:nvSpPr>
        <p:spPr bwMode="auto">
          <a:xfrm>
            <a:off x="1692275" y="5768975"/>
            <a:ext cx="6365875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 eaLnBrk="1" hangingPunct="1"/>
            <a:r>
              <a:rPr lang="es-MX" sz="2000" dirty="0">
                <a:solidFill>
                  <a:srgbClr val="F2021F"/>
                </a:solidFill>
                <a:latin typeface="Arial Black" pitchFamily="34" charset="0"/>
              </a:rPr>
              <a:t>TEXTO CLAVE:</a:t>
            </a:r>
            <a:r>
              <a:rPr lang="es-MX" sz="2000" dirty="0">
                <a:solidFill>
                  <a:schemeClr val="folHlink"/>
                </a:solidFill>
                <a:latin typeface="Arial Black" pitchFamily="34" charset="0"/>
              </a:rPr>
              <a:t> Jeremías 17:10</a:t>
            </a:r>
          </a:p>
        </p:txBody>
      </p:sp>
      <p:sp>
        <p:nvSpPr>
          <p:cNvPr id="2054" name="Rectangle 11"/>
          <p:cNvSpPr>
            <a:spLocks noChangeArrowheads="1"/>
          </p:cNvSpPr>
          <p:nvPr/>
        </p:nvSpPr>
        <p:spPr bwMode="auto">
          <a:xfrm>
            <a:off x="2044700" y="6381750"/>
            <a:ext cx="516572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es-ES" sz="1400" b="1" dirty="0">
                <a:solidFill>
                  <a:schemeClr val="bg2"/>
                </a:solidFill>
              </a:rPr>
              <a:t>Escuela Sabática – 4° Trimestre de 2025</a:t>
            </a:r>
            <a:endParaRPr lang="es-MX" sz="1400" b="1" dirty="0">
              <a:solidFill>
                <a:schemeClr val="bg2"/>
              </a:solidFill>
            </a:endParaRPr>
          </a:p>
        </p:txBody>
      </p:sp>
      <p:sp>
        <p:nvSpPr>
          <p:cNvPr id="2055" name="Rectangle 9"/>
          <p:cNvSpPr>
            <a:spLocks noChangeArrowheads="1"/>
          </p:cNvSpPr>
          <p:nvPr/>
        </p:nvSpPr>
        <p:spPr bwMode="auto">
          <a:xfrm>
            <a:off x="323850" y="260350"/>
            <a:ext cx="1584325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s-ES" dirty="0">
                <a:solidFill>
                  <a:srgbClr val="F2021F"/>
                </a:solidFill>
                <a:latin typeface="Arial Black" pitchFamily="34" charset="0"/>
              </a:rPr>
              <a:t>Lección 06</a:t>
            </a:r>
            <a:endParaRPr lang="es-MX" dirty="0">
              <a:solidFill>
                <a:srgbClr val="FFFF07"/>
              </a:solidFill>
            </a:endParaRPr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30692D2D-7E4D-446D-AA69-32BCAE1F715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185180" y="1772817"/>
            <a:ext cx="6773638" cy="3793236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625851" y="2561531"/>
            <a:ext cx="4857750" cy="3348955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s-MX" sz="2400" b="1" dirty="0">
                <a:solidFill>
                  <a:schemeClr val="accent6">
                    <a:lumMod val="75000"/>
                  </a:schemeClr>
                </a:solidFill>
              </a:rPr>
              <a:t>SABER: Entender, la preparación integral para las batallas del gran conflicto. </a:t>
            </a:r>
          </a:p>
          <a:p>
            <a:pPr eaLnBrk="1" hangingPunct="1">
              <a:lnSpc>
                <a:spcPct val="90000"/>
              </a:lnSpc>
            </a:pPr>
            <a:r>
              <a:rPr lang="es-MX" sz="2400" b="1" dirty="0">
                <a:solidFill>
                  <a:schemeClr val="accent6">
                    <a:lumMod val="75000"/>
                  </a:schemeClr>
                </a:solidFill>
              </a:rPr>
              <a:t>SENTIR: El deseo de obedecer sus instrucciones.</a:t>
            </a:r>
          </a:p>
          <a:p>
            <a:pPr eaLnBrk="1" hangingPunct="1">
              <a:lnSpc>
                <a:spcPct val="90000"/>
              </a:lnSpc>
            </a:pPr>
            <a:r>
              <a:rPr lang="es-MX" sz="2400" b="1" dirty="0">
                <a:solidFill>
                  <a:schemeClr val="accent6">
                    <a:lumMod val="75000"/>
                  </a:schemeClr>
                </a:solidFill>
              </a:rPr>
              <a:t>HACER: La decisión de estar preparado para la batalla en la vida.</a:t>
            </a:r>
          </a:p>
        </p:txBody>
      </p:sp>
      <p:sp>
        <p:nvSpPr>
          <p:cNvPr id="21507" name="5 CuadroTexto"/>
          <p:cNvSpPr txBox="1">
            <a:spLocks noChangeArrowheads="1"/>
          </p:cNvSpPr>
          <p:nvPr/>
        </p:nvSpPr>
        <p:spPr bwMode="auto">
          <a:xfrm>
            <a:off x="468313" y="1484313"/>
            <a:ext cx="8015288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hangingPunct="1"/>
            <a:r>
              <a:rPr lang="es-ES" sz="2000" dirty="0">
                <a:solidFill>
                  <a:schemeClr val="accent6">
                    <a:lumMod val="75000"/>
                  </a:schemeClr>
                </a:solidFill>
                <a:latin typeface="Arial Black" pitchFamily="34" charset="0"/>
              </a:rPr>
              <a:t>Aprendamos a ser un discípulo, que confía en Dios y sigue sus instrucciones.</a:t>
            </a:r>
          </a:p>
          <a:p>
            <a:pPr eaLnBrk="1" hangingPunct="1"/>
            <a:r>
              <a:rPr lang="es-ES" sz="2000" u="sng" dirty="0">
                <a:solidFill>
                  <a:schemeClr val="accent6">
                    <a:lumMod val="75000"/>
                  </a:schemeClr>
                </a:solidFill>
                <a:latin typeface="Arial Black" pitchFamily="34" charset="0"/>
              </a:rPr>
              <a:t>APRENDIZAJE  POR  NIVELES</a:t>
            </a:r>
            <a:r>
              <a:rPr lang="es-ES" sz="2000" dirty="0">
                <a:solidFill>
                  <a:schemeClr val="accent6">
                    <a:lumMod val="75000"/>
                  </a:schemeClr>
                </a:solidFill>
                <a:latin typeface="Arial Black" pitchFamily="34" charset="0"/>
              </a:rPr>
              <a:t>:</a:t>
            </a:r>
            <a:endParaRPr lang="es-ES" dirty="0">
              <a:solidFill>
                <a:schemeClr val="accent6">
                  <a:lumMod val="75000"/>
                </a:schemeClr>
              </a:solidFill>
              <a:latin typeface="Arial Black" pitchFamily="34" charset="0"/>
            </a:endParaRPr>
          </a:p>
        </p:txBody>
      </p:sp>
      <p:pic>
        <p:nvPicPr>
          <p:cNvPr id="21508" name="7 Imagen" descr="jesus0090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11188" y="3068638"/>
            <a:ext cx="2784475" cy="2087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509" name="Rectangle 2"/>
          <p:cNvSpPr txBox="1">
            <a:spLocks noChangeArrowheads="1"/>
          </p:cNvSpPr>
          <p:nvPr/>
        </p:nvSpPr>
        <p:spPr bwMode="auto">
          <a:xfrm>
            <a:off x="250825" y="133495"/>
            <a:ext cx="8015288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marL="354013" indent="-354013" eaLnBrk="1" hangingPunct="1">
              <a:spcAft>
                <a:spcPts val="600"/>
              </a:spcAft>
            </a:pPr>
            <a:r>
              <a:rPr lang="es-MX" sz="2800" b="1" dirty="0">
                <a:solidFill>
                  <a:srgbClr val="F2021F"/>
                </a:solidFill>
                <a:latin typeface="Tahoma" pitchFamily="34" charset="0"/>
              </a:rPr>
              <a:t>I. OBJETIVO: </a:t>
            </a:r>
            <a:r>
              <a:rPr lang="es-MX" sz="2400" b="1" dirty="0">
                <a:solidFill>
                  <a:schemeClr val="bg1"/>
                </a:solidFill>
                <a:latin typeface="Tahoma" pitchFamily="34" charset="0"/>
              </a:rPr>
              <a:t>¿Qué enseñar y aprender?</a:t>
            </a:r>
            <a:endParaRPr lang="es-MX" sz="24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5 CuadroTexto"/>
          <p:cNvSpPr txBox="1">
            <a:spLocks noChangeArrowheads="1"/>
          </p:cNvSpPr>
          <p:nvPr/>
        </p:nvSpPr>
        <p:spPr bwMode="auto">
          <a:xfrm>
            <a:off x="468313" y="1373188"/>
            <a:ext cx="761365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s-ES" sz="2400" b="1" dirty="0">
                <a:solidFill>
                  <a:srgbClr val="CC6600"/>
                </a:solidFill>
              </a:rPr>
              <a:t>Con preguntas motivadoras, presentando necesidades y casos de la vida:</a:t>
            </a:r>
            <a:endParaRPr lang="es-ES" sz="2400" b="1" dirty="0">
              <a:solidFill>
                <a:srgbClr val="CC6600"/>
              </a:solidFill>
              <a:latin typeface="Arial Black" pitchFamily="34" charset="0"/>
            </a:endParaRPr>
          </a:p>
        </p:txBody>
      </p:sp>
      <p:pic>
        <p:nvPicPr>
          <p:cNvPr id="4099" name="Picture 2" descr="H:\Interrogante.5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15938" y="2817813"/>
            <a:ext cx="2616200" cy="178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00" name="Rectangle 2"/>
          <p:cNvSpPr>
            <a:spLocks noGrp="1" noChangeArrowheads="1"/>
          </p:cNvSpPr>
          <p:nvPr>
            <p:ph type="title"/>
          </p:nvPr>
        </p:nvSpPr>
        <p:spPr>
          <a:xfrm>
            <a:off x="195263" y="260350"/>
            <a:ext cx="8015287" cy="914400"/>
          </a:xfrm>
        </p:spPr>
        <p:txBody>
          <a:bodyPr/>
          <a:lstStyle/>
          <a:p>
            <a:pPr eaLnBrk="1" hangingPunct="1"/>
            <a:r>
              <a:rPr lang="es-MX" sz="2800" b="1" dirty="0">
                <a:solidFill>
                  <a:srgbClr val="FF0000"/>
                </a:solidFill>
                <a:latin typeface="Tahoma" pitchFamily="34" charset="0"/>
              </a:rPr>
              <a:t>II.</a:t>
            </a:r>
            <a:r>
              <a:rPr lang="es-MX" sz="2800" b="1" dirty="0">
                <a:latin typeface="Tahoma" pitchFamily="34" charset="0"/>
              </a:rPr>
              <a:t> </a:t>
            </a:r>
            <a:r>
              <a:rPr lang="es-MX" sz="2800" b="1" dirty="0">
                <a:solidFill>
                  <a:srgbClr val="F2021F"/>
                </a:solidFill>
                <a:latin typeface="Tahoma" pitchFamily="34" charset="0"/>
              </a:rPr>
              <a:t>MOTIVAR: </a:t>
            </a:r>
            <a:r>
              <a:rPr lang="es-MX" sz="2400" b="1" dirty="0">
                <a:solidFill>
                  <a:srgbClr val="FFFFCC"/>
                </a:solidFill>
              </a:rPr>
              <a:t>¿Cómo motivar y cómo enseñar?</a:t>
            </a:r>
            <a:r>
              <a:rPr lang="es-MX" sz="2400" b="1" dirty="0">
                <a:solidFill>
                  <a:srgbClr val="F2021F"/>
                </a:solidFill>
                <a:latin typeface="Tahoma" pitchFamily="34" charset="0"/>
              </a:rPr>
              <a:t> </a:t>
            </a:r>
            <a:endParaRPr lang="es-MX" sz="2400" b="1" dirty="0">
              <a:solidFill>
                <a:srgbClr val="CAE2FF"/>
              </a:solidFill>
              <a:latin typeface="Tahoma" pitchFamily="34" charset="0"/>
            </a:endParaRPr>
          </a:p>
        </p:txBody>
      </p:sp>
      <p:sp>
        <p:nvSpPr>
          <p:cNvPr id="410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483769" y="2492374"/>
            <a:ext cx="5904656" cy="3528913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s-MX" sz="2400" b="1" dirty="0">
                <a:solidFill>
                  <a:schemeClr val="accent6">
                    <a:lumMod val="50000"/>
                  </a:schemeClr>
                </a:solidFill>
              </a:rPr>
              <a:t>¿Por qué los israelitas sufrieron derrota ante Hai?</a:t>
            </a:r>
          </a:p>
          <a:p>
            <a:pPr eaLnBrk="1" hangingPunct="1">
              <a:lnSpc>
                <a:spcPct val="90000"/>
              </a:lnSpc>
            </a:pPr>
            <a:endParaRPr lang="es-MX" sz="2400" b="1" dirty="0">
              <a:solidFill>
                <a:schemeClr val="accent6">
                  <a:lumMod val="50000"/>
                </a:schemeClr>
              </a:solidFill>
            </a:endParaRPr>
          </a:p>
          <a:p>
            <a:pPr eaLnBrk="1" hangingPunct="1">
              <a:lnSpc>
                <a:spcPct val="90000"/>
              </a:lnSpc>
            </a:pPr>
            <a:r>
              <a:rPr lang="es-MX" sz="2400" b="1" dirty="0">
                <a:solidFill>
                  <a:schemeClr val="accent6">
                    <a:lumMod val="50000"/>
                  </a:schemeClr>
                </a:solidFill>
              </a:rPr>
              <a:t>¿Qué procedimiento se siguió frente al pecado de </a:t>
            </a:r>
            <a:r>
              <a:rPr lang="es-MX" sz="2400" b="1" dirty="0" err="1">
                <a:solidFill>
                  <a:schemeClr val="accent6">
                    <a:lumMod val="50000"/>
                  </a:schemeClr>
                </a:solidFill>
              </a:rPr>
              <a:t>Acán</a:t>
            </a:r>
            <a:r>
              <a:rPr lang="es-MX" sz="2400" b="1" dirty="0">
                <a:solidFill>
                  <a:schemeClr val="accent6">
                    <a:lumMod val="50000"/>
                  </a:schemeClr>
                </a:solidFill>
              </a:rPr>
              <a:t>?</a:t>
            </a:r>
          </a:p>
          <a:p>
            <a:pPr marL="0" indent="0" eaLnBrk="1" hangingPunct="1">
              <a:lnSpc>
                <a:spcPct val="90000"/>
              </a:lnSpc>
              <a:buNone/>
            </a:pPr>
            <a:endParaRPr lang="es-MX" sz="2400" b="1" dirty="0">
              <a:solidFill>
                <a:schemeClr val="accent6">
                  <a:lumMod val="50000"/>
                </a:schemeClr>
              </a:solidFill>
            </a:endParaRPr>
          </a:p>
          <a:p>
            <a:pPr eaLnBrk="1" hangingPunct="1">
              <a:lnSpc>
                <a:spcPct val="90000"/>
              </a:lnSpc>
            </a:pPr>
            <a:r>
              <a:rPr lang="es-MX" sz="2400" b="1" dirty="0">
                <a:solidFill>
                  <a:schemeClr val="accent6">
                    <a:lumMod val="50000"/>
                  </a:schemeClr>
                </a:solidFill>
              </a:rPr>
              <a:t> ¿La codicia está relacionada con la incredulidad? </a:t>
            </a:r>
            <a:endParaRPr lang="es-MX" sz="2400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23528" y="1412776"/>
            <a:ext cx="8352928" cy="4938431"/>
          </a:xfrm>
        </p:spPr>
        <p:txBody>
          <a:bodyPr/>
          <a:lstStyle/>
          <a:p>
            <a:r>
              <a:rPr lang="es-ES" sz="2400" b="1" dirty="0">
                <a:solidFill>
                  <a:schemeClr val="accent6">
                    <a:lumMod val="50000"/>
                  </a:schemeClr>
                </a:solidFill>
              </a:rPr>
              <a:t>“La derrota de Israel ante los habitantes de esa ciudad tuvo dos razones principales: el pecado de </a:t>
            </a:r>
            <a:r>
              <a:rPr lang="es-ES" sz="2400" b="1" dirty="0" err="1">
                <a:solidFill>
                  <a:schemeClr val="accent6">
                    <a:lumMod val="50000"/>
                  </a:schemeClr>
                </a:solidFill>
              </a:rPr>
              <a:t>Acán</a:t>
            </a:r>
            <a:r>
              <a:rPr lang="es-ES" sz="2400" b="1" dirty="0">
                <a:solidFill>
                  <a:schemeClr val="accent6">
                    <a:lumMod val="50000"/>
                  </a:schemeClr>
                </a:solidFill>
              </a:rPr>
              <a:t> y el exceso de confianza de los israelitas en sus propias fuerzas… no consultaron la voluntad del Señor antes de atacar la ciudad.” </a:t>
            </a:r>
            <a:r>
              <a:rPr lang="es-ES" sz="1800" b="1" dirty="0">
                <a:solidFill>
                  <a:schemeClr val="accent6">
                    <a:lumMod val="50000"/>
                  </a:schemeClr>
                </a:solidFill>
              </a:rPr>
              <a:t>(GEB 61)</a:t>
            </a:r>
          </a:p>
          <a:p>
            <a:r>
              <a:rPr lang="es-ES" sz="2400" b="1" dirty="0">
                <a:solidFill>
                  <a:schemeClr val="accent6">
                    <a:lumMod val="50000"/>
                  </a:schemeClr>
                </a:solidFill>
              </a:rPr>
              <a:t>La Escritura dice: “Israel ha pecado, y aun han quebrantado mi pacto que yo les mandé; y también han tomado del anatema, hasta han hurtado, han mentido, y aun lo han guardado.” </a:t>
            </a:r>
            <a:r>
              <a:rPr lang="es-ES" sz="1800" b="1" dirty="0">
                <a:solidFill>
                  <a:schemeClr val="accent6">
                    <a:lumMod val="50000"/>
                  </a:schemeClr>
                </a:solidFill>
              </a:rPr>
              <a:t>(Jos. 7:12)</a:t>
            </a:r>
          </a:p>
          <a:p>
            <a:r>
              <a:rPr lang="es-ES" sz="2400" b="1" dirty="0">
                <a:solidFill>
                  <a:schemeClr val="accent6">
                    <a:lumMod val="50000"/>
                  </a:schemeClr>
                </a:solidFill>
              </a:rPr>
              <a:t>“El pecado mortal que condujo a </a:t>
            </a:r>
            <a:r>
              <a:rPr lang="es-ES" sz="2400" b="1" dirty="0" err="1">
                <a:solidFill>
                  <a:schemeClr val="accent6">
                    <a:lumMod val="50000"/>
                  </a:schemeClr>
                </a:solidFill>
              </a:rPr>
              <a:t>Acán</a:t>
            </a:r>
            <a:r>
              <a:rPr lang="es-ES" sz="2400" b="1" dirty="0">
                <a:solidFill>
                  <a:schemeClr val="accent6">
                    <a:lumMod val="50000"/>
                  </a:schemeClr>
                </a:solidFill>
              </a:rPr>
              <a:t> a la ruina tuvo su origen en la codicia, que es, entre todos los pecados, el más común y el que se considera con mal liviandad.” </a:t>
            </a:r>
            <a:r>
              <a:rPr lang="es-ES" sz="1800" b="1" dirty="0">
                <a:solidFill>
                  <a:schemeClr val="accent6">
                    <a:lumMod val="50000"/>
                  </a:schemeClr>
                </a:solidFill>
              </a:rPr>
              <a:t>(GEB 66)</a:t>
            </a:r>
          </a:p>
        </p:txBody>
      </p:sp>
      <p:sp>
        <p:nvSpPr>
          <p:cNvPr id="7171" name="Rectangle 2"/>
          <p:cNvSpPr txBox="1">
            <a:spLocks noChangeArrowheads="1"/>
          </p:cNvSpPr>
          <p:nvPr/>
        </p:nvSpPr>
        <p:spPr bwMode="auto">
          <a:xfrm>
            <a:off x="195263" y="282575"/>
            <a:ext cx="8015287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es-MX" sz="2800" b="1" dirty="0">
                <a:solidFill>
                  <a:srgbClr val="FF0000"/>
                </a:solidFill>
                <a:latin typeface="Tahoma" pitchFamily="34" charset="0"/>
              </a:rPr>
              <a:t>III.</a:t>
            </a:r>
            <a:r>
              <a:rPr lang="es-MX" sz="2800" b="1" dirty="0">
                <a:latin typeface="Tahoma" pitchFamily="34" charset="0"/>
              </a:rPr>
              <a:t> </a:t>
            </a:r>
            <a:r>
              <a:rPr lang="es-MX" sz="2800" b="1" dirty="0">
                <a:solidFill>
                  <a:srgbClr val="F2021F"/>
                </a:solidFill>
                <a:latin typeface="Tahoma" pitchFamily="34" charset="0"/>
              </a:rPr>
              <a:t>EXPLORA: </a:t>
            </a:r>
            <a:r>
              <a:rPr lang="es-MX" sz="2600" b="1" dirty="0">
                <a:solidFill>
                  <a:srgbClr val="FFFFCC"/>
                </a:solidFill>
              </a:rPr>
              <a:t>1.</a:t>
            </a:r>
            <a:r>
              <a:rPr lang="es-MX" sz="2400" b="1" dirty="0">
                <a:solidFill>
                  <a:schemeClr val="bg1"/>
                </a:solidFill>
              </a:rPr>
              <a:t>¿Por qué los israelitas sufrieron derrota ante Hai</a:t>
            </a:r>
            <a:r>
              <a:rPr lang="es-MX" sz="2400" b="1" dirty="0">
                <a:solidFill>
                  <a:srgbClr val="FFFFCC"/>
                </a:solidFill>
              </a:rPr>
              <a:t>? </a:t>
            </a:r>
            <a:r>
              <a:rPr lang="es-MX" sz="2000" b="1" dirty="0">
                <a:solidFill>
                  <a:srgbClr val="FFCC99"/>
                </a:solidFill>
              </a:rPr>
              <a:t>Josué 7:1- 12 </a:t>
            </a:r>
          </a:p>
        </p:txBody>
      </p:sp>
    </p:spTree>
    <p:extLst>
      <p:ext uri="{BB962C8B-B14F-4D97-AF65-F5344CB8AC3E}">
        <p14:creationId xmlns:p14="http://schemas.microsoft.com/office/powerpoint/2010/main" val="41714477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536" y="1412776"/>
            <a:ext cx="8280920" cy="4895874"/>
          </a:xfrm>
        </p:spPr>
        <p:txBody>
          <a:bodyPr/>
          <a:lstStyle/>
          <a:p>
            <a:r>
              <a:rPr lang="es-ES" sz="2400" b="1" dirty="0">
                <a:solidFill>
                  <a:schemeClr val="accent6">
                    <a:lumMod val="50000"/>
                  </a:schemeClr>
                </a:solidFill>
              </a:rPr>
              <a:t>“Dios implementó un procedimiento que revela tanto su justicia como su gracia; en vez de revelar la identidad del transgresor, explica mas bien la razón de la derrota de Israel y de pedir la santificación del pueblo </a:t>
            </a:r>
            <a:r>
              <a:rPr lang="es-ES" sz="1800" b="1" dirty="0">
                <a:solidFill>
                  <a:schemeClr val="accent6">
                    <a:lumMod val="50000"/>
                  </a:schemeClr>
                </a:solidFill>
              </a:rPr>
              <a:t>(Jos. 7:13; GEB 62)”.</a:t>
            </a:r>
          </a:p>
          <a:p>
            <a:r>
              <a:rPr lang="es-ES" sz="2400" b="1" dirty="0">
                <a:solidFill>
                  <a:schemeClr val="accent6">
                    <a:lumMod val="50000"/>
                  </a:schemeClr>
                </a:solidFill>
              </a:rPr>
              <a:t>Dios, “dejó pasar un tiempo entre el anuncio del procedimiento y su aplicación lo que dio tiempo a </a:t>
            </a:r>
            <a:r>
              <a:rPr lang="es-ES" sz="2400" b="1" dirty="0" err="1">
                <a:solidFill>
                  <a:schemeClr val="accent6">
                    <a:lumMod val="50000"/>
                  </a:schemeClr>
                </a:solidFill>
              </a:rPr>
              <a:t>Acán</a:t>
            </a:r>
            <a:r>
              <a:rPr lang="es-ES" sz="2400" b="1" dirty="0">
                <a:solidFill>
                  <a:schemeClr val="accent6">
                    <a:lumMod val="50000"/>
                  </a:schemeClr>
                </a:solidFill>
              </a:rPr>
              <a:t> para pensar, arrepentirse y confesar su pecado.” </a:t>
            </a:r>
            <a:r>
              <a:rPr lang="es-ES" sz="1800" b="1" dirty="0">
                <a:solidFill>
                  <a:schemeClr val="accent6">
                    <a:lumMod val="50000"/>
                  </a:schemeClr>
                </a:solidFill>
              </a:rPr>
              <a:t>(Id)</a:t>
            </a:r>
          </a:p>
          <a:p>
            <a:r>
              <a:rPr lang="es-ES" sz="2400" b="1" dirty="0">
                <a:solidFill>
                  <a:schemeClr val="accent6">
                    <a:lumMod val="50000"/>
                  </a:schemeClr>
                </a:solidFill>
              </a:rPr>
              <a:t>“</a:t>
            </a:r>
            <a:r>
              <a:rPr lang="es-ES" sz="2400" b="1" dirty="0" err="1">
                <a:solidFill>
                  <a:schemeClr val="accent6">
                    <a:lumMod val="50000"/>
                  </a:schemeClr>
                </a:solidFill>
              </a:rPr>
              <a:t>Acán</a:t>
            </a:r>
            <a:r>
              <a:rPr lang="es-ES" sz="2400" b="1" dirty="0">
                <a:solidFill>
                  <a:schemeClr val="accent6">
                    <a:lumMod val="50000"/>
                  </a:schemeClr>
                </a:solidFill>
              </a:rPr>
              <a:t> reconoció su culpa, pero lo hizo cuando ya era muy tarde… Si hubiera confesado antes, habría dado cierta prueba  de verdadero arrepentimiento.” </a:t>
            </a:r>
            <a:r>
              <a:rPr lang="es-ES" sz="1800" b="1" dirty="0">
                <a:solidFill>
                  <a:schemeClr val="accent6">
                    <a:lumMod val="50000"/>
                  </a:schemeClr>
                </a:solidFill>
              </a:rPr>
              <a:t>(GEB 66)</a:t>
            </a:r>
          </a:p>
        </p:txBody>
      </p:sp>
      <p:sp>
        <p:nvSpPr>
          <p:cNvPr id="512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just"/>
            <a:r>
              <a:rPr lang="es-MX" sz="2400" b="1" dirty="0">
                <a:solidFill>
                  <a:srgbClr val="FFFFCC"/>
                </a:solidFill>
                <a:latin typeface="Tahoma" pitchFamily="34" charset="0"/>
              </a:rPr>
              <a:t>2</a:t>
            </a:r>
            <a:r>
              <a:rPr lang="es-MX" sz="2400" b="1" dirty="0">
                <a:solidFill>
                  <a:srgbClr val="FFFFCC"/>
                </a:solidFill>
              </a:rPr>
              <a:t>. ¿</a:t>
            </a:r>
            <a:r>
              <a:rPr lang="es-MX" sz="2400" b="1" dirty="0">
                <a:solidFill>
                  <a:schemeClr val="bg1"/>
                </a:solidFill>
              </a:rPr>
              <a:t>Qué procedimiento se siguió frente al pecado de </a:t>
            </a:r>
            <a:r>
              <a:rPr lang="es-MX" sz="2400" b="1" dirty="0" err="1">
                <a:solidFill>
                  <a:schemeClr val="bg1"/>
                </a:solidFill>
              </a:rPr>
              <a:t>Acán</a:t>
            </a:r>
            <a:r>
              <a:rPr lang="es-MX" sz="2400" b="1" dirty="0">
                <a:solidFill>
                  <a:schemeClr val="bg1"/>
                </a:solidFill>
              </a:rPr>
              <a:t>? </a:t>
            </a:r>
            <a:r>
              <a:rPr lang="es-MX" sz="2000" b="1" dirty="0">
                <a:solidFill>
                  <a:srgbClr val="FFCC99"/>
                </a:solidFill>
              </a:rPr>
              <a:t>Josué 7:16- 19 </a:t>
            </a:r>
            <a:endParaRPr lang="es-MX" sz="1600" b="1" dirty="0">
              <a:solidFill>
                <a:srgbClr val="CC6600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68312" y="1484313"/>
            <a:ext cx="8136136" cy="4419600"/>
          </a:xfrm>
        </p:spPr>
        <p:txBody>
          <a:bodyPr/>
          <a:lstStyle/>
          <a:p>
            <a:r>
              <a:rPr lang="es-PE" sz="2400" b="1" dirty="0">
                <a:solidFill>
                  <a:schemeClr val="accent6">
                    <a:lumMod val="50000"/>
                  </a:schemeClr>
                </a:solidFill>
              </a:rPr>
              <a:t>Sí. “Al igual que en el caso de Adán y Eva la decisión de </a:t>
            </a:r>
            <a:r>
              <a:rPr lang="es-PE" sz="2400" b="1" dirty="0" err="1">
                <a:solidFill>
                  <a:schemeClr val="accent6">
                    <a:lumMod val="50000"/>
                  </a:schemeClr>
                </a:solidFill>
              </a:rPr>
              <a:t>Acán</a:t>
            </a:r>
            <a:r>
              <a:rPr lang="es-PE" sz="2400" b="1" dirty="0">
                <a:solidFill>
                  <a:schemeClr val="accent6">
                    <a:lumMod val="50000"/>
                  </a:schemeClr>
                </a:solidFill>
              </a:rPr>
              <a:t> reveló que la codicia es el pecado de la incredulidad, pues significa dudar de que Dios desea lo mejor para sus criaturas.” </a:t>
            </a:r>
            <a:r>
              <a:rPr lang="es-PE" sz="1800" b="1" dirty="0">
                <a:solidFill>
                  <a:schemeClr val="accent6">
                    <a:lumMod val="50000"/>
                  </a:schemeClr>
                </a:solidFill>
              </a:rPr>
              <a:t>(GEB 63)</a:t>
            </a:r>
          </a:p>
          <a:p>
            <a:r>
              <a:rPr lang="es-PE" sz="2400" b="1" dirty="0">
                <a:solidFill>
                  <a:schemeClr val="accent6">
                    <a:lumMod val="50000"/>
                  </a:schemeClr>
                </a:solidFill>
              </a:rPr>
              <a:t>La Escritura dice: “Pues vi entre los despojos un manto babilónico muy bueno, y doscientos siclos de plata, y un lingote de oro… lo cual codicié y tomé.” </a:t>
            </a:r>
            <a:r>
              <a:rPr lang="es-PE" sz="1800" b="1" dirty="0">
                <a:solidFill>
                  <a:schemeClr val="accent6">
                    <a:lumMod val="50000"/>
                  </a:schemeClr>
                </a:solidFill>
              </a:rPr>
              <a:t>(Jos. 7:21)</a:t>
            </a:r>
          </a:p>
          <a:p>
            <a:r>
              <a:rPr lang="es-PE" sz="2400" b="1" dirty="0">
                <a:solidFill>
                  <a:schemeClr val="accent6">
                    <a:lumMod val="50000"/>
                  </a:schemeClr>
                </a:solidFill>
              </a:rPr>
              <a:t>Dios había advertido antes como a Adán y a Eva. “Vosotros guardaos del anatema; ni toquéis, ni toméis alguna cosa del anatema, no sea que hagáis anatema el campamento de Israel, y lo turbéis.”</a:t>
            </a:r>
            <a:r>
              <a:rPr lang="es-PE" sz="1800" b="1" dirty="0">
                <a:solidFill>
                  <a:schemeClr val="accent6">
                    <a:lumMod val="50000"/>
                  </a:schemeClr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(Jos. 6:18, 19)</a:t>
            </a:r>
          </a:p>
        </p:txBody>
      </p:sp>
      <p:sp>
        <p:nvSpPr>
          <p:cNvPr id="6147" name="Rectangle 2"/>
          <p:cNvSpPr txBox="1">
            <a:spLocks noChangeArrowheads="1"/>
          </p:cNvSpPr>
          <p:nvPr/>
        </p:nvSpPr>
        <p:spPr bwMode="auto">
          <a:xfrm>
            <a:off x="195263" y="282575"/>
            <a:ext cx="8015287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es-MX" sz="2600" b="1" dirty="0">
                <a:solidFill>
                  <a:srgbClr val="FFFFCC"/>
                </a:solidFill>
              </a:rPr>
              <a:t>3. </a:t>
            </a:r>
            <a:r>
              <a:rPr lang="es-MX" sz="2400" b="1" dirty="0">
                <a:solidFill>
                  <a:srgbClr val="FFFFCC"/>
                </a:solidFill>
              </a:rPr>
              <a:t>¿</a:t>
            </a:r>
            <a:r>
              <a:rPr lang="es-MX" sz="2400" b="1" dirty="0">
                <a:solidFill>
                  <a:schemeClr val="bg1"/>
                </a:solidFill>
              </a:rPr>
              <a:t>La codicia está relacionada con la incredulidad</a:t>
            </a:r>
            <a:r>
              <a:rPr lang="es-MX" sz="2400" b="1" dirty="0">
                <a:solidFill>
                  <a:srgbClr val="FFFFCC"/>
                </a:solidFill>
              </a:rPr>
              <a:t>?</a:t>
            </a:r>
            <a:r>
              <a:rPr lang="es-MX" sz="2400" b="1" dirty="0">
                <a:solidFill>
                  <a:srgbClr val="FFCC99"/>
                </a:solidFill>
              </a:rPr>
              <a:t> </a:t>
            </a:r>
            <a:r>
              <a:rPr lang="es-MX" sz="2000" b="1" dirty="0">
                <a:solidFill>
                  <a:srgbClr val="FFCC99"/>
                </a:solidFill>
              </a:rPr>
              <a:t> Josué 7:19- 21</a:t>
            </a:r>
            <a:endParaRPr lang="es-MX" sz="2000" b="1" dirty="0">
              <a:solidFill>
                <a:srgbClr val="FFC000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79712" y="1650493"/>
            <a:ext cx="6592887" cy="4090987"/>
          </a:xfrm>
        </p:spPr>
        <p:txBody>
          <a:bodyPr/>
          <a:lstStyle/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s-ES" sz="2800" b="1" dirty="0">
                <a:solidFill>
                  <a:srgbClr val="3D3DD7"/>
                </a:solidFill>
              </a:rPr>
              <a:t>  	</a:t>
            </a:r>
            <a:r>
              <a:rPr lang="es-ES" sz="2400" b="1" dirty="0">
                <a:solidFill>
                  <a:schemeClr val="accent6">
                    <a:lumMod val="50000"/>
                  </a:schemeClr>
                </a:solidFill>
              </a:rPr>
              <a:t>El deseo de vivir en amistad con Dios, obedeciendo sus consejos, que es para bien nuestro y su iglesia.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s-ES" sz="2400" b="1" dirty="0">
                <a:solidFill>
                  <a:schemeClr val="accent6">
                    <a:lumMod val="50000"/>
                  </a:schemeClr>
                </a:solidFill>
              </a:rPr>
              <a:t>	¿Deseas estar en armonía con Dios?</a:t>
            </a:r>
            <a:endParaRPr lang="es-MX" sz="2400" b="1" dirty="0">
              <a:solidFill>
                <a:schemeClr val="accent6">
                  <a:lumMod val="50000"/>
                </a:schemeClr>
              </a:solidFill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s-MX" sz="2400" b="1" dirty="0">
                <a:solidFill>
                  <a:srgbClr val="F33F61"/>
                </a:solidFill>
              </a:rPr>
              <a:t>    ¿Cuál es tu decisión?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es-MX" sz="2400" b="1" dirty="0">
              <a:solidFill>
                <a:srgbClr val="F33F61"/>
              </a:solidFill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s-MX" sz="2400" b="1" dirty="0">
                <a:solidFill>
                  <a:srgbClr val="F33F61"/>
                </a:solidFill>
              </a:rPr>
              <a:t>V. CREA: </a:t>
            </a:r>
            <a:r>
              <a:rPr lang="es-ES" sz="2400" b="1" dirty="0">
                <a:solidFill>
                  <a:schemeClr val="accent6">
                    <a:lumMod val="50000"/>
                  </a:schemeClr>
                </a:solidFill>
              </a:rPr>
              <a:t>¿Qué haré para compartir esta lección la próxima semana? Crear  oportunidades y compartir sobre el pecado de </a:t>
            </a:r>
            <a:r>
              <a:rPr lang="es-ES" sz="2400" b="1" dirty="0" err="1">
                <a:solidFill>
                  <a:schemeClr val="accent6">
                    <a:lumMod val="50000"/>
                  </a:schemeClr>
                </a:solidFill>
              </a:rPr>
              <a:t>Acán</a:t>
            </a:r>
            <a:r>
              <a:rPr lang="es-ES" sz="2400" b="1" dirty="0">
                <a:solidFill>
                  <a:schemeClr val="accent6">
                    <a:lumMod val="50000"/>
                  </a:schemeClr>
                </a:solidFill>
              </a:rPr>
              <a:t> y sus consecuencias. Amén</a:t>
            </a:r>
            <a:endParaRPr lang="es-MX" sz="2400" b="1" dirty="0">
              <a:solidFill>
                <a:schemeClr val="accent6">
                  <a:lumMod val="50000"/>
                </a:schemeClr>
              </a:solidFill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es-MX" sz="2800" b="1" dirty="0">
              <a:solidFill>
                <a:srgbClr val="F33F61"/>
              </a:solidFill>
            </a:endParaRPr>
          </a:p>
        </p:txBody>
      </p:sp>
      <p:pic>
        <p:nvPicPr>
          <p:cNvPr id="8195" name="Picture 10" descr="J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6774" y="2599831"/>
            <a:ext cx="1442938" cy="21923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19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s-MX" sz="2800" b="1" dirty="0">
                <a:solidFill>
                  <a:srgbClr val="FF0000"/>
                </a:solidFill>
                <a:latin typeface="Tahoma" pitchFamily="34" charset="0"/>
              </a:rPr>
              <a:t>IV.</a:t>
            </a:r>
            <a:r>
              <a:rPr lang="es-MX" sz="2800" dirty="0">
                <a:solidFill>
                  <a:srgbClr val="FF0000"/>
                </a:solidFill>
                <a:latin typeface="Tahoma" pitchFamily="34" charset="0"/>
              </a:rPr>
              <a:t> </a:t>
            </a:r>
            <a:r>
              <a:rPr lang="es-MX" sz="2800" b="1" dirty="0">
                <a:solidFill>
                  <a:srgbClr val="F2021F"/>
                </a:solidFill>
                <a:latin typeface="Tahoma" pitchFamily="34" charset="0"/>
              </a:rPr>
              <a:t>APLICA:</a:t>
            </a:r>
            <a:br>
              <a:rPr lang="es-MX" sz="2800" b="1" dirty="0">
                <a:latin typeface="Tahoma" pitchFamily="34" charset="0"/>
              </a:rPr>
            </a:br>
            <a:r>
              <a:rPr lang="es-MX" sz="2400" b="1" dirty="0">
                <a:latin typeface="Tahoma" pitchFamily="34" charset="0"/>
              </a:rPr>
              <a:t>¿Qué debo sentir al recibir estos conocimientos?</a:t>
            </a:r>
            <a:r>
              <a:rPr lang="es-MX" sz="2800" b="1" dirty="0">
                <a:latin typeface="Tahoma" pitchFamily="34" charset="0"/>
              </a:rPr>
              <a:t>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250825" y="206375"/>
            <a:ext cx="8015288" cy="91440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Arial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Arial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Arial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Arial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es-MX" sz="3200" b="1" kern="0" dirty="0">
                <a:solidFill>
                  <a:srgbClr val="FFFF99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Créditos</a:t>
            </a:r>
            <a:endParaRPr lang="es-MX" sz="2400" b="1" kern="0" dirty="0">
              <a:solidFill>
                <a:srgbClr val="FFFF99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" name="Rectángulo 5"/>
          <p:cNvSpPr/>
          <p:nvPr/>
        </p:nvSpPr>
        <p:spPr>
          <a:xfrm>
            <a:off x="8532813" y="677863"/>
            <a:ext cx="360362" cy="54721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s-AR"/>
          </a:p>
        </p:txBody>
      </p:sp>
      <p:pic>
        <p:nvPicPr>
          <p:cNvPr id="9220" name="Picture 4" descr="Jesús sonriente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27025" y="1341438"/>
            <a:ext cx="8205788" cy="5011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221" name="Rectangle 2"/>
          <p:cNvSpPr>
            <a:spLocks noChangeArrowheads="1"/>
          </p:cNvSpPr>
          <p:nvPr/>
        </p:nvSpPr>
        <p:spPr bwMode="auto">
          <a:xfrm>
            <a:off x="1979613" y="1844675"/>
            <a:ext cx="6480175" cy="4401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es-AR" sz="1600" b="1" dirty="0">
                <a:solidFill>
                  <a:srgbClr val="FFFFCC"/>
                </a:solidFill>
                <a:latin typeface="Tahoma" pitchFamily="34" charset="0"/>
              </a:rPr>
              <a:t>DISEÑO ORIGINAL</a:t>
            </a:r>
          </a:p>
          <a:p>
            <a:pPr algn="ctr" eaLnBrk="1" hangingPunct="1"/>
            <a:r>
              <a:rPr lang="es-AR" sz="1200" b="1" dirty="0">
                <a:solidFill>
                  <a:srgbClr val="FFFFCC"/>
                </a:solidFill>
                <a:latin typeface="Tahoma" pitchFamily="34" charset="0"/>
              </a:rPr>
              <a:t>Lic. Alejandrino </a:t>
            </a:r>
            <a:r>
              <a:rPr lang="es-AR" sz="1200" b="1" dirty="0" err="1">
                <a:solidFill>
                  <a:srgbClr val="FFFFCC"/>
                </a:solidFill>
                <a:latin typeface="Tahoma" pitchFamily="34" charset="0"/>
              </a:rPr>
              <a:t>Halire</a:t>
            </a:r>
            <a:r>
              <a:rPr lang="es-AR" sz="1200" b="1" dirty="0">
                <a:solidFill>
                  <a:srgbClr val="FFFFCC"/>
                </a:solidFill>
                <a:latin typeface="Tahoma" pitchFamily="34" charset="0"/>
              </a:rPr>
              <a:t> </a:t>
            </a:r>
            <a:r>
              <a:rPr lang="es-AR" sz="1200" b="1" dirty="0" err="1">
                <a:solidFill>
                  <a:srgbClr val="FFFFCC"/>
                </a:solidFill>
                <a:latin typeface="Tahoma" pitchFamily="34" charset="0"/>
              </a:rPr>
              <a:t>Ccahuana</a:t>
            </a:r>
            <a:r>
              <a:rPr lang="es-AR" sz="1200" b="1" dirty="0">
                <a:solidFill>
                  <a:srgbClr val="FFFFCC"/>
                </a:solidFill>
                <a:latin typeface="Tahoma" pitchFamily="34" charset="0"/>
              </a:rPr>
              <a:t> </a:t>
            </a:r>
          </a:p>
          <a:p>
            <a:pPr algn="ctr" eaLnBrk="1" hangingPunct="1"/>
            <a:r>
              <a:rPr lang="es-AR" sz="1400" dirty="0">
                <a:solidFill>
                  <a:srgbClr val="FFFFCC"/>
                </a:solidFill>
                <a:latin typeface="Tahoma" pitchFamily="34" charset="0"/>
                <a:hlinkClick r:id="rId3"/>
              </a:rPr>
              <a:t>http://decalogo-janohalire.blogspot.com/p/escuela-sabatica.html</a:t>
            </a:r>
            <a:r>
              <a:rPr lang="es-AR" sz="1000" dirty="0">
                <a:solidFill>
                  <a:srgbClr val="FFFFCC"/>
                </a:solidFill>
                <a:latin typeface="Tahoma" pitchFamily="34" charset="0"/>
              </a:rPr>
              <a:t> </a:t>
            </a:r>
          </a:p>
          <a:p>
            <a:pPr algn="ctr" eaLnBrk="1" hangingPunct="1"/>
            <a:endParaRPr lang="es-AR" sz="1600" b="1" dirty="0">
              <a:latin typeface="Tahoma" pitchFamily="34" charset="0"/>
            </a:endParaRPr>
          </a:p>
          <a:p>
            <a:pPr algn="ctr" eaLnBrk="1" hangingPunct="1"/>
            <a:r>
              <a:rPr lang="es-AR" sz="1600" b="1" dirty="0">
                <a:solidFill>
                  <a:srgbClr val="CCECFF"/>
                </a:solidFill>
                <a:latin typeface="Tahoma" pitchFamily="34" charset="0"/>
              </a:rPr>
              <a:t>Distribución</a:t>
            </a:r>
          </a:p>
          <a:p>
            <a:pPr algn="ctr" eaLnBrk="1" hangingPunct="1"/>
            <a:r>
              <a:rPr lang="es-AR" sz="1600" b="1" dirty="0">
                <a:solidFill>
                  <a:srgbClr val="CCECFF"/>
                </a:solidFill>
                <a:latin typeface="Tahoma" pitchFamily="34" charset="0"/>
              </a:rPr>
              <a:t>Recursos Escuela Sabática ©</a:t>
            </a:r>
          </a:p>
          <a:p>
            <a:pPr algn="ctr" eaLnBrk="1" hangingPunct="1"/>
            <a:endParaRPr lang="es-AR" sz="1200" b="1" dirty="0">
              <a:latin typeface="Tahoma" pitchFamily="34" charset="0"/>
            </a:endParaRPr>
          </a:p>
          <a:p>
            <a:pPr algn="ctr" eaLnBrk="1" hangingPunct="1"/>
            <a:r>
              <a:rPr lang="es-AR" sz="1400" b="1" dirty="0">
                <a:solidFill>
                  <a:schemeClr val="bg1"/>
                </a:solidFill>
                <a:latin typeface="Tahoma" pitchFamily="34" charset="0"/>
              </a:rPr>
              <a:t>Para recibir las próximas lecciones inscríbase enviando un mail a:</a:t>
            </a:r>
          </a:p>
          <a:p>
            <a:pPr algn="ctr" eaLnBrk="1" hangingPunct="1"/>
            <a:r>
              <a:rPr lang="es-PE" sz="1400" u="sng" dirty="0">
                <a:hlinkClick r:id="rId4"/>
              </a:rPr>
              <a:t>www.recursos-biblicos.com</a:t>
            </a:r>
            <a:endParaRPr lang="es-AR" sz="1400" b="1" dirty="0">
              <a:solidFill>
                <a:schemeClr val="bg1"/>
              </a:solidFill>
              <a:latin typeface="Tahoma" pitchFamily="34" charset="0"/>
            </a:endParaRPr>
          </a:p>
          <a:p>
            <a:pPr algn="ctr" eaLnBrk="1" hangingPunct="1">
              <a:buFont typeface="Wingdings" pitchFamily="2" charset="2"/>
              <a:buNone/>
            </a:pPr>
            <a:r>
              <a:rPr lang="es-AR" sz="1200" b="1" dirty="0">
                <a:solidFill>
                  <a:schemeClr val="bg1"/>
                </a:solidFill>
                <a:latin typeface="Tahoma" pitchFamily="34" charset="0"/>
              </a:rPr>
              <a:t> Asunto: Lecciones en PowerPoint</a:t>
            </a:r>
          </a:p>
          <a:p>
            <a:pPr algn="ctr" eaLnBrk="1" hangingPunct="1"/>
            <a:endParaRPr lang="es-AR" sz="1200" b="1" dirty="0">
              <a:solidFill>
                <a:schemeClr val="bg1"/>
              </a:solidFill>
              <a:latin typeface="Tahoma" pitchFamily="34" charset="0"/>
            </a:endParaRPr>
          </a:p>
          <a:p>
            <a:pPr algn="ctr" eaLnBrk="1" hangingPunct="1"/>
            <a:endParaRPr lang="es-AR" sz="1400" b="1" dirty="0">
              <a:solidFill>
                <a:schemeClr val="bg1"/>
              </a:solidFill>
              <a:latin typeface="Tahoma" pitchFamily="34" charset="0"/>
            </a:endParaRPr>
          </a:p>
          <a:p>
            <a:pPr algn="ctr" eaLnBrk="1" hangingPunct="1"/>
            <a:r>
              <a:rPr lang="es-AR" sz="1400" b="1" dirty="0">
                <a:solidFill>
                  <a:schemeClr val="bg1"/>
                </a:solidFill>
                <a:latin typeface="Tahoma" pitchFamily="34" charset="0"/>
              </a:rPr>
              <a:t>RECURSOS BÍBLICOS</a:t>
            </a:r>
          </a:p>
          <a:p>
            <a:pPr algn="ctr" eaLnBrk="1" hangingPunct="1"/>
            <a:r>
              <a:rPr lang="es-AR" sz="1400" b="1" dirty="0">
                <a:solidFill>
                  <a:schemeClr val="bg1"/>
                </a:solidFill>
                <a:latin typeface="Tahoma" pitchFamily="34" charset="0"/>
              </a:rPr>
              <a:t>Recursos gratuitos </a:t>
            </a:r>
          </a:p>
          <a:p>
            <a:pPr algn="ctr" eaLnBrk="1" hangingPunct="1"/>
            <a:endParaRPr lang="es-AR" sz="1200" b="1" dirty="0">
              <a:solidFill>
                <a:schemeClr val="bg1"/>
              </a:solidFill>
              <a:latin typeface="Tahoma" pitchFamily="34" charset="0"/>
            </a:endParaRPr>
          </a:p>
          <a:p>
            <a:pPr algn="ctr" eaLnBrk="1" hangingPunct="1"/>
            <a:r>
              <a:rPr lang="es-AR" sz="1200" b="1" dirty="0">
                <a:solidFill>
                  <a:schemeClr val="bg1"/>
                </a:solidFill>
                <a:latin typeface="Tahoma" pitchFamily="34" charset="0"/>
                <a:hlinkClick r:id="rId5"/>
              </a:rPr>
              <a:t>https://www.recursos-biblicos.com/2014/04/resumen-de-la-leccion-de-escuela-sabatica-para-segundo-trimestre-2014.html</a:t>
            </a:r>
            <a:r>
              <a:rPr lang="es-AR" sz="1200" b="1" dirty="0">
                <a:solidFill>
                  <a:schemeClr val="bg1"/>
                </a:solidFill>
                <a:latin typeface="Tahoma" pitchFamily="34" charset="0"/>
              </a:rPr>
              <a:t> </a:t>
            </a:r>
          </a:p>
          <a:p>
            <a:pPr algn="ctr" eaLnBrk="1" hangingPunct="1"/>
            <a:endParaRPr lang="es-AR" sz="1200" b="1" dirty="0">
              <a:solidFill>
                <a:schemeClr val="bg1"/>
              </a:solidFill>
              <a:latin typeface="Tahoma" pitchFamily="34" charset="0"/>
            </a:endParaRPr>
          </a:p>
          <a:p>
            <a:pPr algn="ctr" eaLnBrk="1" hangingPunct="1"/>
            <a:r>
              <a:rPr lang="es-PE" sz="1200" dirty="0">
                <a:hlinkClick r:id="rId6"/>
              </a:rPr>
              <a:t>https://es.slideshare.net/ahalirecc</a:t>
            </a:r>
            <a:r>
              <a:rPr lang="es-PE" sz="1200" dirty="0"/>
              <a:t> </a:t>
            </a:r>
          </a:p>
          <a:p>
            <a:pPr algn="ctr" eaLnBrk="1" hangingPunct="1"/>
            <a:endParaRPr lang="es-AR" sz="1200" b="1" dirty="0">
              <a:solidFill>
                <a:schemeClr val="bg1"/>
              </a:solidFill>
              <a:latin typeface="Tahoma" pitchFamily="34" charset="0"/>
            </a:endParaRPr>
          </a:p>
          <a:p>
            <a:pPr algn="ctr" eaLnBrk="1" hangingPunct="1"/>
            <a:endParaRPr lang="es-AR" sz="1200" b="1" dirty="0">
              <a:solidFill>
                <a:schemeClr val="bg1"/>
              </a:solidFill>
              <a:latin typeface="Tahoma" pitchFamily="34" charset="0"/>
            </a:endParaRPr>
          </a:p>
        </p:txBody>
      </p:sp>
      <p:grpSp>
        <p:nvGrpSpPr>
          <p:cNvPr id="9222" name="Group 3"/>
          <p:cNvGrpSpPr>
            <a:grpSpLocks/>
          </p:cNvGrpSpPr>
          <p:nvPr/>
        </p:nvGrpSpPr>
        <p:grpSpPr bwMode="auto">
          <a:xfrm>
            <a:off x="511175" y="5084763"/>
            <a:ext cx="1120775" cy="865187"/>
            <a:chOff x="4694" y="3521"/>
            <a:chExt cx="908" cy="680"/>
          </a:xfrm>
        </p:grpSpPr>
        <p:sp>
          <p:nvSpPr>
            <p:cNvPr id="9223" name="WordArt 4"/>
            <p:cNvSpPr>
              <a:spLocks noChangeArrowheads="1" noChangeShapeType="1" noTextEdit="1"/>
            </p:cNvSpPr>
            <p:nvPr/>
          </p:nvSpPr>
          <p:spPr bwMode="auto">
            <a:xfrm>
              <a:off x="4740" y="3838"/>
              <a:ext cx="804" cy="276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s-ES" sz="1400" kern="10">
                  <a:ln w="9525">
                    <a:noFill/>
                    <a:round/>
                    <a:headEnd/>
                    <a:tailEnd/>
                  </a:ln>
                  <a:gradFill rotWithShape="1">
                    <a:gsLst>
                      <a:gs pos="0">
                        <a:srgbClr val="FFFF00"/>
                      </a:gs>
                      <a:gs pos="100000">
                        <a:srgbClr val="FF9933"/>
                      </a:gs>
                    </a:gsLst>
                    <a:path path="rect">
                      <a:fillToRect l="50000" t="50000" r="50000" b="50000"/>
                    </a:path>
                  </a:gradFill>
                  <a:effectLst>
                    <a:outerShdw dist="38100" dir="2700000" algn="ctr" rotWithShape="0">
                      <a:srgbClr val="000066">
                        <a:alpha val="79999"/>
                      </a:srgbClr>
                    </a:outerShdw>
                  </a:effectLst>
                  <a:latin typeface="Impact"/>
                </a:rPr>
                <a:t>Recursos</a:t>
              </a:r>
            </a:p>
            <a:p>
              <a:pPr algn="ctr"/>
              <a:r>
                <a:rPr lang="es-ES" sz="1400" kern="10">
                  <a:ln w="9525">
                    <a:noFill/>
                    <a:round/>
                    <a:headEnd/>
                    <a:tailEnd/>
                  </a:ln>
                  <a:gradFill rotWithShape="1">
                    <a:gsLst>
                      <a:gs pos="0">
                        <a:srgbClr val="FFFF00"/>
                      </a:gs>
                      <a:gs pos="100000">
                        <a:srgbClr val="FF9933"/>
                      </a:gs>
                    </a:gsLst>
                    <a:path path="rect">
                      <a:fillToRect l="50000" t="50000" r="50000" b="50000"/>
                    </a:path>
                  </a:gradFill>
                  <a:effectLst>
                    <a:outerShdw dist="38100" dir="2700000" algn="ctr" rotWithShape="0">
                      <a:srgbClr val="000066">
                        <a:alpha val="79999"/>
                      </a:srgbClr>
                    </a:outerShdw>
                  </a:effectLst>
                  <a:latin typeface="Impact"/>
                </a:rPr>
                <a:t>Escuela Sabática</a:t>
              </a:r>
            </a:p>
          </p:txBody>
        </p:sp>
        <p:pic>
          <p:nvPicPr>
            <p:cNvPr id="9224" name="Picture 5" descr="logo IASD - ANI"/>
            <p:cNvPicPr>
              <a:picLocks noChangeAspect="1" noChangeArrowheads="1" noCrop="1"/>
            </p:cNvPicPr>
            <p:nvPr/>
          </p:nvPicPr>
          <p:blipFill>
            <a:blip r:embed="rId7"/>
            <a:srcRect/>
            <a:stretch>
              <a:fillRect/>
            </a:stretch>
          </p:blipFill>
          <p:spPr bwMode="auto">
            <a:xfrm>
              <a:off x="5012" y="3521"/>
              <a:ext cx="288" cy="31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9225" name="Line 6"/>
            <p:cNvSpPr>
              <a:spLocks noChangeShapeType="1"/>
            </p:cNvSpPr>
            <p:nvPr/>
          </p:nvSpPr>
          <p:spPr bwMode="auto">
            <a:xfrm>
              <a:off x="4988" y="3802"/>
              <a:ext cx="329" cy="0"/>
            </a:xfrm>
            <a:prstGeom prst="line">
              <a:avLst/>
            </a:prstGeom>
            <a:noFill/>
            <a:ln w="76200">
              <a:solidFill>
                <a:srgbClr val="990099"/>
              </a:solidFill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9226" name="Line 7"/>
            <p:cNvSpPr>
              <a:spLocks noChangeShapeType="1"/>
            </p:cNvSpPr>
            <p:nvPr/>
          </p:nvSpPr>
          <p:spPr bwMode="auto">
            <a:xfrm>
              <a:off x="4694" y="4201"/>
              <a:ext cx="908" cy="0"/>
            </a:xfrm>
            <a:prstGeom prst="line">
              <a:avLst/>
            </a:prstGeom>
            <a:noFill/>
            <a:ln w="76200">
              <a:solidFill>
                <a:srgbClr val="990099"/>
              </a:solidFill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Radial">
  <a:themeElements>
    <a:clrScheme name="Radial 1">
      <a:dk1>
        <a:srgbClr val="000000"/>
      </a:dk1>
      <a:lt1>
        <a:srgbClr val="FFFFFF"/>
      </a:lt1>
      <a:dk2>
        <a:srgbClr val="FFFFFF"/>
      </a:dk2>
      <a:lt2>
        <a:srgbClr val="669999"/>
      </a:lt2>
      <a:accent1>
        <a:srgbClr val="99CCFF"/>
      </a:accent1>
      <a:accent2>
        <a:srgbClr val="9999FF"/>
      </a:accent2>
      <a:accent3>
        <a:srgbClr val="FFFFFF"/>
      </a:accent3>
      <a:accent4>
        <a:srgbClr val="000000"/>
      </a:accent4>
      <a:accent5>
        <a:srgbClr val="CAE2FF"/>
      </a:accent5>
      <a:accent6>
        <a:srgbClr val="8A8AE7"/>
      </a:accent6>
      <a:hlink>
        <a:srgbClr val="996666"/>
      </a:hlink>
      <a:folHlink>
        <a:srgbClr val="6666CC"/>
      </a:folHlink>
    </a:clrScheme>
    <a:fontScheme name="Rad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Radial 1">
        <a:dk1>
          <a:srgbClr val="000000"/>
        </a:dk1>
        <a:lt1>
          <a:srgbClr val="FFFFFF"/>
        </a:lt1>
        <a:dk2>
          <a:srgbClr val="FFFFFF"/>
        </a:dk2>
        <a:lt2>
          <a:srgbClr val="669999"/>
        </a:lt2>
        <a:accent1>
          <a:srgbClr val="99CCFF"/>
        </a:accent1>
        <a:accent2>
          <a:srgbClr val="9999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8A8AE7"/>
        </a:accent6>
        <a:hlink>
          <a:srgbClr val="996666"/>
        </a:hlink>
        <a:folHlink>
          <a:srgbClr val="6666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adial 2">
        <a:dk1>
          <a:srgbClr val="000000"/>
        </a:dk1>
        <a:lt1>
          <a:srgbClr val="FFFFFF"/>
        </a:lt1>
        <a:dk2>
          <a:srgbClr val="FFFFFF"/>
        </a:dk2>
        <a:lt2>
          <a:srgbClr val="817F3F"/>
        </a:lt2>
        <a:accent1>
          <a:srgbClr val="FFCC00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8A00"/>
        </a:accent6>
        <a:hlink>
          <a:srgbClr val="996666"/>
        </a:hlink>
        <a:folHlink>
          <a:srgbClr val="C9450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adial 3">
        <a:dk1>
          <a:srgbClr val="CC6600"/>
        </a:dk1>
        <a:lt1>
          <a:srgbClr val="FFFFFF"/>
        </a:lt1>
        <a:dk2>
          <a:srgbClr val="800000"/>
        </a:dk2>
        <a:lt2>
          <a:srgbClr val="FFFFFF"/>
        </a:lt2>
        <a:accent1>
          <a:srgbClr val="FF6600"/>
        </a:accent1>
        <a:accent2>
          <a:srgbClr val="33CCCC"/>
        </a:accent2>
        <a:accent3>
          <a:srgbClr val="C0AAAA"/>
        </a:accent3>
        <a:accent4>
          <a:srgbClr val="DADADA"/>
        </a:accent4>
        <a:accent5>
          <a:srgbClr val="FFB8AA"/>
        </a:accent5>
        <a:accent6>
          <a:srgbClr val="2DB9B9"/>
        </a:accent6>
        <a:hlink>
          <a:srgbClr val="99FF33"/>
        </a:hlink>
        <a:folHlink>
          <a:srgbClr val="CC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dial 4">
        <a:dk1>
          <a:srgbClr val="993300"/>
        </a:dk1>
        <a:lt1>
          <a:srgbClr val="FFFFFF"/>
        </a:lt1>
        <a:dk2>
          <a:srgbClr val="431A01"/>
        </a:dk2>
        <a:lt2>
          <a:srgbClr val="FFFFFF"/>
        </a:lt2>
        <a:accent1>
          <a:srgbClr val="FFCC00"/>
        </a:accent1>
        <a:accent2>
          <a:srgbClr val="FF9966"/>
        </a:accent2>
        <a:accent3>
          <a:srgbClr val="B0ABAA"/>
        </a:accent3>
        <a:accent4>
          <a:srgbClr val="DADADA"/>
        </a:accent4>
        <a:accent5>
          <a:srgbClr val="FFE2AA"/>
        </a:accent5>
        <a:accent6>
          <a:srgbClr val="E78A5C"/>
        </a:accent6>
        <a:hlink>
          <a:srgbClr val="FF6600"/>
        </a:hlink>
        <a:folHlink>
          <a:srgbClr val="CC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dial 5">
        <a:dk1>
          <a:srgbClr val="75878B"/>
        </a:dk1>
        <a:lt1>
          <a:srgbClr val="FFFFFF"/>
        </a:lt1>
        <a:dk2>
          <a:srgbClr val="260000"/>
        </a:dk2>
        <a:lt2>
          <a:srgbClr val="FFFFFF"/>
        </a:lt2>
        <a:accent1>
          <a:srgbClr val="0099CC"/>
        </a:accent1>
        <a:accent2>
          <a:srgbClr val="FF3300"/>
        </a:accent2>
        <a:accent3>
          <a:srgbClr val="ACAAAA"/>
        </a:accent3>
        <a:accent4>
          <a:srgbClr val="DADADA"/>
        </a:accent4>
        <a:accent5>
          <a:srgbClr val="AACAE2"/>
        </a:accent5>
        <a:accent6>
          <a:srgbClr val="E72D00"/>
        </a:accent6>
        <a:hlink>
          <a:srgbClr val="FFCC00"/>
        </a:hlink>
        <a:folHlink>
          <a:srgbClr val="CC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dial 6">
        <a:dk1>
          <a:srgbClr val="666699"/>
        </a:dk1>
        <a:lt1>
          <a:srgbClr val="FFFFFF"/>
        </a:lt1>
        <a:dk2>
          <a:srgbClr val="000000"/>
        </a:dk2>
        <a:lt2>
          <a:srgbClr val="FFFFFF"/>
        </a:lt2>
        <a:accent1>
          <a:srgbClr val="9966FF"/>
        </a:accent1>
        <a:accent2>
          <a:srgbClr val="99CCFF"/>
        </a:accent2>
        <a:accent3>
          <a:srgbClr val="AAAAAA"/>
        </a:accent3>
        <a:accent4>
          <a:srgbClr val="DADADA"/>
        </a:accent4>
        <a:accent5>
          <a:srgbClr val="CAB8FF"/>
        </a:accent5>
        <a:accent6>
          <a:srgbClr val="8AB9E7"/>
        </a:accent6>
        <a:hlink>
          <a:srgbClr val="FFFFCC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dial 7">
        <a:dk1>
          <a:srgbClr val="666699"/>
        </a:dk1>
        <a:lt1>
          <a:srgbClr val="FFFFFF"/>
        </a:lt1>
        <a:dk2>
          <a:srgbClr val="2A2A40"/>
        </a:dk2>
        <a:lt2>
          <a:srgbClr val="FFFFFF"/>
        </a:lt2>
        <a:accent1>
          <a:srgbClr val="006699"/>
        </a:accent1>
        <a:accent2>
          <a:srgbClr val="CC9900"/>
        </a:accent2>
        <a:accent3>
          <a:srgbClr val="ACACAF"/>
        </a:accent3>
        <a:accent4>
          <a:srgbClr val="DADADA"/>
        </a:accent4>
        <a:accent5>
          <a:srgbClr val="AAB8CA"/>
        </a:accent5>
        <a:accent6>
          <a:srgbClr val="B98A00"/>
        </a:accent6>
        <a:hlink>
          <a:srgbClr val="CC6600"/>
        </a:hlink>
        <a:folHlink>
          <a:srgbClr val="6C948A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dial 8">
        <a:dk1>
          <a:srgbClr val="BECBD8"/>
        </a:dk1>
        <a:lt1>
          <a:srgbClr val="FFFFFF"/>
        </a:lt1>
        <a:dk2>
          <a:srgbClr val="2B335B"/>
        </a:dk2>
        <a:lt2>
          <a:srgbClr val="FFFFFF"/>
        </a:lt2>
        <a:accent1>
          <a:srgbClr val="0099CC"/>
        </a:accent1>
        <a:accent2>
          <a:srgbClr val="B5DBE3"/>
        </a:accent2>
        <a:accent3>
          <a:srgbClr val="ACADB5"/>
        </a:accent3>
        <a:accent4>
          <a:srgbClr val="DADADA"/>
        </a:accent4>
        <a:accent5>
          <a:srgbClr val="AACAE2"/>
        </a:accent5>
        <a:accent6>
          <a:srgbClr val="A4C6CE"/>
        </a:accent6>
        <a:hlink>
          <a:srgbClr val="FFCC00"/>
        </a:hlink>
        <a:folHlink>
          <a:srgbClr val="58648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dial 9">
        <a:dk1>
          <a:srgbClr val="3333FF"/>
        </a:dk1>
        <a:lt1>
          <a:srgbClr val="FFFFFF"/>
        </a:lt1>
        <a:dk2>
          <a:srgbClr val="000099"/>
        </a:dk2>
        <a:lt2>
          <a:srgbClr val="FFFFFF"/>
        </a:lt2>
        <a:accent1>
          <a:srgbClr val="339966"/>
        </a:accent1>
        <a:accent2>
          <a:srgbClr val="9999FF"/>
        </a:accent2>
        <a:accent3>
          <a:srgbClr val="AAAACA"/>
        </a:accent3>
        <a:accent4>
          <a:srgbClr val="DADADA"/>
        </a:accent4>
        <a:accent5>
          <a:srgbClr val="ADCAB8"/>
        </a:accent5>
        <a:accent6>
          <a:srgbClr val="8A8AE7"/>
        </a:accent6>
        <a:hlink>
          <a:srgbClr val="FFFF99"/>
        </a:hlink>
        <a:folHlink>
          <a:srgbClr val="17A0D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dial 10">
        <a:dk1>
          <a:srgbClr val="808000"/>
        </a:dk1>
        <a:lt1>
          <a:srgbClr val="FFFFFF"/>
        </a:lt1>
        <a:dk2>
          <a:srgbClr val="354418"/>
        </a:dk2>
        <a:lt2>
          <a:srgbClr val="FFFFFF"/>
        </a:lt2>
        <a:accent1>
          <a:srgbClr val="60897C"/>
        </a:accent1>
        <a:accent2>
          <a:srgbClr val="99CC00"/>
        </a:accent2>
        <a:accent3>
          <a:srgbClr val="AEB0AB"/>
        </a:accent3>
        <a:accent4>
          <a:srgbClr val="DADADA"/>
        </a:accent4>
        <a:accent5>
          <a:srgbClr val="B6C4BF"/>
        </a:accent5>
        <a:accent6>
          <a:srgbClr val="8AB900"/>
        </a:accent6>
        <a:hlink>
          <a:srgbClr val="CCCC00"/>
        </a:hlink>
        <a:folHlink>
          <a:srgbClr val="66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Radial</Template>
  <TotalTime>108388</TotalTime>
  <Words>736</Words>
  <Application>Microsoft Office PowerPoint</Application>
  <PresentationFormat>Presentación en pantalla (4:3)</PresentationFormat>
  <Paragraphs>63</Paragraphs>
  <Slides>8</Slides>
  <Notes>4</Notes>
  <HiddenSlides>0</HiddenSlides>
  <MMClips>0</MMClips>
  <ScaleCrop>false</ScaleCrop>
  <HeadingPairs>
    <vt:vector size="6" baseType="variant">
      <vt:variant>
        <vt:lpstr>Fuentes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16" baseType="lpstr">
      <vt:lpstr>Arial</vt:lpstr>
      <vt:lpstr>Arial Black</vt:lpstr>
      <vt:lpstr>Calibri</vt:lpstr>
      <vt:lpstr>Impact</vt:lpstr>
      <vt:lpstr>Tahoma</vt:lpstr>
      <vt:lpstr>Times New Roman</vt:lpstr>
      <vt:lpstr>Wingdings</vt:lpstr>
      <vt:lpstr>Radial</vt:lpstr>
      <vt:lpstr>Presentación de PowerPoint</vt:lpstr>
      <vt:lpstr>Presentación de PowerPoint</vt:lpstr>
      <vt:lpstr>II. MOTIVAR: ¿Cómo motivar y cómo enseñar? </vt:lpstr>
      <vt:lpstr>Presentación de PowerPoint</vt:lpstr>
      <vt:lpstr>2. ¿Qué procedimiento se siguió frente al pecado de Acán? Josué 7:16- 19 </vt:lpstr>
      <vt:lpstr>Presentación de PowerPoint</vt:lpstr>
      <vt:lpstr>IV. APLICA: ¿Qué debo sentir al recibir estos conocimientos? </vt:lpstr>
      <vt:lpstr>Presentación de PowerPoint</vt:lpstr>
    </vt:vector>
  </TitlesOfParts>
  <Company>DELBELCONPU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Amor y juicio, el dilema de Dios</dc:title>
  <dc:creator>pc3</dc:creator>
  <cp:keywords>Rut</cp:keywords>
  <cp:lastModifiedBy>Pc</cp:lastModifiedBy>
  <cp:revision>9382</cp:revision>
  <dcterms:created xsi:type="dcterms:W3CDTF">2007-04-17T14:25:21Z</dcterms:created>
  <dcterms:modified xsi:type="dcterms:W3CDTF">2025-11-03T23:32:04Z</dcterms:modified>
</cp:coreProperties>
</file>