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87" r:id="rId7"/>
    <p:sldId id="269" r:id="rId8"/>
    <p:sldId id="282"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68" d="100"/>
          <a:sy n="68" d="100"/>
        </p:scale>
        <p:origin x="147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9/30/2024</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8</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05 de octubre 2024</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SEÑALES QUE INDICAN EL CAMINO</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20:30, 31</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4° Trimestre de 2024</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01</a:t>
            </a:r>
            <a:endParaRPr lang="es-MX" dirty="0">
              <a:solidFill>
                <a:srgbClr val="FFFF07"/>
              </a:solidFill>
            </a:endParaRPr>
          </a:p>
        </p:txBody>
      </p:sp>
      <p:pic>
        <p:nvPicPr>
          <p:cNvPr id="5" name="Imagen 4">
            <a:extLst>
              <a:ext uri="{FF2B5EF4-FFF2-40B4-BE49-F238E27FC236}">
                <a16:creationId xmlns:a16="http://schemas.microsoft.com/office/drawing/2014/main" id="{47A2B1E7-9246-5895-E6CE-B4DCC12FE50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993926" y="1681894"/>
            <a:ext cx="5156146" cy="386711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sobre las señales extraordinarias que indican el camino de Dios.</a:t>
            </a:r>
          </a:p>
          <a:p>
            <a:pPr eaLnBrk="1" hangingPunct="1">
              <a:lnSpc>
                <a:spcPct val="90000"/>
              </a:lnSpc>
            </a:pPr>
            <a:r>
              <a:rPr lang="es-MX" sz="2400" b="1" dirty="0">
                <a:solidFill>
                  <a:schemeClr val="accent6">
                    <a:lumMod val="75000"/>
                  </a:schemeClr>
                </a:solidFill>
              </a:rPr>
              <a:t>SENTIR el deseo de andar en los caminos de Dios.</a:t>
            </a:r>
          </a:p>
          <a:p>
            <a:pPr eaLnBrk="1" hangingPunct="1">
              <a:lnSpc>
                <a:spcPct val="90000"/>
              </a:lnSpc>
            </a:pPr>
            <a:r>
              <a:rPr lang="es-MX" sz="2400" b="1" dirty="0">
                <a:solidFill>
                  <a:schemeClr val="accent6">
                    <a:lumMod val="75000"/>
                  </a:schemeClr>
                </a:solidFill>
              </a:rPr>
              <a:t>HACER la decisión de seguir el camino indicado por Dios.</a:t>
            </a:r>
          </a:p>
        </p:txBody>
      </p:sp>
      <p:sp>
        <p:nvSpPr>
          <p:cNvPr id="21507" name="5 CuadroTexto"/>
          <p:cNvSpPr txBox="1">
            <a:spLocks noChangeArrowheads="1"/>
          </p:cNvSpPr>
          <p:nvPr/>
        </p:nvSpPr>
        <p:spPr bwMode="auto">
          <a:xfrm>
            <a:off x="468313" y="1484313"/>
            <a:ext cx="8015288" cy="1015663"/>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que anda en los caminos de Dios por convicción personal.</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a </a:t>
            </a:r>
            <a:r>
              <a:rPr lang="es-ES" sz="2000" u="sng" dirty="0">
                <a:solidFill>
                  <a:srgbClr val="7070FF"/>
                </a:solidFill>
                <a:latin typeface="Arial Black" pitchFamily="34" charset="0"/>
              </a:rPr>
              <a:t>SER semejante a Cristo Jesús </a:t>
            </a:r>
            <a:r>
              <a:rPr lang="es-ES" sz="2000" dirty="0">
                <a:solidFill>
                  <a:srgbClr val="7070FF"/>
                </a:solidFill>
                <a:latin typeface="Arial Black" pitchFamily="34" charset="0"/>
              </a:rPr>
              <a:t>en su carácter.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a:t>
            </a:r>
            <a:r>
              <a:rPr lang="es-ES" sz="2000" u="sng" dirty="0">
                <a:solidFill>
                  <a:srgbClr val="7070FF"/>
                </a:solidFill>
                <a:latin typeface="Arial Black" pitchFamily="34" charset="0"/>
              </a:rPr>
              <a:t>con preguntas</a:t>
            </a:r>
            <a:r>
              <a:rPr lang="es-ES" sz="2000" dirty="0">
                <a:solidFill>
                  <a:srgbClr val="7070FF"/>
                </a:solidFill>
                <a:latin typeface="Arial Black" pitchFamily="34" charset="0"/>
              </a:rPr>
              <a:t>, procesarlo, comprender, sintetizar y generalizar.</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078313"/>
          </a:xfrm>
          <a:prstGeom prst="rect">
            <a:avLst/>
          </a:prstGeom>
          <a:noFill/>
          <a:ln w="9525">
            <a:noFill/>
            <a:miter lim="800000"/>
            <a:headEnd/>
            <a:tailEnd/>
          </a:ln>
        </p:spPr>
        <p:txBody>
          <a:bodyPr>
            <a:spAutoFit/>
          </a:bodyPr>
          <a:lstStyle/>
          <a:p>
            <a:pPr eaLnBrk="1" hangingPunct="1"/>
            <a:r>
              <a:rPr lang="es-ES" dirty="0">
                <a:solidFill>
                  <a:srgbClr val="7070FF"/>
                </a:solidFill>
                <a:latin typeface="Arial Black" pitchFamily="34" charset="0"/>
              </a:rPr>
              <a:t>“</a:t>
            </a:r>
            <a:r>
              <a:rPr lang="es-ES"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rgbClr val="C00000"/>
                </a:solidFill>
                <a:latin typeface="Arial Black" pitchFamily="34" charset="0"/>
              </a:rPr>
              <a:t>(Consejos sobre la Obra de la Escuela Sabática, 128)</a:t>
            </a:r>
          </a:p>
          <a:p>
            <a:pPr eaLnBrk="1" hangingPunct="1"/>
            <a:endParaRPr lang="es-ES" dirty="0">
              <a:solidFill>
                <a:schemeClr val="accent6">
                  <a:lumMod val="50000"/>
                </a:schemeClr>
              </a:solidFill>
              <a:latin typeface="Arial Black" pitchFamily="34" charset="0"/>
            </a:endParaRPr>
          </a:p>
          <a:p>
            <a:pPr eaLnBrk="1" hangingPunct="1"/>
            <a:r>
              <a:rPr lang="es-ES" dirty="0">
                <a:solidFill>
                  <a:schemeClr val="accent6">
                    <a:lumMod val="50000"/>
                  </a:schemeClr>
                </a:solidFill>
                <a:latin typeface="Arial Black" pitchFamily="34" charset="0"/>
              </a:rPr>
              <a:t>“Cada ser humano, creado a imagen de Dios, está dotado de un facultad semejante a la del Creador: la individualidad, la </a:t>
            </a:r>
            <a:r>
              <a:rPr lang="es-ES" u="sng" dirty="0">
                <a:solidFill>
                  <a:schemeClr val="accent6">
                    <a:lumMod val="50000"/>
                  </a:schemeClr>
                </a:solidFill>
                <a:latin typeface="Arial Black" pitchFamily="34" charset="0"/>
              </a:rPr>
              <a:t>facultad de pensar </a:t>
            </a:r>
            <a:r>
              <a:rPr lang="es-ES" dirty="0">
                <a:solidFill>
                  <a:schemeClr val="accent6">
                    <a:lumMod val="50000"/>
                  </a:schemeClr>
                </a:solidFill>
                <a:latin typeface="Arial Black" pitchFamily="34" charset="0"/>
              </a:rPr>
              <a:t>y hacer… que </a:t>
            </a:r>
            <a:r>
              <a:rPr lang="es-ES" u="sng" dirty="0">
                <a:solidFill>
                  <a:schemeClr val="accent6">
                    <a:lumMod val="50000"/>
                  </a:schemeClr>
                </a:solidFill>
                <a:latin typeface="Arial Black" pitchFamily="34" charset="0"/>
              </a:rPr>
              <a:t>sean pensadores </a:t>
            </a:r>
            <a:r>
              <a:rPr lang="es-ES" dirty="0">
                <a:solidFill>
                  <a:schemeClr val="accent6">
                    <a:lumMod val="50000"/>
                  </a:schemeClr>
                </a:solidFill>
                <a:latin typeface="Arial Black" pitchFamily="34" charset="0"/>
              </a:rPr>
              <a:t>y no meros reflectores de los pensamientos de otros… dirigirlos a las fuentes de la verdad, a los campos abiertos a la </a:t>
            </a:r>
            <a:r>
              <a:rPr lang="es-ES" u="sng" dirty="0">
                <a:solidFill>
                  <a:schemeClr val="accent6">
                    <a:lumMod val="50000"/>
                  </a:schemeClr>
                </a:solidFill>
                <a:latin typeface="Arial Black" pitchFamily="34" charset="0"/>
              </a:rPr>
              <a:t>investigación</a:t>
            </a:r>
            <a:r>
              <a:rPr lang="es-ES" dirty="0">
                <a:solidFill>
                  <a:schemeClr val="accent6">
                    <a:lumMod val="50000"/>
                  </a:schemeClr>
                </a:solidFill>
                <a:latin typeface="Arial Black" pitchFamily="34" charset="0"/>
              </a:rPr>
              <a:t> en la naturaleza y en la revelación.” </a:t>
            </a:r>
            <a:r>
              <a:rPr lang="es-ES" dirty="0">
                <a:solidFill>
                  <a:srgbClr val="C00000"/>
                </a:solidFill>
                <a:latin typeface="Arial Black" pitchFamily="34" charset="0"/>
              </a:rPr>
              <a:t>(Educación 17)</a:t>
            </a:r>
            <a:endParaRPr lang="es-ES" sz="2000" dirty="0">
              <a:solidFill>
                <a:srgbClr val="C00000"/>
              </a:solidFill>
              <a:latin typeface="Arial Black" pitchFamily="34" charset="0"/>
            </a:endParaRP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recomendación nos da Dios?</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¿Qué señales extraordinarias nos da Juan para creer en Cristo Jesús?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¿Cuándo endurece a las personas los hechos milagros de Jesús?</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¿Qué testimonios aseveran sobre las obras de Cristo Jesús?</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208912" cy="4938431"/>
          </a:xfrm>
        </p:spPr>
        <p:txBody>
          <a:bodyPr/>
          <a:lstStyle/>
          <a:p>
            <a:r>
              <a:rPr lang="es-ES" sz="2400" b="1" dirty="0">
                <a:solidFill>
                  <a:schemeClr val="accent6">
                    <a:lumMod val="50000"/>
                  </a:schemeClr>
                </a:solidFill>
              </a:rPr>
              <a:t>El milagro de la boda de Caná, la sanidad al hijo de un oficial romano, el milagro del estanque de </a:t>
            </a:r>
            <a:r>
              <a:rPr lang="es-ES" sz="2400" b="1" dirty="0" err="1">
                <a:solidFill>
                  <a:schemeClr val="accent6">
                    <a:lumMod val="50000"/>
                  </a:schemeClr>
                </a:solidFill>
              </a:rPr>
              <a:t>Betesda</a:t>
            </a:r>
            <a:r>
              <a:rPr lang="es-ES" sz="2400" b="1" dirty="0">
                <a:solidFill>
                  <a:schemeClr val="accent6">
                    <a:lumMod val="50000"/>
                  </a:schemeClr>
                </a:solidFill>
              </a:rPr>
              <a:t> y otros, son hechos extraordinarios que realizó Jesús, para que creyéramos en él.</a:t>
            </a:r>
          </a:p>
          <a:p>
            <a:r>
              <a:rPr lang="es-ES" sz="2400" b="1" dirty="0">
                <a:solidFill>
                  <a:schemeClr val="accent6">
                    <a:lumMod val="50000"/>
                  </a:schemeClr>
                </a:solidFill>
              </a:rPr>
              <a:t>Con respecto a la boda de Caná, Juan dice: “Este milagro de Caná de Galilea, fue la primera señal que hizo Jesús. Así reveló su gloria, y sus discípulos creyeron en él.”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2:11)</a:t>
            </a:r>
          </a:p>
          <a:p>
            <a:r>
              <a:rPr lang="es-ES" sz="2400" b="1" dirty="0">
                <a:solidFill>
                  <a:schemeClr val="accent6">
                    <a:lumMod val="50000"/>
                  </a:schemeClr>
                </a:solidFill>
              </a:rPr>
              <a:t>La Escritura dice: “Hizo Jesús muchas otras señales en presencia de sus discípulos, que no están escritas en este libro. Pero estás fueron escritas para que creáis que Jesús es el Cristo, el Hijo de Dios.” </a:t>
            </a:r>
            <a:r>
              <a:rPr lang="es-ES" sz="1800" b="1" dirty="0">
                <a:solidFill>
                  <a:schemeClr val="accent6">
                    <a:lumMod val="50000"/>
                  </a:schemeClr>
                </a:solidFill>
              </a:rPr>
              <a:t>(Juan 20:30, 31)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¿Qué señales extraordinarias nos da Juan para creer en Cristo Jesús</a:t>
            </a:r>
            <a:r>
              <a:rPr lang="es-MX" sz="2400" b="1" dirty="0">
                <a:solidFill>
                  <a:srgbClr val="FFFFCC"/>
                </a:solidFill>
              </a:rPr>
              <a:t>? </a:t>
            </a:r>
            <a:r>
              <a:rPr lang="es-MX" b="1" dirty="0">
                <a:solidFill>
                  <a:srgbClr val="FFCC99"/>
                </a:solidFill>
              </a:rPr>
              <a:t>Juan 2:1- 11 </a:t>
            </a:r>
          </a:p>
        </p:txBody>
      </p:sp>
    </p:spTree>
    <p:extLst>
      <p:ext uri="{BB962C8B-B14F-4D97-AF65-F5344CB8AC3E}">
        <p14:creationId xmlns:p14="http://schemas.microsoft.com/office/powerpoint/2010/main" val="417144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140899" cy="4895874"/>
          </a:xfrm>
        </p:spPr>
        <p:txBody>
          <a:bodyPr/>
          <a:lstStyle/>
          <a:p>
            <a:r>
              <a:rPr lang="es-ES" sz="2400" b="1" dirty="0">
                <a:solidFill>
                  <a:schemeClr val="accent6">
                    <a:lumMod val="50000"/>
                  </a:schemeClr>
                </a:solidFill>
              </a:rPr>
              <a:t>Cuando rechazamos la verdad divina, y cuando no creemos que las obras milagrosas provienen de Dios, nuestro corazón se endurece.</a:t>
            </a:r>
          </a:p>
          <a:p>
            <a:r>
              <a:rPr lang="es-ES" sz="2400" b="1" dirty="0">
                <a:solidFill>
                  <a:schemeClr val="accent6">
                    <a:lumMod val="50000"/>
                  </a:schemeClr>
                </a:solidFill>
              </a:rPr>
              <a:t>“¿Cómo podían estar tan ciegos estos líderes religiosos? La respuesta más probable es que ello se debía a sus corazones corruptos, a su falsa  creencia de que el Mesías los libraría de Roma, y a su amor al poder y la falta de consagración a Dios. Todo esto contribuyó a que rechazarán la verdad que tenía delante.” </a:t>
            </a:r>
            <a:r>
              <a:rPr lang="es-ES" sz="1800" b="1" dirty="0">
                <a:solidFill>
                  <a:schemeClr val="accent6">
                    <a:lumMod val="50000"/>
                  </a:schemeClr>
                </a:solidFill>
              </a:rPr>
              <a:t>(GEB 9)</a:t>
            </a:r>
          </a:p>
          <a:p>
            <a:r>
              <a:rPr lang="es-ES" sz="2400" b="1" dirty="0">
                <a:solidFill>
                  <a:schemeClr val="accent6">
                    <a:lumMod val="50000"/>
                  </a:schemeClr>
                </a:solidFill>
              </a:rPr>
              <a:t>Los líderes religiosos de ese día, en vez de alabar a Dios por la sanidad de los enfermos en sábado desean la muerte de Jesús. </a:t>
            </a:r>
            <a:r>
              <a:rPr lang="es-ES" sz="1800" b="1" dirty="0">
                <a:solidFill>
                  <a:schemeClr val="accent6">
                    <a:lumMod val="50000"/>
                  </a:schemeClr>
                </a:solidFill>
              </a:rPr>
              <a:t>()</a:t>
            </a:r>
          </a:p>
          <a:p>
            <a:pPr marL="0" indent="0">
              <a:buNone/>
            </a:pPr>
            <a:endParaRPr lang="es-ES" sz="2400" b="1" dirty="0">
              <a:solidFill>
                <a:srgbClr val="3D3DD7"/>
              </a:solidFill>
            </a:endParaRPr>
          </a:p>
          <a:p>
            <a:pPr marL="0" indent="0">
              <a:buNone/>
            </a:pPr>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dirty="0">
                <a:solidFill>
                  <a:schemeClr val="bg1"/>
                </a:solidFill>
              </a:rPr>
              <a:t>Cuándo endurece a las personas los hechos milagros de Jesús</a:t>
            </a:r>
            <a:r>
              <a:rPr lang="es-MX" sz="2400" b="1" dirty="0">
                <a:solidFill>
                  <a:srgbClr val="FFFFCC"/>
                </a:solidFill>
              </a:rPr>
              <a:t>? </a:t>
            </a:r>
            <a:r>
              <a:rPr lang="es-MX" sz="2000" b="1" dirty="0">
                <a:solidFill>
                  <a:srgbClr val="FFCC99"/>
                </a:solidFill>
              </a:rPr>
              <a:t>Juan 5:10- 16  </a:t>
            </a:r>
            <a:endParaRPr lang="es-MX" sz="1600" b="1" dirty="0">
              <a:solidFill>
                <a:srgbClr val="CC66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Cuatro testigos: </a:t>
            </a:r>
            <a:r>
              <a:rPr lang="es-ES" sz="2400" b="1" dirty="0">
                <a:solidFill>
                  <a:srgbClr val="FF0000"/>
                </a:solidFill>
              </a:rPr>
              <a:t>1.</a:t>
            </a:r>
            <a:r>
              <a:rPr lang="es-ES" sz="2400" b="1" dirty="0">
                <a:solidFill>
                  <a:schemeClr val="accent6">
                    <a:lumMod val="50000"/>
                  </a:schemeClr>
                </a:solidFill>
              </a:rPr>
              <a:t> El apóstol Juan testificó las palabras que escuchó del Señor Jesucristo, que es el Hijo de Dios. Su testimonio escribe: “Que el Hijo no puede hacer nada de sí mismo, sino lo que ve hacer al Padre, porque todo lo que el Padre hace, eso también hace el Hijo… Como el Padre resucita a los muertos, y les da vida, así también el Hijo da vida a los que quiere.”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5:19- 21)</a:t>
            </a:r>
          </a:p>
          <a:p>
            <a:r>
              <a:rPr lang="es-ES" sz="2400" b="1" dirty="0">
                <a:solidFill>
                  <a:srgbClr val="FF0000"/>
                </a:solidFill>
              </a:rPr>
              <a:t>2. </a:t>
            </a:r>
            <a:r>
              <a:rPr lang="es-ES" sz="2400" b="1" dirty="0">
                <a:solidFill>
                  <a:schemeClr val="accent6">
                    <a:lumMod val="50000"/>
                  </a:schemeClr>
                </a:solidFill>
              </a:rPr>
              <a:t>Juan Bautista, testifica de su bautismo y de las obras que hizo Jesús.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5:33)</a:t>
            </a:r>
          </a:p>
          <a:p>
            <a:r>
              <a:rPr lang="es-ES" sz="2400" b="1" dirty="0">
                <a:solidFill>
                  <a:srgbClr val="FF0000"/>
                </a:solidFill>
              </a:rPr>
              <a:t>3. </a:t>
            </a:r>
            <a:r>
              <a:rPr lang="es-ES" sz="2400" b="1" dirty="0">
                <a:solidFill>
                  <a:schemeClr val="accent6">
                    <a:lumMod val="50000"/>
                  </a:schemeClr>
                </a:solidFill>
              </a:rPr>
              <a:t>Las Escrituras: “Ellos dan testimonio de mí.”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5:39) </a:t>
            </a:r>
            <a:r>
              <a:rPr lang="es-ES" sz="2400" b="1" dirty="0">
                <a:solidFill>
                  <a:srgbClr val="FF0000"/>
                </a:solidFill>
              </a:rPr>
              <a:t>4. </a:t>
            </a:r>
            <a:r>
              <a:rPr lang="es-ES" sz="2400" b="1" dirty="0">
                <a:solidFill>
                  <a:schemeClr val="accent6">
                    <a:lumMod val="50000"/>
                  </a:schemeClr>
                </a:solidFill>
              </a:rPr>
              <a:t>El Padre que me envió ha dado testimonio de mí. </a:t>
            </a:r>
            <a:r>
              <a:rPr lang="es-ES" sz="1800" b="1" dirty="0">
                <a:solidFill>
                  <a:schemeClr val="accent6">
                    <a:lumMod val="50000"/>
                  </a:schemeClr>
                </a:solidFill>
              </a:rPr>
              <a:t>(</a:t>
            </a:r>
            <a:r>
              <a:rPr lang="es-ES" sz="1800" b="1" dirty="0" err="1">
                <a:solidFill>
                  <a:schemeClr val="accent6">
                    <a:lumMod val="50000"/>
                  </a:schemeClr>
                </a:solidFill>
              </a:rPr>
              <a:t>Jn</a:t>
            </a:r>
            <a:r>
              <a:rPr lang="es-ES" sz="1800" b="1" dirty="0">
                <a:solidFill>
                  <a:schemeClr val="accent6">
                    <a:lumMod val="50000"/>
                  </a:schemeClr>
                </a:solidFill>
              </a:rPr>
              <a:t>. 5:37)</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Qué testimonios aseveran sobre las obras de Cristo Jesús</a:t>
            </a:r>
            <a:r>
              <a:rPr lang="es-MX" sz="2400" b="1" dirty="0">
                <a:solidFill>
                  <a:srgbClr val="FFFFCC"/>
                </a:solidFill>
              </a:rPr>
              <a:t>?</a:t>
            </a:r>
            <a:r>
              <a:rPr lang="es-MX" sz="2400" b="1" dirty="0">
                <a:solidFill>
                  <a:srgbClr val="FFCC99"/>
                </a:solidFill>
              </a:rPr>
              <a:t> </a:t>
            </a:r>
            <a:r>
              <a:rPr lang="es-MX" sz="2000" b="1" dirty="0">
                <a:solidFill>
                  <a:srgbClr val="FFCC99"/>
                </a:solidFill>
              </a:rPr>
              <a:t>Juan 5:16- 47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andar en los caminos de Dios como el Cristo Jesús y testificar de él.</a:t>
            </a:r>
          </a:p>
          <a:p>
            <a:pPr>
              <a:lnSpc>
                <a:spcPct val="80000"/>
              </a:lnSpc>
              <a:buFont typeface="Wingdings" pitchFamily="2" charset="2"/>
              <a:buNone/>
            </a:pPr>
            <a:r>
              <a:rPr lang="es-ES" sz="2400" b="1" dirty="0">
                <a:solidFill>
                  <a:schemeClr val="accent6">
                    <a:lumMod val="50000"/>
                  </a:schemeClr>
                </a:solidFill>
              </a:rPr>
              <a:t>	¿Deseas andar en los caminos de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sobre las señales que escribió el apóstol Juan.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92708</TotalTime>
  <Words>1046</Words>
  <Application>Microsoft Office PowerPoint</Application>
  <PresentationFormat>Presentación en pantalla (4:3)</PresentationFormat>
  <Paragraphs>86</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motivar y cómo enseñar? </vt:lpstr>
      <vt:lpstr>Presentación de PowerPoint</vt:lpstr>
      <vt:lpstr>2. ¿Cuándo endurece a las personas los hechos milagros de Jesús? Juan 5:10- 16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Pc</cp:lastModifiedBy>
  <cp:revision>7988</cp:revision>
  <dcterms:created xsi:type="dcterms:W3CDTF">2007-04-17T14:25:21Z</dcterms:created>
  <dcterms:modified xsi:type="dcterms:W3CDTF">2024-09-30T23:21:06Z</dcterms:modified>
</cp:coreProperties>
</file>