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87" r:id="rId7"/>
    <p:sldId id="269" r:id="rId8"/>
    <p:sldId id="282"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varScale="1">
        <p:scale>
          <a:sx n="68" d="100"/>
          <a:sy n="68" d="100"/>
        </p:scale>
        <p:origin x="147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11/25/2024</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dirty="0"/>
              <a:t>Que </a:t>
            </a:r>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dirty="0"/>
          </a:p>
        </p:txBody>
      </p:sp>
      <p:sp>
        <p:nvSpPr>
          <p:cNvPr id="4" name="Marcador de número de diapositiva 3"/>
          <p:cNvSpPr>
            <a:spLocks noGrp="1"/>
          </p:cNvSpPr>
          <p:nvPr>
            <p:ph type="sldNum" sz="quarter" idx="5"/>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3568828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dirty="0"/>
              <a:t>GEB </a:t>
            </a:r>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8</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7"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hyperlink" Target="https://es.slideshare.net/ahalirecc" TargetMode="External"/><Relationship Id="rId5" Type="http://schemas.openxmlformats.org/officeDocument/2006/relationships/hyperlink" Target="http://decalogo-janohalire.blogspot.com/" TargetMode="External"/><Relationship Id="rId4" Type="http://schemas.openxmlformats.org/officeDocument/2006/relationships/hyperlink" Target="http://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30 de noviembre 2024</a:t>
            </a:r>
          </a:p>
        </p:txBody>
      </p:sp>
      <p:sp>
        <p:nvSpPr>
          <p:cNvPr id="2052" name="Text Box 8"/>
          <p:cNvSpPr txBox="1">
            <a:spLocks noChangeArrowheads="1"/>
          </p:cNvSpPr>
          <p:nvPr/>
        </p:nvSpPr>
        <p:spPr bwMode="auto">
          <a:xfrm>
            <a:off x="323850" y="663575"/>
            <a:ext cx="7734300" cy="646331"/>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LA FUENTE DE LA VIDA</a:t>
            </a:r>
          </a:p>
          <a:p>
            <a:pPr eaLnBrk="1" hangingPunct="1"/>
            <a:endParaRPr lang="es-MX" dirty="0">
              <a:solidFill>
                <a:schemeClr val="bg1"/>
              </a:solidFill>
              <a:latin typeface="Arial Black" pitchFamily="34" charset="0"/>
            </a:endParaRPr>
          </a:p>
        </p:txBody>
      </p:sp>
      <p:sp>
        <p:nvSpPr>
          <p:cNvPr id="2053" name="Text Box 10"/>
          <p:cNvSpPr txBox="1">
            <a:spLocks noChangeArrowheads="1"/>
          </p:cNvSpPr>
          <p:nvPr/>
        </p:nvSpPr>
        <p:spPr bwMode="auto">
          <a:xfrm>
            <a:off x="1692275" y="5768975"/>
            <a:ext cx="636587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Juan 14:6</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4° Trimestre de 2024</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09</a:t>
            </a:r>
            <a:endParaRPr lang="es-MX" dirty="0">
              <a:solidFill>
                <a:srgbClr val="FFFF07"/>
              </a:solidFill>
            </a:endParaRPr>
          </a:p>
        </p:txBody>
      </p:sp>
      <p:pic>
        <p:nvPicPr>
          <p:cNvPr id="5" name="Imagen 4">
            <a:extLst>
              <a:ext uri="{FF2B5EF4-FFF2-40B4-BE49-F238E27FC236}">
                <a16:creationId xmlns:a16="http://schemas.microsoft.com/office/drawing/2014/main" id="{47A2B1E7-9246-5895-E6CE-B4DCC12FE5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933573" y="1631670"/>
            <a:ext cx="5276852" cy="396755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hlinkClick r:id="rId6"/>
              </a:rPr>
              <a:t>https://es.slideshare.net/ahalirecc</a:t>
            </a:r>
            <a:r>
              <a:rPr lang="es-PE" sz="1200" dirty="0"/>
              <a:t> </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7"/>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que, el creer y no creer tiene resultados.</a:t>
            </a:r>
          </a:p>
          <a:p>
            <a:pPr eaLnBrk="1" hangingPunct="1">
              <a:lnSpc>
                <a:spcPct val="90000"/>
              </a:lnSpc>
            </a:pPr>
            <a:r>
              <a:rPr lang="es-MX" sz="2400" b="1" dirty="0">
                <a:solidFill>
                  <a:schemeClr val="accent6">
                    <a:lumMod val="75000"/>
                  </a:schemeClr>
                </a:solidFill>
              </a:rPr>
              <a:t>SENTIR: El deseo de creer y aceptar a Jesús como mi salvador.</a:t>
            </a:r>
          </a:p>
          <a:p>
            <a:pPr eaLnBrk="1" hangingPunct="1">
              <a:lnSpc>
                <a:spcPct val="90000"/>
              </a:lnSpc>
            </a:pPr>
            <a:r>
              <a:rPr lang="es-MX" sz="2400" b="1" dirty="0">
                <a:solidFill>
                  <a:schemeClr val="accent6">
                    <a:lumMod val="75000"/>
                  </a:schemeClr>
                </a:solidFill>
              </a:rPr>
              <a:t>HACER: La decisión de creer en Cristo Jesús, para tener vida eterna.</a:t>
            </a:r>
          </a:p>
        </p:txBody>
      </p:sp>
      <p:sp>
        <p:nvSpPr>
          <p:cNvPr id="21507" name="5 CuadroTexto"/>
          <p:cNvSpPr txBox="1">
            <a:spLocks noChangeArrowheads="1"/>
          </p:cNvSpPr>
          <p:nvPr/>
        </p:nvSpPr>
        <p:spPr bwMode="auto">
          <a:xfrm>
            <a:off x="468313" y="1484313"/>
            <a:ext cx="8015288" cy="1015663"/>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Aprendamos a ser, un discípulo que cree en el Señor Jesucristo fuente de la vida eterna.</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enseñar?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a </a:t>
            </a:r>
            <a:r>
              <a:rPr lang="es-ES" sz="2000" u="sng" dirty="0">
                <a:solidFill>
                  <a:srgbClr val="7070FF"/>
                </a:solidFill>
                <a:latin typeface="Arial Black" pitchFamily="34" charset="0"/>
              </a:rPr>
              <a:t>SER semejante a Cristo Jesús </a:t>
            </a:r>
            <a:r>
              <a:rPr lang="es-ES" sz="2000" dirty="0">
                <a:solidFill>
                  <a:srgbClr val="7070FF"/>
                </a:solidFill>
                <a:latin typeface="Arial Black" pitchFamily="34" charset="0"/>
              </a:rPr>
              <a:t>en su carácter.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a:t>
            </a:r>
            <a:r>
              <a:rPr lang="es-ES" sz="2000" u="sng" dirty="0">
                <a:solidFill>
                  <a:srgbClr val="7070FF"/>
                </a:solidFill>
                <a:latin typeface="Arial Black" pitchFamily="34" charset="0"/>
              </a:rPr>
              <a:t>con preguntas</a:t>
            </a:r>
            <a:r>
              <a:rPr lang="es-ES" sz="2000" dirty="0">
                <a:solidFill>
                  <a:srgbClr val="7070FF"/>
                </a:solidFill>
                <a:latin typeface="Arial Black" pitchFamily="34" charset="0"/>
              </a:rPr>
              <a:t>, procesarlo, comprender, sintetizar y generalizar.</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078313"/>
          </a:xfrm>
          <a:prstGeom prst="rect">
            <a:avLst/>
          </a:prstGeom>
          <a:noFill/>
          <a:ln w="9525">
            <a:noFill/>
            <a:miter lim="800000"/>
            <a:headEnd/>
            <a:tailEnd/>
          </a:ln>
        </p:spPr>
        <p:txBody>
          <a:bodyPr>
            <a:spAutoFit/>
          </a:bodyPr>
          <a:lstStyle/>
          <a:p>
            <a:pPr eaLnBrk="1" hangingPunct="1"/>
            <a:r>
              <a:rPr lang="es-ES" dirty="0">
                <a:solidFill>
                  <a:srgbClr val="7070FF"/>
                </a:solidFill>
                <a:latin typeface="Arial Black" pitchFamily="34" charset="0"/>
              </a:rPr>
              <a:t>“</a:t>
            </a:r>
            <a:r>
              <a:rPr lang="es-ES"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rgbClr val="C00000"/>
                </a:solidFill>
                <a:latin typeface="Arial Black" pitchFamily="34" charset="0"/>
              </a:rPr>
              <a:t>(Consejos sobre la Obra de la Escuela Sabática, 128)</a:t>
            </a:r>
          </a:p>
          <a:p>
            <a:pPr eaLnBrk="1" hangingPunct="1"/>
            <a:endParaRPr lang="es-ES" dirty="0">
              <a:solidFill>
                <a:schemeClr val="accent6">
                  <a:lumMod val="50000"/>
                </a:schemeClr>
              </a:solidFill>
              <a:latin typeface="Arial Black" pitchFamily="34" charset="0"/>
            </a:endParaRPr>
          </a:p>
          <a:p>
            <a:pPr eaLnBrk="1" hangingPunct="1"/>
            <a:r>
              <a:rPr lang="es-ES" dirty="0">
                <a:solidFill>
                  <a:schemeClr val="accent6">
                    <a:lumMod val="50000"/>
                  </a:schemeClr>
                </a:solidFill>
                <a:latin typeface="Arial Black" pitchFamily="34" charset="0"/>
              </a:rPr>
              <a:t>“Cada ser humano, creado a imagen de Dios, está dotado de un facultad semejante a la del Creador: la individualidad, la </a:t>
            </a:r>
            <a:r>
              <a:rPr lang="es-ES" u="sng" dirty="0">
                <a:solidFill>
                  <a:schemeClr val="accent6">
                    <a:lumMod val="50000"/>
                  </a:schemeClr>
                </a:solidFill>
                <a:latin typeface="Arial Black" pitchFamily="34" charset="0"/>
              </a:rPr>
              <a:t>facultad de pensar </a:t>
            </a:r>
            <a:r>
              <a:rPr lang="es-ES" dirty="0">
                <a:solidFill>
                  <a:schemeClr val="accent6">
                    <a:lumMod val="50000"/>
                  </a:schemeClr>
                </a:solidFill>
                <a:latin typeface="Arial Black" pitchFamily="34" charset="0"/>
              </a:rPr>
              <a:t>y hacer… que </a:t>
            </a:r>
            <a:r>
              <a:rPr lang="es-ES" u="sng" dirty="0">
                <a:solidFill>
                  <a:schemeClr val="accent6">
                    <a:lumMod val="50000"/>
                  </a:schemeClr>
                </a:solidFill>
                <a:latin typeface="Arial Black" pitchFamily="34" charset="0"/>
              </a:rPr>
              <a:t>sean pensadores </a:t>
            </a:r>
            <a:r>
              <a:rPr lang="es-ES" dirty="0">
                <a:solidFill>
                  <a:schemeClr val="accent6">
                    <a:lumMod val="50000"/>
                  </a:schemeClr>
                </a:solidFill>
                <a:latin typeface="Arial Black" pitchFamily="34" charset="0"/>
              </a:rPr>
              <a:t>y no meros reflectores de los pensamientos de otros… dirigirlos a las fuentes de la verdad, a los campos abiertos a la </a:t>
            </a:r>
            <a:r>
              <a:rPr lang="es-ES" u="sng" dirty="0">
                <a:solidFill>
                  <a:schemeClr val="accent6">
                    <a:lumMod val="50000"/>
                  </a:schemeClr>
                </a:solidFill>
                <a:latin typeface="Arial Black" pitchFamily="34" charset="0"/>
              </a:rPr>
              <a:t>investigación</a:t>
            </a:r>
            <a:r>
              <a:rPr lang="es-ES" dirty="0">
                <a:solidFill>
                  <a:schemeClr val="accent6">
                    <a:lumMod val="50000"/>
                  </a:schemeClr>
                </a:solidFill>
                <a:latin typeface="Arial Black" pitchFamily="34" charset="0"/>
              </a:rPr>
              <a:t> en la naturaleza y en la revelación.” </a:t>
            </a:r>
            <a:r>
              <a:rPr lang="es-ES" dirty="0">
                <a:solidFill>
                  <a:srgbClr val="C00000"/>
                </a:solidFill>
                <a:latin typeface="Arial Black" pitchFamily="34" charset="0"/>
              </a:rPr>
              <a:t>(Educación 17)</a:t>
            </a:r>
            <a:endParaRPr lang="es-ES" sz="2000" dirty="0">
              <a:solidFill>
                <a:srgbClr val="C00000"/>
              </a:solidFill>
              <a:latin typeface="Arial Black" pitchFamily="34" charset="0"/>
            </a:endParaRP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recomendación nos da Dios?</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motivar y cómo enseñar?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¿Para tener la vida eterna debemos creer en Jesús y permanecer en él?</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Por qué muchos de los seguidores de Jesús le abandonaron?</a:t>
            </a:r>
          </a:p>
          <a:p>
            <a:pPr marL="0" indent="0" eaLnBrk="1" hangingPunct="1">
              <a:lnSpc>
                <a:spcPct val="90000"/>
              </a:lnSpc>
              <a:buNone/>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¿Por qué muchos no lo recibieron a Jesús en su primera venida? </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323528" y="1412776"/>
            <a:ext cx="8208912" cy="4938431"/>
          </a:xfrm>
        </p:spPr>
        <p:txBody>
          <a:bodyPr/>
          <a:lstStyle/>
          <a:p>
            <a:r>
              <a:rPr lang="es-ES" sz="2400" b="1" dirty="0">
                <a:solidFill>
                  <a:schemeClr val="accent6">
                    <a:lumMod val="50000"/>
                  </a:schemeClr>
                </a:solidFill>
              </a:rPr>
              <a:t>Sí, Jesús dijo: “Esta es la voluntad de mi Padre: Que todo el que ve al Hijo y cree en él, tenga vida eterna; y yo resucitaré en el último día.” </a:t>
            </a:r>
            <a:r>
              <a:rPr lang="es-ES" sz="1800" b="1" dirty="0">
                <a:solidFill>
                  <a:schemeClr val="accent6">
                    <a:lumMod val="50000"/>
                  </a:schemeClr>
                </a:solidFill>
              </a:rPr>
              <a:t>(</a:t>
            </a:r>
            <a:r>
              <a:rPr lang="es-ES" sz="1800" b="1" dirty="0" err="1">
                <a:solidFill>
                  <a:schemeClr val="accent6">
                    <a:lumMod val="50000"/>
                  </a:schemeClr>
                </a:solidFill>
              </a:rPr>
              <a:t>Jn</a:t>
            </a:r>
            <a:r>
              <a:rPr lang="es-ES" sz="1800" b="1" dirty="0">
                <a:solidFill>
                  <a:schemeClr val="accent6">
                    <a:lumMod val="50000"/>
                  </a:schemeClr>
                </a:solidFill>
              </a:rPr>
              <a:t>. 6:40)</a:t>
            </a:r>
          </a:p>
          <a:p>
            <a:r>
              <a:rPr lang="es-ES" sz="2400" b="1" dirty="0">
                <a:solidFill>
                  <a:schemeClr val="accent6">
                    <a:lumMod val="50000"/>
                  </a:schemeClr>
                </a:solidFill>
              </a:rPr>
              <a:t>“El que oye mi Palabra, y cree en al que me envió, tiene vida eterna; y no será condenado, sino que pasó de muerte a vida.” </a:t>
            </a:r>
            <a:r>
              <a:rPr lang="es-ES" sz="1800" b="1" dirty="0">
                <a:solidFill>
                  <a:schemeClr val="accent6">
                    <a:lumMod val="50000"/>
                  </a:schemeClr>
                </a:solidFill>
              </a:rPr>
              <a:t>(</a:t>
            </a:r>
            <a:r>
              <a:rPr lang="es-ES" sz="1800" b="1" dirty="0" err="1">
                <a:solidFill>
                  <a:schemeClr val="accent6">
                    <a:lumMod val="50000"/>
                  </a:schemeClr>
                </a:solidFill>
              </a:rPr>
              <a:t>Jn</a:t>
            </a:r>
            <a:r>
              <a:rPr lang="es-ES" sz="1800" b="1" dirty="0">
                <a:solidFill>
                  <a:schemeClr val="accent6">
                    <a:lumMod val="50000"/>
                  </a:schemeClr>
                </a:solidFill>
              </a:rPr>
              <a:t>. 5:24)</a:t>
            </a:r>
          </a:p>
          <a:p>
            <a:r>
              <a:rPr lang="es-ES" sz="2400" b="1" dirty="0">
                <a:solidFill>
                  <a:schemeClr val="accent6">
                    <a:lumMod val="50000"/>
                  </a:schemeClr>
                </a:solidFill>
              </a:rPr>
              <a:t>“Si vosotros permanecéis en mi Palabra, sois realmente mis discípulos.” </a:t>
            </a:r>
            <a:r>
              <a:rPr lang="es-ES" sz="1800" b="1" dirty="0">
                <a:solidFill>
                  <a:schemeClr val="accent6">
                    <a:lumMod val="50000"/>
                  </a:schemeClr>
                </a:solidFill>
              </a:rPr>
              <a:t>(</a:t>
            </a:r>
            <a:r>
              <a:rPr lang="es-ES" sz="1800" b="1" dirty="0" err="1">
                <a:solidFill>
                  <a:schemeClr val="accent6">
                    <a:lumMod val="50000"/>
                  </a:schemeClr>
                </a:solidFill>
              </a:rPr>
              <a:t>Jn</a:t>
            </a:r>
            <a:r>
              <a:rPr lang="es-ES" sz="1800" b="1" dirty="0">
                <a:solidFill>
                  <a:schemeClr val="accent6">
                    <a:lumMod val="50000"/>
                  </a:schemeClr>
                </a:solidFill>
              </a:rPr>
              <a:t>. 8:31) </a:t>
            </a:r>
            <a:r>
              <a:rPr lang="es-ES" sz="2400" b="1" dirty="0">
                <a:solidFill>
                  <a:schemeClr val="accent6">
                    <a:lumMod val="50000"/>
                  </a:schemeClr>
                </a:solidFill>
              </a:rPr>
              <a:t>“Esta es la promesa, que él nos dio la vida eterna… permaneced en él.” </a:t>
            </a:r>
            <a:r>
              <a:rPr lang="es-ES" sz="1800" b="1" dirty="0">
                <a:solidFill>
                  <a:schemeClr val="accent6">
                    <a:lumMod val="50000"/>
                  </a:schemeClr>
                </a:solidFill>
              </a:rPr>
              <a:t>(1 </a:t>
            </a:r>
            <a:r>
              <a:rPr lang="es-ES" sz="1800" b="1" dirty="0" err="1">
                <a:solidFill>
                  <a:schemeClr val="accent6">
                    <a:lumMod val="50000"/>
                  </a:schemeClr>
                </a:solidFill>
              </a:rPr>
              <a:t>Jn</a:t>
            </a:r>
            <a:r>
              <a:rPr lang="es-ES" sz="1800" b="1" dirty="0">
                <a:solidFill>
                  <a:schemeClr val="accent6">
                    <a:lumMod val="50000"/>
                  </a:schemeClr>
                </a:solidFill>
              </a:rPr>
              <a:t>. 2:27)</a:t>
            </a:r>
          </a:p>
          <a:p>
            <a:r>
              <a:rPr lang="es-ES" sz="2400" b="1" dirty="0">
                <a:solidFill>
                  <a:schemeClr val="accent6">
                    <a:lumMod val="50000"/>
                  </a:schemeClr>
                </a:solidFill>
              </a:rPr>
              <a:t>“Debemos creer, recibirlo y estar dispuesto a recibir la luz, pero él es quien regenera el corazón.” </a:t>
            </a:r>
            <a:r>
              <a:rPr lang="es-ES" sz="1800" b="1" dirty="0">
                <a:solidFill>
                  <a:schemeClr val="accent6">
                    <a:lumMod val="50000"/>
                  </a:schemeClr>
                </a:solidFill>
              </a:rPr>
              <a:t>(GEB 96)  </a:t>
            </a:r>
            <a:endParaRPr lang="es-ES" sz="2400" b="1" dirty="0">
              <a:solidFill>
                <a:schemeClr val="accent6">
                  <a:lumMod val="50000"/>
                </a:schemeClr>
              </a:solidFill>
            </a:endParaRP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800" b="1" dirty="0">
                <a:solidFill>
                  <a:srgbClr val="FF0000"/>
                </a:solidFill>
                <a:latin typeface="Tahoma" pitchFamily="34" charset="0"/>
              </a:rPr>
              <a:t>III.</a:t>
            </a:r>
            <a:r>
              <a:rPr lang="es-MX" sz="2800" b="1" dirty="0">
                <a:latin typeface="Tahoma" pitchFamily="34" charset="0"/>
              </a:rPr>
              <a:t> </a:t>
            </a:r>
            <a:r>
              <a:rPr lang="es-MX" sz="2800" b="1" dirty="0">
                <a:solidFill>
                  <a:srgbClr val="F2021F"/>
                </a:solidFill>
                <a:latin typeface="Tahoma" pitchFamily="34" charset="0"/>
              </a:rPr>
              <a:t>EXPLORA: </a:t>
            </a:r>
            <a:r>
              <a:rPr lang="es-MX" sz="2600" b="1" dirty="0">
                <a:solidFill>
                  <a:srgbClr val="FFFFCC"/>
                </a:solidFill>
              </a:rPr>
              <a:t>1.</a:t>
            </a:r>
            <a:r>
              <a:rPr lang="es-MX" sz="2400" b="1" dirty="0">
                <a:solidFill>
                  <a:schemeClr val="bg1"/>
                </a:solidFill>
              </a:rPr>
              <a:t>¿Para tener la vida eterna debemos creer en Jesús y permanecer en </a:t>
            </a:r>
            <a:r>
              <a:rPr lang="es-MX" sz="2400" b="1" dirty="0" err="1">
                <a:solidFill>
                  <a:schemeClr val="bg1"/>
                </a:solidFill>
              </a:rPr>
              <a:t>él</a:t>
            </a:r>
            <a:r>
              <a:rPr lang="es-MX" sz="2400" b="1" dirty="0" err="1">
                <a:solidFill>
                  <a:srgbClr val="FFFFCC"/>
                </a:solidFill>
              </a:rPr>
              <a:t>?</a:t>
            </a:r>
            <a:r>
              <a:rPr lang="es-MX" sz="2000" b="1" dirty="0" err="1">
                <a:solidFill>
                  <a:srgbClr val="FFCC99"/>
                </a:solidFill>
              </a:rPr>
              <a:t>Juan</a:t>
            </a:r>
            <a:r>
              <a:rPr lang="es-MX" sz="2000" b="1" dirty="0">
                <a:solidFill>
                  <a:srgbClr val="FFCC99"/>
                </a:solidFill>
              </a:rPr>
              <a:t> 3:16 </a:t>
            </a:r>
          </a:p>
        </p:txBody>
      </p:sp>
    </p:spTree>
    <p:extLst>
      <p:ext uri="{BB962C8B-B14F-4D97-AF65-F5344CB8AC3E}">
        <p14:creationId xmlns:p14="http://schemas.microsoft.com/office/powerpoint/2010/main" val="4171447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Porque, no entendieron las palabras del Señor Jesús: “El que come mi carne y bebe mi sangre, tiene vida eterna; yo les resucitaré en el día postrero… al oírlo, muchos de sus discípulos dijeron: Este lenguaje es duro. ¿Quién la puede aceptar? </a:t>
            </a:r>
            <a:r>
              <a:rPr lang="es-ES" sz="1800" b="1" dirty="0">
                <a:solidFill>
                  <a:schemeClr val="accent6">
                    <a:lumMod val="50000"/>
                  </a:schemeClr>
                </a:solidFill>
              </a:rPr>
              <a:t>(</a:t>
            </a:r>
            <a:r>
              <a:rPr lang="es-ES" sz="1800" b="1" dirty="0" err="1">
                <a:solidFill>
                  <a:schemeClr val="accent6">
                    <a:lumMod val="50000"/>
                  </a:schemeClr>
                </a:solidFill>
              </a:rPr>
              <a:t>Jn</a:t>
            </a:r>
            <a:r>
              <a:rPr lang="es-ES" sz="1800" b="1" dirty="0">
                <a:solidFill>
                  <a:schemeClr val="accent6">
                    <a:lumMod val="50000"/>
                  </a:schemeClr>
                </a:solidFill>
              </a:rPr>
              <a:t>. 6:54, 60)</a:t>
            </a:r>
          </a:p>
          <a:p>
            <a:r>
              <a:rPr lang="es-ES" sz="2400" b="1" dirty="0">
                <a:solidFill>
                  <a:schemeClr val="accent6">
                    <a:lumMod val="50000"/>
                  </a:schemeClr>
                </a:solidFill>
              </a:rPr>
              <a:t>“Desde entonces, muchos de sus discípulos lo dejaron, y ya no andaban con él.” </a:t>
            </a:r>
            <a:r>
              <a:rPr lang="es-ES" sz="1800" b="1" dirty="0">
                <a:solidFill>
                  <a:schemeClr val="accent6">
                    <a:lumMod val="50000"/>
                  </a:schemeClr>
                </a:solidFill>
              </a:rPr>
              <a:t>(</a:t>
            </a:r>
            <a:r>
              <a:rPr lang="es-ES" sz="1800" b="1" dirty="0" err="1">
                <a:solidFill>
                  <a:schemeClr val="accent6">
                    <a:lumMod val="50000"/>
                  </a:schemeClr>
                </a:solidFill>
              </a:rPr>
              <a:t>Jn</a:t>
            </a:r>
            <a:r>
              <a:rPr lang="es-ES" sz="1800" b="1" dirty="0">
                <a:solidFill>
                  <a:schemeClr val="accent6">
                    <a:lumMod val="50000"/>
                  </a:schemeClr>
                </a:solidFill>
              </a:rPr>
              <a:t>. 6:66- 68)</a:t>
            </a:r>
          </a:p>
          <a:p>
            <a:r>
              <a:rPr lang="es-ES" sz="2400" b="1" dirty="0">
                <a:solidFill>
                  <a:schemeClr val="accent6">
                    <a:lumMod val="50000"/>
                  </a:schemeClr>
                </a:solidFill>
              </a:rPr>
              <a:t>¿Qué significa comer la carne de Cristo? “Comer la carne y beber la sangre de Cristo es recibirlo como su Salvador Personal. Lo que el alimento es para el cuerpo, Cristo debe serlo para el alma. Debemos alimentarnos de él, recibirlo en el corazón.” </a:t>
            </a:r>
            <a:r>
              <a:rPr lang="es-ES" sz="1800" b="1" dirty="0">
                <a:solidFill>
                  <a:schemeClr val="accent6">
                    <a:lumMod val="50000"/>
                  </a:schemeClr>
                </a:solidFill>
              </a:rPr>
              <a:t>(DTG 353)</a:t>
            </a:r>
            <a:endParaRPr lang="es-ES" sz="1800" b="1" dirty="0">
              <a:solidFill>
                <a:srgbClr val="3D3DD7"/>
              </a:solidFill>
            </a:endParaRPr>
          </a:p>
        </p:txBody>
      </p:sp>
      <p:sp>
        <p:nvSpPr>
          <p:cNvPr id="5123" name="Rectangle 2"/>
          <p:cNvSpPr>
            <a:spLocks noGrp="1" noChangeArrowheads="1"/>
          </p:cNvSpPr>
          <p:nvPr>
            <p:ph type="title"/>
          </p:nvPr>
        </p:nvSpPr>
        <p:spPr/>
        <p:txBody>
          <a:bodyPr/>
          <a:lstStyle/>
          <a:p>
            <a:pPr algn="just"/>
            <a:r>
              <a:rPr lang="es-MX" sz="2400" b="1" dirty="0">
                <a:solidFill>
                  <a:srgbClr val="FFFFCC"/>
                </a:solidFill>
                <a:latin typeface="Tahoma" pitchFamily="34" charset="0"/>
              </a:rPr>
              <a:t>2</a:t>
            </a:r>
            <a:r>
              <a:rPr lang="es-MX" sz="2400" b="1" dirty="0">
                <a:solidFill>
                  <a:srgbClr val="FFFFCC"/>
                </a:solidFill>
              </a:rPr>
              <a:t>. ¿</a:t>
            </a:r>
            <a:r>
              <a:rPr lang="es-MX" sz="2400" b="1" dirty="0">
                <a:solidFill>
                  <a:schemeClr val="bg1"/>
                </a:solidFill>
              </a:rPr>
              <a:t>Por qué muchos de los seguidores de Jesús le abandonaron? </a:t>
            </a:r>
            <a:r>
              <a:rPr lang="es-MX" sz="2000" b="1" dirty="0">
                <a:solidFill>
                  <a:srgbClr val="FFCC99"/>
                </a:solidFill>
              </a:rPr>
              <a:t>Juan 6:66- 68  </a:t>
            </a:r>
            <a:endParaRPr lang="es-MX" sz="1600" b="1" dirty="0">
              <a:solidFill>
                <a:srgbClr val="CC66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136136" cy="4419600"/>
          </a:xfrm>
        </p:spPr>
        <p:txBody>
          <a:bodyPr/>
          <a:lstStyle/>
          <a:p>
            <a:r>
              <a:rPr lang="es-ES" sz="2400" b="1" dirty="0">
                <a:solidFill>
                  <a:schemeClr val="accent6">
                    <a:lumMod val="50000"/>
                  </a:schemeClr>
                </a:solidFill>
              </a:rPr>
              <a:t>Por la incredulidad y porque “los hombres amaron más las tinieblas que la luz, porque sus obras eran malas… No van a la luz, para que no se descubran sus obras.” </a:t>
            </a:r>
            <a:r>
              <a:rPr lang="es-ES" sz="1800" b="1" dirty="0">
                <a:solidFill>
                  <a:schemeClr val="accent6">
                    <a:lumMod val="50000"/>
                  </a:schemeClr>
                </a:solidFill>
              </a:rPr>
              <a:t>(</a:t>
            </a:r>
            <a:r>
              <a:rPr lang="es-ES" sz="1800" b="1" dirty="0" err="1">
                <a:solidFill>
                  <a:schemeClr val="accent6">
                    <a:lumMod val="50000"/>
                  </a:schemeClr>
                </a:solidFill>
              </a:rPr>
              <a:t>Jn</a:t>
            </a:r>
            <a:r>
              <a:rPr lang="es-ES" sz="1800" b="1" dirty="0">
                <a:solidFill>
                  <a:schemeClr val="accent6">
                    <a:lumMod val="50000"/>
                  </a:schemeClr>
                </a:solidFill>
              </a:rPr>
              <a:t>. 3:19, 20)</a:t>
            </a:r>
          </a:p>
          <a:p>
            <a:r>
              <a:rPr lang="es-ES_tradnl" sz="2400" b="1" dirty="0">
                <a:solidFill>
                  <a:schemeClr val="accent6">
                    <a:lumMod val="50000"/>
                  </a:schemeClr>
                </a:solidFill>
              </a:rPr>
              <a:t>“Aquel Verbo era la Luz verdadera, que alumbra a todo hombre… aunque el mundo fue hecho por él , el mundo no lo conoció. Vino a lo que era suyo, y los suyos no le recibieron.” </a:t>
            </a:r>
            <a:r>
              <a:rPr lang="es-ES_tradnl" sz="1800" b="1" dirty="0">
                <a:solidFill>
                  <a:schemeClr val="accent6">
                    <a:lumMod val="50000"/>
                  </a:schemeClr>
                </a:solidFill>
              </a:rPr>
              <a:t>(</a:t>
            </a:r>
            <a:r>
              <a:rPr lang="es-ES_tradnl" sz="1800" b="1" dirty="0" err="1">
                <a:solidFill>
                  <a:schemeClr val="accent6">
                    <a:lumMod val="50000"/>
                  </a:schemeClr>
                </a:solidFill>
              </a:rPr>
              <a:t>Jn</a:t>
            </a:r>
            <a:r>
              <a:rPr lang="es-ES_tradnl" sz="1800" b="1" dirty="0">
                <a:solidFill>
                  <a:schemeClr val="accent6">
                    <a:lumMod val="50000"/>
                  </a:schemeClr>
                </a:solidFill>
              </a:rPr>
              <a:t>. 1:9- 11)</a:t>
            </a:r>
          </a:p>
          <a:p>
            <a:r>
              <a:rPr lang="es-ES_tradnl" sz="2400" b="1" dirty="0">
                <a:solidFill>
                  <a:schemeClr val="accent6">
                    <a:lumMod val="50000"/>
                  </a:schemeClr>
                </a:solidFill>
              </a:rPr>
              <a:t>“Los que deciden rechazar la luz en favor de las tinieblas, son condenados por sus propias obras malas. En su terquedad y orgullo, se niegan a humillarse y arrepentirse.”</a:t>
            </a:r>
            <a:r>
              <a:rPr lang="es-ES_tradnl" sz="1800" b="1" dirty="0">
                <a:solidFill>
                  <a:schemeClr val="accent6">
                    <a:lumMod val="50000"/>
                  </a:schemeClr>
                </a:solidFill>
              </a:rPr>
              <a:t> (GEB 102) </a:t>
            </a:r>
            <a:endParaRPr lang="es-ES" sz="1800" b="1" dirty="0">
              <a:solidFill>
                <a:schemeClr val="accent6">
                  <a:lumMod val="50000"/>
                </a:schemeClr>
              </a:solidFill>
            </a:endParaRP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rgbClr val="FFFFCC"/>
                </a:solidFill>
              </a:rPr>
              <a:t>¿</a:t>
            </a:r>
            <a:r>
              <a:rPr lang="es-MX" sz="2400" b="1" dirty="0">
                <a:solidFill>
                  <a:schemeClr val="bg1"/>
                </a:solidFill>
              </a:rPr>
              <a:t>Por qué muchos no lo recibieron a Jesús en su primera venida</a:t>
            </a:r>
            <a:r>
              <a:rPr lang="es-MX" sz="2400" b="1" dirty="0">
                <a:solidFill>
                  <a:srgbClr val="FFFFCC"/>
                </a:solidFill>
              </a:rPr>
              <a:t>?</a:t>
            </a:r>
            <a:r>
              <a:rPr lang="es-MX" sz="2400" b="1" dirty="0">
                <a:solidFill>
                  <a:srgbClr val="FFCC99"/>
                </a:solidFill>
              </a:rPr>
              <a:t> </a:t>
            </a:r>
            <a:r>
              <a:rPr lang="es-MX" sz="2000" b="1" dirty="0">
                <a:solidFill>
                  <a:srgbClr val="FFCC99"/>
                </a:solidFill>
              </a:rPr>
              <a:t>Juan 3:18- 21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creer en Jesús, que es la fuente de la vida, y recibir en su corazón para tener vida eterna.</a:t>
            </a:r>
          </a:p>
          <a:p>
            <a:pPr>
              <a:lnSpc>
                <a:spcPct val="80000"/>
              </a:lnSpc>
              <a:buFont typeface="Wingdings" pitchFamily="2" charset="2"/>
              <a:buNone/>
            </a:pPr>
            <a:r>
              <a:rPr lang="es-ES" sz="2400" b="1" dirty="0">
                <a:solidFill>
                  <a:schemeClr val="accent6">
                    <a:lumMod val="50000"/>
                  </a:schemeClr>
                </a:solidFill>
              </a:rPr>
              <a:t>	¿Deseas recibir al Señor Jesús en tu corazón?</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la verdad de que en Cristo Jesús está la vida plena y la vida eterna.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536774" y="2599831"/>
            <a:ext cx="1442938" cy="219231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94746</TotalTime>
  <Words>1097</Words>
  <Application>Microsoft Office PowerPoint</Application>
  <PresentationFormat>Presentación en pantalla (4:3)</PresentationFormat>
  <Paragraphs>89</Paragraphs>
  <Slides>10</Slides>
  <Notes>4</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motivar y cómo enseñar? </vt:lpstr>
      <vt:lpstr>Presentación de PowerPoint</vt:lpstr>
      <vt:lpstr>2. ¿Por qué muchos de los seguidores de Jesús le abandonaron? Juan 6:66- 68  </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Pc</cp:lastModifiedBy>
  <cp:revision>8192</cp:revision>
  <dcterms:created xsi:type="dcterms:W3CDTF">2007-04-17T14:25:21Z</dcterms:created>
  <dcterms:modified xsi:type="dcterms:W3CDTF">2024-11-26T00:59:00Z</dcterms:modified>
</cp:coreProperties>
</file>