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
  </p:notesMasterIdLst>
  <p:sldIdLst>
    <p:sldId id="256" r:id="rId2"/>
    <p:sldId id="284" r:id="rId3"/>
    <p:sldId id="285" r:id="rId4"/>
    <p:sldId id="286" r:id="rId5"/>
    <p:sldId id="265" r:id="rId6"/>
    <p:sldId id="287" r:id="rId7"/>
    <p:sldId id="269" r:id="rId8"/>
    <p:sldId id="282" r:id="rId9"/>
    <p:sldId id="263" r:id="rId10"/>
    <p:sldId id="281" r:id="rId11"/>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p:cViewPr varScale="1">
        <p:scale>
          <a:sx n="68" d="100"/>
          <a:sy n="68" d="100"/>
        </p:scale>
        <p:origin x="147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10/14/2024</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GEB </a:t>
            </a:r>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7</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8</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7"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hyperlink" Target="https://es.slideshare.net/ahalirecc" TargetMode="External"/><Relationship Id="rId5" Type="http://schemas.openxmlformats.org/officeDocument/2006/relationships/hyperlink" Target="http://decalogo-janohalire.blogspot.com/" TargetMode="External"/><Relationship Id="rId4" Type="http://schemas.openxmlformats.org/officeDocument/2006/relationships/hyperlink" Target="http://www.recursos-biblico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19 de octubre 2024</a:t>
            </a:r>
          </a:p>
        </p:txBody>
      </p:sp>
      <p:sp>
        <p:nvSpPr>
          <p:cNvPr id="2052" name="Text Box 8"/>
          <p:cNvSpPr txBox="1">
            <a:spLocks noChangeArrowheads="1"/>
          </p:cNvSpPr>
          <p:nvPr/>
        </p:nvSpPr>
        <p:spPr bwMode="auto">
          <a:xfrm>
            <a:off x="323850" y="663575"/>
            <a:ext cx="7734300" cy="646331"/>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HISTORIA DE FONDO: EL PRÓLOGO</a:t>
            </a:r>
          </a:p>
          <a:p>
            <a:pPr eaLnBrk="1" hangingPunct="1"/>
            <a:endParaRPr lang="es-MX" dirty="0">
              <a:solidFill>
                <a:schemeClr val="bg1"/>
              </a:solidFill>
              <a:latin typeface="Arial Black" pitchFamily="34" charset="0"/>
            </a:endParaRPr>
          </a:p>
        </p:txBody>
      </p:sp>
      <p:sp>
        <p:nvSpPr>
          <p:cNvPr id="2053" name="Text Box 10"/>
          <p:cNvSpPr txBox="1">
            <a:spLocks noChangeArrowheads="1"/>
          </p:cNvSpPr>
          <p:nvPr/>
        </p:nvSpPr>
        <p:spPr bwMode="auto">
          <a:xfrm>
            <a:off x="1692275" y="5768975"/>
            <a:ext cx="636587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Juan 1:1</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 4° Trimestre de 2024</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03</a:t>
            </a:r>
            <a:endParaRPr lang="es-MX" dirty="0">
              <a:solidFill>
                <a:srgbClr val="FFFF07"/>
              </a:solidFill>
            </a:endParaRPr>
          </a:p>
        </p:txBody>
      </p:sp>
      <p:pic>
        <p:nvPicPr>
          <p:cNvPr id="5" name="Imagen 4">
            <a:extLst>
              <a:ext uri="{FF2B5EF4-FFF2-40B4-BE49-F238E27FC236}">
                <a16:creationId xmlns:a16="http://schemas.microsoft.com/office/drawing/2014/main" id="{47A2B1E7-9246-5895-E6CE-B4DCC12FE50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396219" y="1681894"/>
            <a:ext cx="4351560" cy="386710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216539"/>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200" b="1" dirty="0">
              <a:solidFill>
                <a:schemeClr val="bg1"/>
              </a:solidFill>
              <a:latin typeface="Tahoma" pitchFamily="34" charset="0"/>
            </a:endParaRPr>
          </a:p>
          <a:p>
            <a:pPr algn="ctr" eaLnBrk="1" hangingPunct="1"/>
            <a:r>
              <a:rPr lang="es-AR" sz="1200" b="1" dirty="0">
                <a:solidFill>
                  <a:schemeClr val="bg1"/>
                </a:solidFill>
                <a:latin typeface="Tahoma" pitchFamily="34" charset="0"/>
                <a:hlinkClick r:id="rId5"/>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PE" sz="1200" dirty="0">
                <a:hlinkClick r:id="rId6"/>
              </a:rPr>
              <a:t>https://es.slideshare.net/ahalirecc</a:t>
            </a:r>
            <a:r>
              <a:rPr lang="es-PE" sz="1200" dirty="0"/>
              <a:t> </a:t>
            </a: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7"/>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que el Señor Jesucristo es Dios Creador y murió en la cruz.</a:t>
            </a:r>
          </a:p>
          <a:p>
            <a:pPr eaLnBrk="1" hangingPunct="1">
              <a:lnSpc>
                <a:spcPct val="90000"/>
              </a:lnSpc>
            </a:pPr>
            <a:r>
              <a:rPr lang="es-MX" sz="2400" b="1" dirty="0">
                <a:solidFill>
                  <a:schemeClr val="accent6">
                    <a:lumMod val="75000"/>
                  </a:schemeClr>
                </a:solidFill>
              </a:rPr>
              <a:t>SENTIR: El deseo de creer en Cristo Jesús.</a:t>
            </a:r>
          </a:p>
          <a:p>
            <a:pPr eaLnBrk="1" hangingPunct="1">
              <a:lnSpc>
                <a:spcPct val="90000"/>
              </a:lnSpc>
            </a:pPr>
            <a:r>
              <a:rPr lang="es-MX" sz="2400" b="1" dirty="0">
                <a:solidFill>
                  <a:schemeClr val="accent6">
                    <a:lumMod val="75000"/>
                  </a:schemeClr>
                </a:solidFill>
              </a:rPr>
              <a:t>HACER</a:t>
            </a:r>
            <a:r>
              <a:rPr lang="es-MX" sz="2400" b="1">
                <a:solidFill>
                  <a:schemeClr val="accent6">
                    <a:lumMod val="75000"/>
                  </a:schemeClr>
                </a:solidFill>
              </a:rPr>
              <a:t>: </a:t>
            </a:r>
            <a:r>
              <a:rPr lang="es-MX" sz="2400" b="1" dirty="0">
                <a:solidFill>
                  <a:schemeClr val="accent6">
                    <a:lumMod val="75000"/>
                  </a:schemeClr>
                </a:solidFill>
              </a:rPr>
              <a:t>L</a:t>
            </a:r>
            <a:r>
              <a:rPr lang="es-MX" sz="2400" b="1">
                <a:solidFill>
                  <a:schemeClr val="accent6">
                    <a:lumMod val="75000"/>
                  </a:schemeClr>
                </a:solidFill>
              </a:rPr>
              <a:t>a </a:t>
            </a:r>
            <a:r>
              <a:rPr lang="es-MX" sz="2400" b="1" dirty="0">
                <a:solidFill>
                  <a:schemeClr val="accent6">
                    <a:lumMod val="75000"/>
                  </a:schemeClr>
                </a:solidFill>
              </a:rPr>
              <a:t>decisión de creer y seguir sus huellas.</a:t>
            </a:r>
          </a:p>
        </p:txBody>
      </p:sp>
      <p:sp>
        <p:nvSpPr>
          <p:cNvPr id="21507" name="5 CuadroTexto"/>
          <p:cNvSpPr txBox="1">
            <a:spLocks noChangeArrowheads="1"/>
          </p:cNvSpPr>
          <p:nvPr/>
        </p:nvSpPr>
        <p:spPr bwMode="auto">
          <a:xfrm>
            <a:off x="468313" y="1484313"/>
            <a:ext cx="8015288" cy="1015663"/>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Aprendamos a ser un discípulo que cree en el Señor Jesucristo, que murió en nuestro lugar.</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enseñar?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232202"/>
          </a:xfrm>
          <a:prstGeom prst="rect">
            <a:avLst/>
          </a:prstGeom>
          <a:noFill/>
          <a:ln w="9525">
            <a:noFill/>
            <a:miter lim="800000"/>
            <a:headEnd/>
            <a:tailEnd/>
          </a:ln>
        </p:spPr>
        <p:txBody>
          <a:bodyPr>
            <a:spAutoFit/>
          </a:bodyPr>
          <a:lstStyle/>
          <a:p>
            <a:pPr eaLnBrk="1" hangingPunct="1"/>
            <a:r>
              <a:rPr lang="es-ES" sz="2000" dirty="0">
                <a:solidFill>
                  <a:srgbClr val="7070FF"/>
                </a:solidFill>
                <a:latin typeface="Arial Black" pitchFamily="34" charset="0"/>
              </a:rPr>
              <a:t>1° </a:t>
            </a:r>
            <a:r>
              <a:rPr lang="es-ES" sz="2000" u="sng" dirty="0">
                <a:solidFill>
                  <a:srgbClr val="7070FF"/>
                </a:solidFill>
                <a:latin typeface="Arial Black" pitchFamily="34" charset="0"/>
              </a:rPr>
              <a:t>MOTIVA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 Motivar el logro de una capacidad, un aprendizaje; a </a:t>
            </a:r>
            <a:r>
              <a:rPr lang="es-ES" sz="2000" u="sng" dirty="0">
                <a:solidFill>
                  <a:srgbClr val="7070FF"/>
                </a:solidFill>
                <a:latin typeface="Arial Black" pitchFamily="34" charset="0"/>
              </a:rPr>
              <a:t>SER semejante a Cristo Jesús </a:t>
            </a:r>
            <a:r>
              <a:rPr lang="es-ES" sz="2000" dirty="0">
                <a:solidFill>
                  <a:srgbClr val="7070FF"/>
                </a:solidFill>
                <a:latin typeface="Arial Black" pitchFamily="34" charset="0"/>
              </a:rPr>
              <a:t>en su carácter. </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2° </a:t>
            </a:r>
            <a:r>
              <a:rPr lang="es-ES" sz="2000" u="sng" dirty="0">
                <a:solidFill>
                  <a:srgbClr val="7070FF"/>
                </a:solidFill>
                <a:latin typeface="Arial Black" pitchFamily="34" charset="0"/>
              </a:rPr>
              <a:t>EXPLORA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SABER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Buscar información, </a:t>
            </a:r>
            <a:r>
              <a:rPr lang="es-ES" sz="2000" u="sng" dirty="0">
                <a:solidFill>
                  <a:srgbClr val="7070FF"/>
                </a:solidFill>
                <a:latin typeface="Arial Black" pitchFamily="34" charset="0"/>
              </a:rPr>
              <a:t>con preguntas</a:t>
            </a:r>
            <a:r>
              <a:rPr lang="es-ES" sz="2000" dirty="0">
                <a:solidFill>
                  <a:srgbClr val="7070FF"/>
                </a:solidFill>
                <a:latin typeface="Arial Black" pitchFamily="34" charset="0"/>
              </a:rPr>
              <a:t>, procesarlo, comprender, sintetizar y generalizar.</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3° </a:t>
            </a:r>
            <a:r>
              <a:rPr lang="es-ES" sz="2000" u="sng" dirty="0">
                <a:solidFill>
                  <a:srgbClr val="7070FF"/>
                </a:solidFill>
                <a:latin typeface="Arial Black" pitchFamily="34" charset="0"/>
              </a:rPr>
              <a:t>APLICA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SENTIR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Sentir el deseo de aplicar los conocimientos descubiertos en la vida.</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4° </a:t>
            </a:r>
            <a:r>
              <a:rPr lang="es-ES" sz="2000" u="sng" dirty="0">
                <a:solidFill>
                  <a:srgbClr val="7070FF"/>
                </a:solidFill>
                <a:latin typeface="Arial Black" pitchFamily="34" charset="0"/>
              </a:rPr>
              <a:t>CREA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HACER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Tomar la decisión  de crear oportunidades para vivir lo aprendido y compartirlas.</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EL MÉTODO, O ESTRATEGIA M.: </a:t>
            </a:r>
            <a:r>
              <a:rPr lang="es-MX" sz="2400" b="1" dirty="0">
                <a:solidFill>
                  <a:schemeClr val="tx2"/>
                </a:solidFill>
                <a:latin typeface="Tahoma" pitchFamily="34" charset="0"/>
              </a:rPr>
              <a:t>¿Cómo enseñar? </a:t>
            </a:r>
          </a:p>
          <a:p>
            <a:pPr marL="354013" indent="-354013" eaLnBrk="1" hangingPunct="1">
              <a:spcAft>
                <a:spcPts val="600"/>
              </a:spcAft>
            </a:pPr>
            <a:r>
              <a:rPr lang="es-MX" sz="2400" b="1" dirty="0">
                <a:solidFill>
                  <a:schemeClr val="tx2"/>
                </a:solidFill>
                <a:latin typeface="Tahoma" pitchFamily="34" charset="0"/>
              </a:rPr>
              <a:t>¿Qué camino seguir con el alumno?</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078313"/>
          </a:xfrm>
          <a:prstGeom prst="rect">
            <a:avLst/>
          </a:prstGeom>
          <a:noFill/>
          <a:ln w="9525">
            <a:noFill/>
            <a:miter lim="800000"/>
            <a:headEnd/>
            <a:tailEnd/>
          </a:ln>
        </p:spPr>
        <p:txBody>
          <a:bodyPr>
            <a:spAutoFit/>
          </a:bodyPr>
          <a:lstStyle/>
          <a:p>
            <a:pPr eaLnBrk="1" hangingPunct="1"/>
            <a:r>
              <a:rPr lang="es-ES" dirty="0">
                <a:solidFill>
                  <a:srgbClr val="7070FF"/>
                </a:solidFill>
                <a:latin typeface="Arial Black" pitchFamily="34" charset="0"/>
              </a:rPr>
              <a:t>“</a:t>
            </a:r>
            <a:r>
              <a:rPr lang="es-ES" dirty="0">
                <a:solidFill>
                  <a:schemeClr val="accent6">
                    <a:lumMod val="50000"/>
                  </a:schemeClr>
                </a:solidFill>
                <a:latin typeface="Arial Black" pitchFamily="34" charset="0"/>
              </a:rPr>
              <a:t>La escuela sabática, cuando es bien dirigida, es uno de los grandes instrumentos de Dios para traer almas al conocimiento de la verdad. </a:t>
            </a:r>
            <a:r>
              <a:rPr lang="es-ES" u="sng" dirty="0">
                <a:solidFill>
                  <a:schemeClr val="accent6">
                    <a:lumMod val="50000"/>
                  </a:schemeClr>
                </a:solidFill>
                <a:latin typeface="Arial Black" pitchFamily="34" charset="0"/>
              </a:rPr>
              <a:t>No es el mejor plan que solo los maestros hablen. Ellos deberían inducir a los miembros de la clase a decir los que saben. </a:t>
            </a:r>
            <a:r>
              <a:rPr lang="es-ES" dirty="0">
                <a:solidFill>
                  <a:schemeClr val="accent6">
                    <a:lumMod val="50000"/>
                  </a:schemeClr>
                </a:solidFill>
                <a:latin typeface="Arial Black" pitchFamily="34" charset="0"/>
              </a:rPr>
              <a:t>Y entonces el maestro, con pocas palabras y breves observaciones o ilustraciones debería imprimir la lección en sus mentes.” </a:t>
            </a:r>
            <a:r>
              <a:rPr lang="es-ES" dirty="0">
                <a:solidFill>
                  <a:srgbClr val="C00000"/>
                </a:solidFill>
                <a:latin typeface="Arial Black" pitchFamily="34" charset="0"/>
              </a:rPr>
              <a:t>(Consejos sobre la Obra de la Escuela Sabática, 128)</a:t>
            </a:r>
          </a:p>
          <a:p>
            <a:pPr eaLnBrk="1" hangingPunct="1"/>
            <a:endParaRPr lang="es-ES" dirty="0">
              <a:solidFill>
                <a:schemeClr val="accent6">
                  <a:lumMod val="50000"/>
                </a:schemeClr>
              </a:solidFill>
              <a:latin typeface="Arial Black" pitchFamily="34" charset="0"/>
            </a:endParaRPr>
          </a:p>
          <a:p>
            <a:pPr eaLnBrk="1" hangingPunct="1"/>
            <a:r>
              <a:rPr lang="es-ES" dirty="0">
                <a:solidFill>
                  <a:schemeClr val="accent6">
                    <a:lumMod val="50000"/>
                  </a:schemeClr>
                </a:solidFill>
                <a:latin typeface="Arial Black" pitchFamily="34" charset="0"/>
              </a:rPr>
              <a:t>“Cada ser humano, creado a imagen de Dios, está dotado de un facultad semejante a la del Creador: la individualidad, la </a:t>
            </a:r>
            <a:r>
              <a:rPr lang="es-ES" u="sng" dirty="0">
                <a:solidFill>
                  <a:schemeClr val="accent6">
                    <a:lumMod val="50000"/>
                  </a:schemeClr>
                </a:solidFill>
                <a:latin typeface="Arial Black" pitchFamily="34" charset="0"/>
              </a:rPr>
              <a:t>facultad de pensar </a:t>
            </a:r>
            <a:r>
              <a:rPr lang="es-ES" dirty="0">
                <a:solidFill>
                  <a:schemeClr val="accent6">
                    <a:lumMod val="50000"/>
                  </a:schemeClr>
                </a:solidFill>
                <a:latin typeface="Arial Black" pitchFamily="34" charset="0"/>
              </a:rPr>
              <a:t>y hacer… que </a:t>
            </a:r>
            <a:r>
              <a:rPr lang="es-ES" u="sng" dirty="0">
                <a:solidFill>
                  <a:schemeClr val="accent6">
                    <a:lumMod val="50000"/>
                  </a:schemeClr>
                </a:solidFill>
                <a:latin typeface="Arial Black" pitchFamily="34" charset="0"/>
              </a:rPr>
              <a:t>sean pensadores </a:t>
            </a:r>
            <a:r>
              <a:rPr lang="es-ES" dirty="0">
                <a:solidFill>
                  <a:schemeClr val="accent6">
                    <a:lumMod val="50000"/>
                  </a:schemeClr>
                </a:solidFill>
                <a:latin typeface="Arial Black" pitchFamily="34" charset="0"/>
              </a:rPr>
              <a:t>y no meros reflectores de los pensamientos de otros… dirigirlos a las fuentes de la verdad, a los campos abiertos a la </a:t>
            </a:r>
            <a:r>
              <a:rPr lang="es-ES" u="sng" dirty="0">
                <a:solidFill>
                  <a:schemeClr val="accent6">
                    <a:lumMod val="50000"/>
                  </a:schemeClr>
                </a:solidFill>
                <a:latin typeface="Arial Black" pitchFamily="34" charset="0"/>
              </a:rPr>
              <a:t>investigación</a:t>
            </a:r>
            <a:r>
              <a:rPr lang="es-ES" dirty="0">
                <a:solidFill>
                  <a:schemeClr val="accent6">
                    <a:lumMod val="50000"/>
                  </a:schemeClr>
                </a:solidFill>
                <a:latin typeface="Arial Black" pitchFamily="34" charset="0"/>
              </a:rPr>
              <a:t> en la naturaleza y en la revelación.” </a:t>
            </a:r>
            <a:r>
              <a:rPr lang="es-ES" dirty="0">
                <a:solidFill>
                  <a:srgbClr val="C00000"/>
                </a:solidFill>
                <a:latin typeface="Arial Black" pitchFamily="34" charset="0"/>
              </a:rPr>
              <a:t>(Educación 17)</a:t>
            </a:r>
            <a:endParaRPr lang="es-ES" sz="2000" dirty="0">
              <a:solidFill>
                <a:srgbClr val="C00000"/>
              </a:solidFill>
              <a:latin typeface="Arial Black" pitchFamily="34" charset="0"/>
            </a:endParaRP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LA ESTRATEGIA METODOLÓGICA. </a:t>
            </a:r>
          </a:p>
          <a:p>
            <a:pPr marL="354013" indent="-354013" eaLnBrk="1" hangingPunct="1">
              <a:spcAft>
                <a:spcPts val="600"/>
              </a:spcAft>
            </a:pPr>
            <a:r>
              <a:rPr lang="es-MX" sz="2400" b="1" dirty="0">
                <a:solidFill>
                  <a:schemeClr val="tx2"/>
                </a:solidFill>
                <a:latin typeface="Tahoma" pitchFamily="34" charset="0"/>
              </a:rPr>
              <a:t>¿Qué recomendación nos da Dios?</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extLst>
      <p:ext uri="{BB962C8B-B14F-4D97-AF65-F5344CB8AC3E}">
        <p14:creationId xmlns:p14="http://schemas.microsoft.com/office/powerpoint/2010/main" val="41495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motivar y cómo enseñar?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483769" y="2492374"/>
            <a:ext cx="5904656" cy="3528913"/>
          </a:xfrm>
        </p:spPr>
        <p:txBody>
          <a:bodyPr/>
          <a:lstStyle/>
          <a:p>
            <a:pPr eaLnBrk="1" hangingPunct="1">
              <a:lnSpc>
                <a:spcPct val="90000"/>
              </a:lnSpc>
            </a:pPr>
            <a:r>
              <a:rPr lang="es-MX" sz="2400" b="1" dirty="0">
                <a:solidFill>
                  <a:schemeClr val="accent6">
                    <a:lumMod val="50000"/>
                  </a:schemeClr>
                </a:solidFill>
              </a:rPr>
              <a:t>¿El Señor Jesucristo se hizo humano voluntariamente?</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¿El creer o no creer en Cristo Jesús tiene consecuencias eternas?</a:t>
            </a:r>
          </a:p>
          <a:p>
            <a:pPr marL="0" indent="0" eaLnBrk="1" hangingPunct="1">
              <a:lnSpc>
                <a:spcPct val="90000"/>
              </a:lnSpc>
              <a:buNone/>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 ¿Cómo se entiende la gloria de Dios y de Cristo?</a:t>
            </a:r>
            <a:endParaRPr lang="es-MX" sz="2400" dirty="0">
              <a:solidFill>
                <a:schemeClr val="accent6">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323528" y="1412776"/>
            <a:ext cx="8208912" cy="4938431"/>
          </a:xfrm>
        </p:spPr>
        <p:txBody>
          <a:bodyPr/>
          <a:lstStyle/>
          <a:p>
            <a:r>
              <a:rPr lang="es-ES" sz="2400" b="1" dirty="0">
                <a:solidFill>
                  <a:schemeClr val="accent6">
                    <a:lumMod val="50000"/>
                  </a:schemeClr>
                </a:solidFill>
              </a:rPr>
              <a:t>Sí, “El amor divino había concebido un plan mediante el cual el hombre podría ser redimido. La quebrantada Ley de Dios exigía la vida del pecador… Cristo cargaría con la culpa y la vergüenza del pecado.” </a:t>
            </a:r>
            <a:r>
              <a:rPr lang="es-ES" sz="1800" b="1" dirty="0">
                <a:solidFill>
                  <a:schemeClr val="accent6">
                    <a:lumMod val="50000"/>
                  </a:schemeClr>
                </a:solidFill>
              </a:rPr>
              <a:t>(PP 48)</a:t>
            </a:r>
          </a:p>
          <a:p>
            <a:r>
              <a:rPr lang="es-ES" sz="2400" b="1" dirty="0">
                <a:solidFill>
                  <a:schemeClr val="accent6">
                    <a:lumMod val="50000"/>
                  </a:schemeClr>
                </a:solidFill>
              </a:rPr>
              <a:t>“Cristo se humilló voluntariamente, se hizo humano y murió por la humanidad pecadora.” </a:t>
            </a:r>
            <a:r>
              <a:rPr lang="es-ES" sz="1800" b="1" dirty="0">
                <a:solidFill>
                  <a:schemeClr val="accent6">
                    <a:lumMod val="50000"/>
                  </a:schemeClr>
                </a:solidFill>
              </a:rPr>
              <a:t>(GEB 35)</a:t>
            </a:r>
          </a:p>
          <a:p>
            <a:r>
              <a:rPr lang="es-ES" sz="2400" b="1" dirty="0">
                <a:solidFill>
                  <a:schemeClr val="accent6">
                    <a:lumMod val="50000"/>
                  </a:schemeClr>
                </a:solidFill>
              </a:rPr>
              <a:t>“Dios se iba a manifestar en Cristo, reconciliando consigo al mundo 2 </a:t>
            </a:r>
            <a:r>
              <a:rPr lang="es-ES" sz="2400" b="1" dirty="0" err="1">
                <a:solidFill>
                  <a:schemeClr val="accent6">
                    <a:lumMod val="50000"/>
                  </a:schemeClr>
                </a:solidFill>
              </a:rPr>
              <a:t>Cor</a:t>
            </a:r>
            <a:r>
              <a:rPr lang="es-ES" sz="2400" b="1" dirty="0">
                <a:solidFill>
                  <a:schemeClr val="accent6">
                    <a:lumMod val="50000"/>
                  </a:schemeClr>
                </a:solidFill>
              </a:rPr>
              <a:t>. 5:19 El hombre se había envilecido tanto por causa del pecado que le era imposible por sí mismo ponerse en armonía con Aquel cuya naturaleza es pureza y bondad.”. </a:t>
            </a:r>
            <a:r>
              <a:rPr lang="es-ES" sz="1800" b="1" dirty="0">
                <a:solidFill>
                  <a:schemeClr val="accent6">
                    <a:lumMod val="50000"/>
                  </a:schemeClr>
                </a:solidFill>
              </a:rPr>
              <a:t>(PP 49)  </a:t>
            </a:r>
            <a:endParaRPr lang="es-ES" sz="2400" b="1" dirty="0">
              <a:solidFill>
                <a:schemeClr val="accent6">
                  <a:lumMod val="50000"/>
                </a:schemeClr>
              </a:solidFill>
            </a:endParaRP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800" b="1" dirty="0">
                <a:solidFill>
                  <a:srgbClr val="FF0000"/>
                </a:solidFill>
                <a:latin typeface="Tahoma" pitchFamily="34" charset="0"/>
              </a:rPr>
              <a:t>III.</a:t>
            </a:r>
            <a:r>
              <a:rPr lang="es-MX" sz="2800" b="1" dirty="0">
                <a:latin typeface="Tahoma" pitchFamily="34" charset="0"/>
              </a:rPr>
              <a:t> </a:t>
            </a:r>
            <a:r>
              <a:rPr lang="es-MX" sz="2800" b="1" dirty="0">
                <a:solidFill>
                  <a:srgbClr val="F2021F"/>
                </a:solidFill>
                <a:latin typeface="Tahoma" pitchFamily="34" charset="0"/>
              </a:rPr>
              <a:t>EXPLORA: </a:t>
            </a:r>
            <a:r>
              <a:rPr lang="es-MX" sz="2600" b="1" dirty="0">
                <a:solidFill>
                  <a:srgbClr val="FFFFCC"/>
                </a:solidFill>
              </a:rPr>
              <a:t>1.</a:t>
            </a:r>
            <a:r>
              <a:rPr lang="es-MX" sz="2400" b="1" dirty="0">
                <a:solidFill>
                  <a:schemeClr val="bg1"/>
                </a:solidFill>
              </a:rPr>
              <a:t>¿El Señor Jesucristo se hizo humano voluntariamente</a:t>
            </a:r>
            <a:r>
              <a:rPr lang="es-MX" sz="2400" b="1" dirty="0">
                <a:solidFill>
                  <a:srgbClr val="FFFFCC"/>
                </a:solidFill>
              </a:rPr>
              <a:t>? </a:t>
            </a:r>
            <a:r>
              <a:rPr lang="es-MX" b="1" dirty="0">
                <a:solidFill>
                  <a:srgbClr val="FFCC99"/>
                </a:solidFill>
              </a:rPr>
              <a:t>Juan 1:1- 14 </a:t>
            </a:r>
          </a:p>
        </p:txBody>
      </p:sp>
    </p:spTree>
    <p:extLst>
      <p:ext uri="{BB962C8B-B14F-4D97-AF65-F5344CB8AC3E}">
        <p14:creationId xmlns:p14="http://schemas.microsoft.com/office/powerpoint/2010/main" val="4171447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140899" cy="4895874"/>
          </a:xfrm>
        </p:spPr>
        <p:txBody>
          <a:bodyPr/>
          <a:lstStyle/>
          <a:p>
            <a:r>
              <a:rPr lang="es-ES" sz="2400" b="1" dirty="0">
                <a:solidFill>
                  <a:schemeClr val="accent6">
                    <a:lumMod val="50000"/>
                  </a:schemeClr>
                </a:solidFill>
              </a:rPr>
              <a:t>Sí, la Escritura dice: “Todo el que crea en él, no perezca, sino tenga vida eterna. Porque Dios no envió a su Hijo al mundo para condenar al mundo, sino que el mundo sea salvo por él.” </a:t>
            </a:r>
            <a:r>
              <a:rPr lang="es-ES" sz="1800" b="1" dirty="0">
                <a:solidFill>
                  <a:schemeClr val="accent6">
                    <a:lumMod val="50000"/>
                  </a:schemeClr>
                </a:solidFill>
              </a:rPr>
              <a:t>(</a:t>
            </a:r>
            <a:r>
              <a:rPr lang="es-ES" sz="1800" b="1" dirty="0" err="1">
                <a:solidFill>
                  <a:schemeClr val="accent6">
                    <a:lumMod val="50000"/>
                  </a:schemeClr>
                </a:solidFill>
              </a:rPr>
              <a:t>Jn</a:t>
            </a:r>
            <a:r>
              <a:rPr lang="es-ES" sz="1800" b="1" dirty="0">
                <a:solidFill>
                  <a:schemeClr val="accent6">
                    <a:lumMod val="50000"/>
                  </a:schemeClr>
                </a:solidFill>
              </a:rPr>
              <a:t>. 3:16, 17)</a:t>
            </a:r>
          </a:p>
          <a:p>
            <a:r>
              <a:rPr lang="es-ES" sz="2400" b="1" dirty="0">
                <a:solidFill>
                  <a:schemeClr val="accent6">
                    <a:lumMod val="50000"/>
                  </a:schemeClr>
                </a:solidFill>
              </a:rPr>
              <a:t>“El que cree en él, no es condenado. Pero el que no cree, ya es condenado, porque no creyó en el nombre del único Hijo de Dios.” </a:t>
            </a:r>
            <a:r>
              <a:rPr lang="es-ES" sz="1800" b="1" dirty="0">
                <a:solidFill>
                  <a:schemeClr val="accent6">
                    <a:lumMod val="50000"/>
                  </a:schemeClr>
                </a:solidFill>
              </a:rPr>
              <a:t>(</a:t>
            </a:r>
            <a:r>
              <a:rPr lang="es-ES" sz="1800" b="1" dirty="0" err="1">
                <a:solidFill>
                  <a:schemeClr val="accent6">
                    <a:lumMod val="50000"/>
                  </a:schemeClr>
                </a:solidFill>
              </a:rPr>
              <a:t>Jn</a:t>
            </a:r>
            <a:r>
              <a:rPr lang="es-ES" sz="1800" b="1" dirty="0">
                <a:solidFill>
                  <a:schemeClr val="accent6">
                    <a:lumMod val="50000"/>
                  </a:schemeClr>
                </a:solidFill>
              </a:rPr>
              <a:t>. 3:18)</a:t>
            </a:r>
          </a:p>
          <a:p>
            <a:r>
              <a:rPr lang="es-ES" sz="2400" b="1" dirty="0">
                <a:solidFill>
                  <a:schemeClr val="accent6">
                    <a:lumMod val="50000"/>
                  </a:schemeClr>
                </a:solidFill>
              </a:rPr>
              <a:t>“En el evangelio de Juan, la humanidad parece dividirse en dos grandes grupos: los que creen en Jesús y lo aceptan como el Mesías, y los que, teniendo la oportunidad de creer, deciden no hacerlo.” </a:t>
            </a:r>
            <a:r>
              <a:rPr lang="es-ES" sz="1800" b="1" dirty="0">
                <a:solidFill>
                  <a:schemeClr val="accent6">
                    <a:lumMod val="50000"/>
                  </a:schemeClr>
                </a:solidFill>
              </a:rPr>
              <a:t>(GEB 31)</a:t>
            </a:r>
            <a:endParaRPr lang="es-ES" sz="1800" b="1" dirty="0">
              <a:solidFill>
                <a:srgbClr val="3D3DD7"/>
              </a:solidFill>
            </a:endParaRPr>
          </a:p>
          <a:p>
            <a:pPr marL="0" indent="0">
              <a:buNone/>
            </a:pPr>
            <a:endParaRPr lang="es-ES" sz="1800" b="1" dirty="0">
              <a:solidFill>
                <a:schemeClr val="accent6">
                  <a:lumMod val="75000"/>
                </a:schemeClr>
              </a:solidFill>
            </a:endParaRPr>
          </a:p>
        </p:txBody>
      </p:sp>
      <p:sp>
        <p:nvSpPr>
          <p:cNvPr id="5123" name="Rectangle 2"/>
          <p:cNvSpPr>
            <a:spLocks noGrp="1" noChangeArrowheads="1"/>
          </p:cNvSpPr>
          <p:nvPr>
            <p:ph type="title"/>
          </p:nvPr>
        </p:nvSpPr>
        <p:spPr/>
        <p:txBody>
          <a:bodyPr/>
          <a:lstStyle/>
          <a:p>
            <a:pPr algn="just"/>
            <a:r>
              <a:rPr lang="es-MX" sz="2400" b="1" dirty="0">
                <a:solidFill>
                  <a:srgbClr val="FFFFCC"/>
                </a:solidFill>
                <a:latin typeface="Tahoma" pitchFamily="34" charset="0"/>
              </a:rPr>
              <a:t>2</a:t>
            </a:r>
            <a:r>
              <a:rPr lang="es-MX" sz="2400" b="1" dirty="0">
                <a:solidFill>
                  <a:srgbClr val="FFFFCC"/>
                </a:solidFill>
              </a:rPr>
              <a:t>. ¿</a:t>
            </a:r>
            <a:r>
              <a:rPr lang="es-MX" sz="2400" b="1" dirty="0">
                <a:solidFill>
                  <a:schemeClr val="bg1"/>
                </a:solidFill>
              </a:rPr>
              <a:t>El creer o no creer en Cristo Jesús tiene consecuencias eternas</a:t>
            </a:r>
            <a:r>
              <a:rPr lang="es-MX" sz="2400" b="1" dirty="0">
                <a:solidFill>
                  <a:srgbClr val="FFFFCC"/>
                </a:solidFill>
              </a:rPr>
              <a:t>? </a:t>
            </a:r>
            <a:r>
              <a:rPr lang="es-MX" sz="2000" b="1" dirty="0">
                <a:solidFill>
                  <a:srgbClr val="FFCC99"/>
                </a:solidFill>
              </a:rPr>
              <a:t>Juan 3:16- 21  </a:t>
            </a:r>
            <a:endParaRPr lang="es-MX" sz="1600" b="1" dirty="0">
              <a:solidFill>
                <a:srgbClr val="CC66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313"/>
            <a:ext cx="8136136" cy="4419600"/>
          </a:xfrm>
        </p:spPr>
        <p:txBody>
          <a:bodyPr/>
          <a:lstStyle/>
          <a:p>
            <a:r>
              <a:rPr lang="es-ES" sz="2400" b="1" dirty="0">
                <a:solidFill>
                  <a:schemeClr val="accent6">
                    <a:lumMod val="50000"/>
                  </a:schemeClr>
                </a:solidFill>
              </a:rPr>
              <a:t>Jesús en su oración dijo: “Padre ha llegado la hora. Glorifica a tu Hijo para que te glorifique a ti.” (</a:t>
            </a:r>
            <a:r>
              <a:rPr lang="es-ES" sz="2400" b="1" dirty="0" err="1">
                <a:solidFill>
                  <a:schemeClr val="accent6">
                    <a:lumMod val="50000"/>
                  </a:schemeClr>
                </a:solidFill>
              </a:rPr>
              <a:t>Jn</a:t>
            </a:r>
            <a:r>
              <a:rPr lang="es-ES" sz="2400" b="1" dirty="0">
                <a:solidFill>
                  <a:schemeClr val="accent6">
                    <a:lumMod val="50000"/>
                  </a:schemeClr>
                </a:solidFill>
              </a:rPr>
              <a:t>. 17:1)</a:t>
            </a:r>
          </a:p>
          <a:p>
            <a:r>
              <a:rPr lang="es-ES" sz="2400" b="1" dirty="0">
                <a:solidFill>
                  <a:schemeClr val="accent6">
                    <a:lumMod val="50000"/>
                  </a:schemeClr>
                </a:solidFill>
              </a:rPr>
              <a:t>“Glorificar es alabar, honrar y ensalzar… En Juan, la idea de glorificar a Jesús está vinculada al concepto de su hora; es decir, el momento de su muerte.” </a:t>
            </a:r>
            <a:r>
              <a:rPr lang="es-ES" sz="1800" b="1" dirty="0">
                <a:solidFill>
                  <a:schemeClr val="accent6">
                    <a:lumMod val="50000"/>
                  </a:schemeClr>
                </a:solidFill>
              </a:rPr>
              <a:t>(GEB 32)</a:t>
            </a:r>
          </a:p>
          <a:p>
            <a:r>
              <a:rPr lang="es-ES" sz="2400" b="1" dirty="0">
                <a:solidFill>
                  <a:schemeClr val="accent6">
                    <a:lumMod val="50000"/>
                  </a:schemeClr>
                </a:solidFill>
              </a:rPr>
              <a:t>“En el plano humano, Jesús murió en agonía, como un criminal despreciado… Pero en el lado glorioso de la cruz, como un lugar de salvación, de misericordia. ¡Que ironía! La mayor gloria de Dios se revela en su mayor vergüenza.” </a:t>
            </a:r>
            <a:r>
              <a:rPr lang="es-ES" sz="1800" b="1" dirty="0">
                <a:solidFill>
                  <a:schemeClr val="accent6">
                    <a:lumMod val="50000"/>
                  </a:schemeClr>
                </a:solidFill>
              </a:rPr>
              <a:t>(Id)</a:t>
            </a: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rgbClr val="FFFFCC"/>
                </a:solidFill>
              </a:rPr>
              <a:t>¿</a:t>
            </a:r>
            <a:r>
              <a:rPr lang="es-MX" sz="2400" b="1" dirty="0">
                <a:solidFill>
                  <a:schemeClr val="bg1"/>
                </a:solidFill>
              </a:rPr>
              <a:t>Cómo se entiende la gloria de Dios y de Cristo</a:t>
            </a:r>
            <a:r>
              <a:rPr lang="es-MX" sz="2400" b="1" dirty="0">
                <a:solidFill>
                  <a:srgbClr val="FFFFCC"/>
                </a:solidFill>
              </a:rPr>
              <a:t>?</a:t>
            </a:r>
            <a:r>
              <a:rPr lang="es-MX" sz="2400" b="1" dirty="0">
                <a:solidFill>
                  <a:srgbClr val="FFCC99"/>
                </a:solidFill>
              </a:rPr>
              <a:t> </a:t>
            </a:r>
            <a:r>
              <a:rPr lang="es-MX" sz="2000" b="1" dirty="0">
                <a:solidFill>
                  <a:srgbClr val="FFCC99"/>
                </a:solidFill>
              </a:rPr>
              <a:t>Juan 17:1- 5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El deseo de creer en Cristo Jesús, que él murió en mi lugar y de glorificar a Dios.</a:t>
            </a:r>
          </a:p>
          <a:p>
            <a:pPr>
              <a:lnSpc>
                <a:spcPct val="80000"/>
              </a:lnSpc>
              <a:buFont typeface="Wingdings" pitchFamily="2" charset="2"/>
              <a:buNone/>
            </a:pPr>
            <a:r>
              <a:rPr lang="es-ES" sz="2400" b="1" dirty="0">
                <a:solidFill>
                  <a:schemeClr val="accent6">
                    <a:lumMod val="50000"/>
                  </a:schemeClr>
                </a:solidFill>
              </a:rPr>
              <a:t>	¿Deseas creer que Cristo pagó tu deuda en la cruz?</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para compartir sobre el amor de Dios, que dio a su Hijo Único para la salvación de la humanidad, sobre la decisión de creerle. 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536774" y="2599831"/>
            <a:ext cx="1442938" cy="219231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93273</TotalTime>
  <Words>1040</Words>
  <Application>Microsoft Office PowerPoint</Application>
  <PresentationFormat>Presentación en pantalla (4:3)</PresentationFormat>
  <Paragraphs>86</Paragraphs>
  <Slides>10</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Presentación de PowerPoint</vt:lpstr>
      <vt:lpstr>Presentación de PowerPoint</vt:lpstr>
      <vt:lpstr>II. MOTIVAR: ¿Cómo motivar y cómo enseñar? </vt:lpstr>
      <vt:lpstr>Presentación de PowerPoint</vt:lpstr>
      <vt:lpstr>2. ¿El creer o no creer en Cristo Jesús tiene consecuencias eternas? Juan 3:16- 21  </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Pc</cp:lastModifiedBy>
  <cp:revision>8042</cp:revision>
  <dcterms:created xsi:type="dcterms:W3CDTF">2007-04-17T14:25:21Z</dcterms:created>
  <dcterms:modified xsi:type="dcterms:W3CDTF">2024-10-14T23:09:11Z</dcterms:modified>
</cp:coreProperties>
</file>