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12"/>
  </p:notesMasterIdLst>
  <p:sldIdLst>
    <p:sldId id="256" r:id="rId2"/>
    <p:sldId id="284" r:id="rId3"/>
    <p:sldId id="285" r:id="rId4"/>
    <p:sldId id="286" r:id="rId5"/>
    <p:sldId id="265" r:id="rId6"/>
    <p:sldId id="287" r:id="rId7"/>
    <p:sldId id="269" r:id="rId8"/>
    <p:sldId id="282" r:id="rId9"/>
    <p:sldId id="263" r:id="rId10"/>
    <p:sldId id="281" r:id="rId11"/>
  </p:sldIdLst>
  <p:sldSz cx="9144000" cy="6858000" type="screen4x3"/>
  <p:notesSz cx="6858000" cy="9144000"/>
  <p:defaultTextStyle>
    <a:defPPr>
      <a:defRPr lang="es-MX"/>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FFFF07"/>
    <a:srgbClr val="F2021F"/>
    <a:srgbClr val="F33F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p:cViewPr varScale="1">
        <p:scale>
          <a:sx n="68" d="100"/>
          <a:sy n="68" d="100"/>
        </p:scale>
        <p:origin x="1470"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D3446F-5817-4C25-929D-4F180A64F446}" type="datetimeFigureOut">
              <a:rPr lang="en-US" smtClean="0"/>
              <a:pPr/>
              <a:t>10/14/2024</a:t>
            </a:fld>
            <a:endParaRPr lang="en-US"/>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CF0B65-7D7D-4124-8CC2-64ACEAB319AA}" type="slidenum">
              <a:rPr lang="en-US" smtClean="0"/>
              <a:pPr/>
              <a:t>‹Nº›</a:t>
            </a:fld>
            <a:endParaRPr lang="en-US"/>
          </a:p>
        </p:txBody>
      </p:sp>
    </p:spTree>
    <p:extLst>
      <p:ext uri="{BB962C8B-B14F-4D97-AF65-F5344CB8AC3E}">
        <p14:creationId xmlns:p14="http://schemas.microsoft.com/office/powerpoint/2010/main" val="37569866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5</a:t>
            </a:fld>
            <a:endParaRPr lang="en-US"/>
          </a:p>
        </p:txBody>
      </p:sp>
    </p:spTree>
    <p:extLst>
      <p:ext uri="{BB962C8B-B14F-4D97-AF65-F5344CB8AC3E}">
        <p14:creationId xmlns:p14="http://schemas.microsoft.com/office/powerpoint/2010/main" val="19461554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n-US" dirty="0"/>
              <a:t>GEB </a:t>
            </a:r>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7</a:t>
            </a:fld>
            <a:endParaRPr lang="en-US"/>
          </a:p>
        </p:txBody>
      </p:sp>
    </p:spTree>
    <p:extLst>
      <p:ext uri="{BB962C8B-B14F-4D97-AF65-F5344CB8AC3E}">
        <p14:creationId xmlns:p14="http://schemas.microsoft.com/office/powerpoint/2010/main" val="6098588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PE" dirty="0"/>
              <a:t> </a:t>
            </a:r>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8</a:t>
            </a:fld>
            <a:endParaRPr lang="en-US"/>
          </a:p>
        </p:txBody>
      </p:sp>
    </p:spTree>
    <p:extLst>
      <p:ext uri="{BB962C8B-B14F-4D97-AF65-F5344CB8AC3E}">
        <p14:creationId xmlns:p14="http://schemas.microsoft.com/office/powerpoint/2010/main" val="23899007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3ED0F7BE-E3AA-46EA-A2AF-7CD581104091}" type="slidenum">
              <a:rPr lang="es-MX"/>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450013" y="228600"/>
            <a:ext cx="2084387" cy="5791200"/>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195263" y="228600"/>
            <a:ext cx="6102350" cy="57912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623415EB-96B7-43E0-822F-C9D61E0D6D5A}" type="slidenum">
              <a:rPr lang="es-MX"/>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EA168BFF-7334-4524-B060-8FA62EB200FE}" type="slidenum">
              <a:rPr lang="es-MX"/>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6096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329015A-E9DF-4999-BA96-80B4C3B68754}" type="slidenum">
              <a:rPr lang="es-MX"/>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Rectangle 8"/>
          <p:cNvSpPr>
            <a:spLocks noGrp="1" noChangeArrowheads="1"/>
          </p:cNvSpPr>
          <p:nvPr>
            <p:ph type="dt" sz="half" idx="10"/>
          </p:nvPr>
        </p:nvSpPr>
        <p:spPr>
          <a:ln/>
        </p:spPr>
        <p:txBody>
          <a:bodyPr/>
          <a:lstStyle>
            <a:lvl1pPr>
              <a:defRPr/>
            </a:lvl1pPr>
          </a:lstStyle>
          <a:p>
            <a:pPr>
              <a:defRPr/>
            </a:pPr>
            <a:endParaRPr lang="es-MX"/>
          </a:p>
        </p:txBody>
      </p:sp>
      <p:sp>
        <p:nvSpPr>
          <p:cNvPr id="8" name="Rectangle 9"/>
          <p:cNvSpPr>
            <a:spLocks noGrp="1" noChangeArrowheads="1"/>
          </p:cNvSpPr>
          <p:nvPr>
            <p:ph type="ftr" sz="quarter" idx="11"/>
          </p:nvPr>
        </p:nvSpPr>
        <p:spPr>
          <a:ln/>
        </p:spPr>
        <p:txBody>
          <a:bodyPr/>
          <a:lstStyle>
            <a:lvl1pPr>
              <a:defRPr/>
            </a:lvl1pPr>
          </a:lstStyle>
          <a:p>
            <a:pPr>
              <a:defRPr/>
            </a:pPr>
            <a:endParaRPr lang="es-MX"/>
          </a:p>
        </p:txBody>
      </p:sp>
      <p:sp>
        <p:nvSpPr>
          <p:cNvPr id="9" name="Rectangle 10"/>
          <p:cNvSpPr>
            <a:spLocks noGrp="1" noChangeArrowheads="1"/>
          </p:cNvSpPr>
          <p:nvPr>
            <p:ph type="sldNum" sz="quarter" idx="12"/>
          </p:nvPr>
        </p:nvSpPr>
        <p:spPr>
          <a:ln/>
        </p:spPr>
        <p:txBody>
          <a:bodyPr/>
          <a:lstStyle>
            <a:lvl1pPr>
              <a:defRPr/>
            </a:lvl1pPr>
          </a:lstStyle>
          <a:p>
            <a:fld id="{CC867857-65F8-4624-9800-9A1D2E106D71}" type="slidenum">
              <a:rPr lang="es-MX"/>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Rectangle 8"/>
          <p:cNvSpPr>
            <a:spLocks noGrp="1" noChangeArrowheads="1"/>
          </p:cNvSpPr>
          <p:nvPr>
            <p:ph type="dt" sz="half" idx="10"/>
          </p:nvPr>
        </p:nvSpPr>
        <p:spPr>
          <a:ln/>
        </p:spPr>
        <p:txBody>
          <a:bodyPr/>
          <a:lstStyle>
            <a:lvl1pPr>
              <a:defRPr/>
            </a:lvl1pPr>
          </a:lstStyle>
          <a:p>
            <a:pPr>
              <a:defRPr/>
            </a:pPr>
            <a:endParaRPr lang="es-MX"/>
          </a:p>
        </p:txBody>
      </p:sp>
      <p:sp>
        <p:nvSpPr>
          <p:cNvPr id="4" name="Rectangle 9"/>
          <p:cNvSpPr>
            <a:spLocks noGrp="1" noChangeArrowheads="1"/>
          </p:cNvSpPr>
          <p:nvPr>
            <p:ph type="ftr" sz="quarter" idx="11"/>
          </p:nvPr>
        </p:nvSpPr>
        <p:spPr>
          <a:ln/>
        </p:spPr>
        <p:txBody>
          <a:bodyPr/>
          <a:lstStyle>
            <a:lvl1pPr>
              <a:defRPr/>
            </a:lvl1pPr>
          </a:lstStyle>
          <a:p>
            <a:pPr>
              <a:defRPr/>
            </a:pPr>
            <a:endParaRPr lang="es-MX"/>
          </a:p>
        </p:txBody>
      </p:sp>
      <p:sp>
        <p:nvSpPr>
          <p:cNvPr id="5" name="Rectangle 10"/>
          <p:cNvSpPr>
            <a:spLocks noGrp="1" noChangeArrowheads="1"/>
          </p:cNvSpPr>
          <p:nvPr>
            <p:ph type="sldNum" sz="quarter" idx="12"/>
          </p:nvPr>
        </p:nvSpPr>
        <p:spPr>
          <a:ln/>
        </p:spPr>
        <p:txBody>
          <a:bodyPr/>
          <a:lstStyle>
            <a:lvl1pPr>
              <a:defRPr/>
            </a:lvl1pPr>
          </a:lstStyle>
          <a:p>
            <a:fld id="{64F4103F-56A9-456A-BBC1-4F8FE456CDB3}" type="slidenum">
              <a:rPr lang="es-MX"/>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es-MX"/>
          </a:p>
        </p:txBody>
      </p:sp>
      <p:sp>
        <p:nvSpPr>
          <p:cNvPr id="3" name="Rectangle 9"/>
          <p:cNvSpPr>
            <a:spLocks noGrp="1" noChangeArrowheads="1"/>
          </p:cNvSpPr>
          <p:nvPr>
            <p:ph type="ftr" sz="quarter" idx="11"/>
          </p:nvPr>
        </p:nvSpPr>
        <p:spPr>
          <a:ln/>
        </p:spPr>
        <p:txBody>
          <a:bodyPr/>
          <a:lstStyle>
            <a:lvl1pPr>
              <a:defRPr/>
            </a:lvl1pPr>
          </a:lstStyle>
          <a:p>
            <a:pPr>
              <a:defRPr/>
            </a:pPr>
            <a:endParaRPr lang="es-MX"/>
          </a:p>
        </p:txBody>
      </p:sp>
      <p:sp>
        <p:nvSpPr>
          <p:cNvPr id="4" name="Rectangle 10"/>
          <p:cNvSpPr>
            <a:spLocks noGrp="1" noChangeArrowheads="1"/>
          </p:cNvSpPr>
          <p:nvPr>
            <p:ph type="sldNum" sz="quarter" idx="12"/>
          </p:nvPr>
        </p:nvSpPr>
        <p:spPr>
          <a:ln/>
        </p:spPr>
        <p:txBody>
          <a:bodyPr/>
          <a:lstStyle>
            <a:lvl1pPr>
              <a:defRPr/>
            </a:lvl1pPr>
          </a:lstStyle>
          <a:p>
            <a:fld id="{609F1150-F025-40A1-8C0E-A093890BB6AB}" type="slidenum">
              <a:rPr lang="es-MX"/>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2DD5691C-32EC-415A-9C86-A5A11EA90AD1}" type="slidenum">
              <a:rPr lang="es-MX"/>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D6CC3B3-BC7B-4C19-A548-5E4108AA5E31}" type="slidenum">
              <a:rPr lang="es-MX"/>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2722B1C7-C32D-491F-9835-10D9D954E90D}" type="slidenum">
              <a:rPr lang="es-MX"/>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152400"/>
            <a:ext cx="8686800" cy="6096000"/>
            <a:chOff x="0" y="96"/>
            <a:chExt cx="5472" cy="3840"/>
          </a:xfrm>
        </p:grpSpPr>
        <p:sp>
          <p:nvSpPr>
            <p:cNvPr id="1032" name="AutoShape 3"/>
            <p:cNvSpPr>
              <a:spLocks noChangeArrowheads="1"/>
            </p:cNvSpPr>
            <p:nvPr/>
          </p:nvSpPr>
          <p:spPr bwMode="auto">
            <a:xfrm>
              <a:off x="240" y="336"/>
              <a:ext cx="5232" cy="3600"/>
            </a:xfrm>
            <a:prstGeom prst="roundRect">
              <a:avLst>
                <a:gd name="adj" fmla="val 13727"/>
              </a:avLst>
            </a:prstGeom>
            <a:noFill/>
            <a:ln w="50800">
              <a:solidFill>
                <a:schemeClr val="bg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s-ES" sz="2400">
                <a:latin typeface="Times New Roman" panose="02020603050405020304" pitchFamily="18" charset="0"/>
              </a:endParaRPr>
            </a:p>
          </p:txBody>
        </p:sp>
        <p:sp>
          <p:nvSpPr>
            <p:cNvPr id="1033" name="AutoShape 4"/>
            <p:cNvSpPr>
              <a:spLocks noChangeArrowheads="1"/>
            </p:cNvSpPr>
            <p:nvPr/>
          </p:nvSpPr>
          <p:spPr bwMode="blackWhite">
            <a:xfrm>
              <a:off x="0" y="96"/>
              <a:ext cx="5376" cy="768"/>
            </a:xfrm>
            <a:custGeom>
              <a:avLst/>
              <a:gdLst>
                <a:gd name="T0" fmla="*/ 0 w 7000"/>
                <a:gd name="T1" fmla="*/ 0 h 1000"/>
                <a:gd name="T2" fmla="*/ 2261 w 7000"/>
                <a:gd name="T3" fmla="*/ 0 h 1000"/>
                <a:gd name="T4" fmla="*/ 2435 w 7000"/>
                <a:gd name="T5" fmla="*/ 174 h 1000"/>
                <a:gd name="T6" fmla="*/ 2262 w 7000"/>
                <a:gd name="T7" fmla="*/ 348 h 1000"/>
                <a:gd name="T8" fmla="*/ 0 w 7000"/>
                <a:gd name="T9" fmla="*/ 348 h 1000"/>
                <a:gd name="T10" fmla="*/ 0 60000 65536"/>
                <a:gd name="T11" fmla="*/ 0 60000 65536"/>
                <a:gd name="T12" fmla="*/ 0 60000 65536"/>
                <a:gd name="T13" fmla="*/ 0 60000 65536"/>
                <a:gd name="T14" fmla="*/ 0 60000 65536"/>
                <a:gd name="T15" fmla="*/ 0 w 7000"/>
                <a:gd name="T16" fmla="*/ 0 h 1000"/>
                <a:gd name="T17" fmla="*/ 3500 w 7000"/>
                <a:gd name="T18" fmla="*/ 1000 h 1000"/>
              </a:gdLst>
              <a:ahLst/>
              <a:cxnLst>
                <a:cxn ang="T10">
                  <a:pos x="T0" y="T1"/>
                </a:cxn>
                <a:cxn ang="T11">
                  <a:pos x="T2" y="T3"/>
                </a:cxn>
                <a:cxn ang="T12">
                  <a:pos x="T4" y="T5"/>
                </a:cxn>
                <a:cxn ang="T13">
                  <a:pos x="T6" y="T7"/>
                </a:cxn>
                <a:cxn ang="T14">
                  <a:pos x="T8" y="T9"/>
                </a:cxn>
              </a:cxnLst>
              <a:rect l="T15" t="T16" r="T17" b="T18"/>
              <a:pathLst>
                <a:path w="7000" h="1000">
                  <a:moveTo>
                    <a:pt x="0" y="0"/>
                  </a:moveTo>
                  <a:lnTo>
                    <a:pt x="6499" y="0"/>
                  </a:lnTo>
                  <a:cubicBezTo>
                    <a:pt x="6776" y="0"/>
                    <a:pt x="7000" y="223"/>
                    <a:pt x="7000" y="500"/>
                  </a:cubicBezTo>
                  <a:cubicBezTo>
                    <a:pt x="7000" y="776"/>
                    <a:pt x="6776" y="999"/>
                    <a:pt x="6500" y="1000"/>
                  </a:cubicBezTo>
                  <a:lnTo>
                    <a:pt x="0" y="1000"/>
                  </a:lnTo>
                  <a:lnTo>
                    <a:pt x="0" y="0"/>
                  </a:lnTo>
                  <a:close/>
                </a:path>
              </a:pathLst>
            </a:custGeom>
            <a:solidFill>
              <a:schemeClr val="folHlink"/>
            </a:solidFill>
            <a:ln w="9525">
              <a:noFill/>
              <a:miter lim="800000"/>
              <a:headEnd/>
              <a:tailEnd/>
            </a:ln>
          </p:spPr>
          <p:txBody>
            <a:bodyPr/>
            <a:lstStyle/>
            <a:p>
              <a:endParaRPr lang="es-ES"/>
            </a:p>
          </p:txBody>
        </p:sp>
        <p:sp>
          <p:nvSpPr>
            <p:cNvPr id="1034" name="Line 5"/>
            <p:cNvSpPr>
              <a:spLocks noChangeShapeType="1"/>
            </p:cNvSpPr>
            <p:nvPr/>
          </p:nvSpPr>
          <p:spPr bwMode="auto">
            <a:xfrm>
              <a:off x="0" y="768"/>
              <a:ext cx="5088" cy="0"/>
            </a:xfrm>
            <a:prstGeom prst="line">
              <a:avLst/>
            </a:prstGeom>
            <a:noFill/>
            <a:ln w="38100">
              <a:solidFill>
                <a:schemeClr val="bg1"/>
              </a:solidFill>
              <a:round/>
              <a:headEnd/>
              <a:tailEnd/>
            </a:ln>
          </p:spPr>
          <p:txBody>
            <a:bodyPr/>
            <a:lstStyle/>
            <a:p>
              <a:endParaRPr lang="es-ES"/>
            </a:p>
          </p:txBody>
        </p:sp>
      </p:grpSp>
      <p:sp>
        <p:nvSpPr>
          <p:cNvPr id="1027" name="Rectangle 6"/>
          <p:cNvSpPr>
            <a:spLocks noGrp="1" noChangeArrowheads="1"/>
          </p:cNvSpPr>
          <p:nvPr>
            <p:ph type="title"/>
          </p:nvPr>
        </p:nvSpPr>
        <p:spPr bwMode="auto">
          <a:xfrm>
            <a:off x="195263" y="228600"/>
            <a:ext cx="8015287"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MX"/>
              <a:t>Haga clic para cambiar el estilo de título	</a:t>
            </a:r>
          </a:p>
        </p:txBody>
      </p:sp>
      <p:sp>
        <p:nvSpPr>
          <p:cNvPr id="1028" name="Rectangle 7"/>
          <p:cNvSpPr>
            <a:spLocks noGrp="1" noChangeArrowheads="1"/>
          </p:cNvSpPr>
          <p:nvPr>
            <p:ph type="body" idx="1"/>
          </p:nvPr>
        </p:nvSpPr>
        <p:spPr bwMode="auto">
          <a:xfrm>
            <a:off x="609600" y="1600200"/>
            <a:ext cx="79248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MX"/>
              <a:t>Haga clic para modificar el estilo de texto del patrón</a:t>
            </a:r>
          </a:p>
          <a:p>
            <a:pPr lvl="1"/>
            <a:r>
              <a:rPr lang="es-MX"/>
              <a:t>Segundo nivel</a:t>
            </a:r>
          </a:p>
          <a:p>
            <a:pPr lvl="2"/>
            <a:r>
              <a:rPr lang="es-MX"/>
              <a:t>Tercer nivel</a:t>
            </a:r>
          </a:p>
          <a:p>
            <a:pPr lvl="3"/>
            <a:r>
              <a:rPr lang="es-MX"/>
              <a:t>Cuarto nivel</a:t>
            </a:r>
          </a:p>
          <a:p>
            <a:pPr lvl="4"/>
            <a:r>
              <a:rPr lang="es-MX"/>
              <a:t>Quinto nivel</a:t>
            </a:r>
          </a:p>
        </p:txBody>
      </p:sp>
      <p:sp>
        <p:nvSpPr>
          <p:cNvPr id="10248" name="Rectangle 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s-MX"/>
          </a:p>
        </p:txBody>
      </p:sp>
      <p:sp>
        <p:nvSpPr>
          <p:cNvPr id="10249" name="Rectangle 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Arial" charset="0"/>
              </a:defRPr>
            </a:lvl1pPr>
          </a:lstStyle>
          <a:p>
            <a:pPr>
              <a:defRPr/>
            </a:pPr>
            <a:endParaRPr lang="es-MX"/>
          </a:p>
        </p:txBody>
      </p:sp>
      <p:sp>
        <p:nvSpPr>
          <p:cNvPr id="10250" name="Rectangle 10"/>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Black" pitchFamily="34" charset="0"/>
              </a:defRPr>
            </a:lvl1pPr>
          </a:lstStyle>
          <a:p>
            <a:fld id="{66EC6A28-46CA-4EDE-9959-40C3B0A1AC0A}" type="slidenum">
              <a:rPr lang="es-MX"/>
              <a:pPr/>
              <a:t>‹Nº›</a:t>
            </a:fld>
            <a:endParaRPr lang="es-MX"/>
          </a:p>
        </p:txBody>
      </p:sp>
    </p:spTree>
  </p:cSld>
  <p:clrMap bg1="lt1" tx1="dk1" bg2="lt2" tx2="dk2" accent1="accent1" accent2="accent2" accent3="accent3" accent4="accent4" accent5="accent5" accent6="accent6" hlink="hlink" folHlink="folHlink"/>
  <p:sldLayoutIdLst>
    <p:sldLayoutId id="2147483665" r:id="rId1"/>
    <p:sldLayoutId id="2147483664" r:id="rId2"/>
    <p:sldLayoutId id="2147483663" r:id="rId3"/>
    <p:sldLayoutId id="2147483662" r:id="rId4"/>
    <p:sldLayoutId id="2147483661" r:id="rId5"/>
    <p:sldLayoutId id="2147483660" r:id="rId6"/>
    <p:sldLayoutId id="2147483659" r:id="rId7"/>
    <p:sldLayoutId id="2147483658" r:id="rId8"/>
    <p:sldLayoutId id="2147483657" r:id="rId9"/>
    <p:sldLayoutId id="2147483656" r:id="rId10"/>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28">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2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2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2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8" grpId="0" build="p">
        <p:tmplLst>
          <p:tmpl lvl="1">
            <p:tnLst>
              <p:par>
                <p:cTn presetID="1" presetClass="entr" presetSubtype="0" fill="hold" nodeType="click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Lst>
      </p:bldP>
    </p:bldLst>
  </p:timing>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l"/>
        <a:defRPr sz="2400">
          <a:solidFill>
            <a:schemeClr val="tx1"/>
          </a:solidFill>
          <a:latin typeface="+mn-lt"/>
        </a:defRPr>
      </a:lvl3pPr>
      <a:lvl4pPr marL="1600200" indent="-228600" algn="l" rtl="0" eaLnBrk="0" fontAlgn="base" hangingPunct="0">
        <a:spcBef>
          <a:spcPct val="20000"/>
        </a:spcBef>
        <a:spcAft>
          <a:spcPct val="0"/>
        </a:spcAft>
        <a:buClr>
          <a:schemeClr val="hlink"/>
        </a:buClr>
        <a:buSzPct val="60000"/>
        <a:buFont typeface="Wingdings" pitchFamily="2" charset="2"/>
        <a:buChar char="l"/>
        <a:defRPr sz="2000">
          <a:solidFill>
            <a:schemeClr val="tx1"/>
          </a:solidFill>
          <a:latin typeface="+mn-lt"/>
        </a:defRPr>
      </a:lvl4pPr>
      <a:lvl5pPr marL="2057400" indent="-228600" algn="l" rtl="0" eaLnBrk="0" fontAlgn="base" hangingPunct="0">
        <a:spcBef>
          <a:spcPct val="20000"/>
        </a:spcBef>
        <a:spcAft>
          <a:spcPct val="0"/>
        </a:spcAft>
        <a:buClr>
          <a:schemeClr val="bg2"/>
        </a:buClr>
        <a:buSzPct val="40000"/>
        <a:buFont typeface="Wingdings" pitchFamily="2" charset="2"/>
        <a:buChar char="l"/>
        <a:defRPr sz="2000">
          <a:solidFill>
            <a:schemeClr val="tx1"/>
          </a:solidFill>
          <a:latin typeface="+mn-lt"/>
        </a:defRPr>
      </a:lvl5pPr>
      <a:lvl6pPr marL="25146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6pPr>
      <a:lvl7pPr marL="29718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7pPr>
      <a:lvl8pPr marL="34290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8pPr>
      <a:lvl9pPr marL="38862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hyperlink" Target="http://decalogo-janohalire.blogspot.com/p/escuela-sabatica.html" TargetMode="External"/><Relationship Id="rId7"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6.xml"/><Relationship Id="rId6" Type="http://schemas.openxmlformats.org/officeDocument/2006/relationships/hyperlink" Target="https://es.slideshare.net/ahalirecc" TargetMode="External"/><Relationship Id="rId5" Type="http://schemas.openxmlformats.org/officeDocument/2006/relationships/hyperlink" Target="http://decalogo-janohalire.blogspot.com/" TargetMode="External"/><Relationship Id="rId4" Type="http://schemas.openxmlformats.org/officeDocument/2006/relationships/hyperlink" Target="http://www.recursos-biblicos.com/"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2 CuadroTexto"/>
          <p:cNvSpPr txBox="1">
            <a:spLocks noChangeArrowheads="1"/>
          </p:cNvSpPr>
          <p:nvPr/>
        </p:nvSpPr>
        <p:spPr bwMode="auto">
          <a:xfrm>
            <a:off x="4857750" y="285750"/>
            <a:ext cx="2520950" cy="304800"/>
          </a:xfrm>
          <a:prstGeom prst="rect">
            <a:avLst/>
          </a:prstGeom>
          <a:noFill/>
          <a:ln w="9525">
            <a:noFill/>
            <a:miter lim="800000"/>
            <a:headEnd/>
            <a:tailEnd/>
          </a:ln>
        </p:spPr>
        <p:txBody>
          <a:bodyPr>
            <a:spAutoFit/>
          </a:bodyPr>
          <a:lstStyle/>
          <a:p>
            <a:pPr algn="r" eaLnBrk="1" hangingPunct="1"/>
            <a:r>
              <a:rPr lang="es-ES" sz="1400" dirty="0">
                <a:solidFill>
                  <a:srgbClr val="E8E8FA"/>
                </a:solidFill>
              </a:rPr>
              <a:t>19 de octubre 2024</a:t>
            </a:r>
          </a:p>
        </p:txBody>
      </p:sp>
      <p:sp>
        <p:nvSpPr>
          <p:cNvPr id="2052" name="Text Box 8"/>
          <p:cNvSpPr txBox="1">
            <a:spLocks noChangeArrowheads="1"/>
          </p:cNvSpPr>
          <p:nvPr/>
        </p:nvSpPr>
        <p:spPr bwMode="auto">
          <a:xfrm>
            <a:off x="323850" y="663575"/>
            <a:ext cx="7734300" cy="646331"/>
          </a:xfrm>
          <a:prstGeom prst="rect">
            <a:avLst/>
          </a:prstGeom>
          <a:noFill/>
          <a:ln w="9525">
            <a:noFill/>
            <a:miter lim="800000"/>
            <a:headEnd/>
            <a:tailEnd/>
          </a:ln>
        </p:spPr>
        <p:txBody>
          <a:bodyPr>
            <a:spAutoFit/>
          </a:bodyPr>
          <a:lstStyle/>
          <a:p>
            <a:pPr eaLnBrk="1" hangingPunct="1"/>
            <a:r>
              <a:rPr lang="es-MX" dirty="0">
                <a:solidFill>
                  <a:schemeClr val="bg1"/>
                </a:solidFill>
                <a:latin typeface="Arial Black" pitchFamily="34" charset="0"/>
              </a:rPr>
              <a:t>HISTORIA DE FONDO: EL PRÓLOGO</a:t>
            </a:r>
          </a:p>
          <a:p>
            <a:pPr eaLnBrk="1" hangingPunct="1"/>
            <a:endParaRPr lang="es-MX" dirty="0">
              <a:solidFill>
                <a:schemeClr val="bg1"/>
              </a:solidFill>
              <a:latin typeface="Arial Black" pitchFamily="34" charset="0"/>
            </a:endParaRPr>
          </a:p>
        </p:txBody>
      </p:sp>
      <p:sp>
        <p:nvSpPr>
          <p:cNvPr id="2053" name="Text Box 10"/>
          <p:cNvSpPr txBox="1">
            <a:spLocks noChangeArrowheads="1"/>
          </p:cNvSpPr>
          <p:nvPr/>
        </p:nvSpPr>
        <p:spPr bwMode="auto">
          <a:xfrm>
            <a:off x="1692275" y="5768975"/>
            <a:ext cx="6365875" cy="400110"/>
          </a:xfrm>
          <a:prstGeom prst="rect">
            <a:avLst/>
          </a:prstGeom>
          <a:noFill/>
          <a:ln w="9525">
            <a:noFill/>
            <a:miter lim="800000"/>
            <a:headEnd/>
            <a:tailEnd/>
          </a:ln>
        </p:spPr>
        <p:txBody>
          <a:bodyPr wrap="square">
            <a:spAutoFit/>
          </a:bodyPr>
          <a:lstStyle/>
          <a:p>
            <a:pPr algn="just" eaLnBrk="1" hangingPunct="1"/>
            <a:r>
              <a:rPr lang="es-MX" sz="2000" dirty="0">
                <a:solidFill>
                  <a:srgbClr val="F2021F"/>
                </a:solidFill>
                <a:latin typeface="Arial Black" pitchFamily="34" charset="0"/>
              </a:rPr>
              <a:t>TEXTO CLAVE:</a:t>
            </a:r>
            <a:r>
              <a:rPr lang="es-MX" sz="2000" dirty="0">
                <a:solidFill>
                  <a:schemeClr val="folHlink"/>
                </a:solidFill>
                <a:latin typeface="Arial Black" pitchFamily="34" charset="0"/>
              </a:rPr>
              <a:t> Juan 1:1</a:t>
            </a:r>
          </a:p>
        </p:txBody>
      </p:sp>
      <p:sp>
        <p:nvSpPr>
          <p:cNvPr id="2054" name="Rectangle 11"/>
          <p:cNvSpPr>
            <a:spLocks noChangeArrowheads="1"/>
          </p:cNvSpPr>
          <p:nvPr/>
        </p:nvSpPr>
        <p:spPr bwMode="auto">
          <a:xfrm>
            <a:off x="2044700" y="6381750"/>
            <a:ext cx="5165725" cy="304800"/>
          </a:xfrm>
          <a:prstGeom prst="rect">
            <a:avLst/>
          </a:prstGeom>
          <a:noFill/>
          <a:ln w="9525">
            <a:noFill/>
            <a:miter lim="800000"/>
            <a:headEnd/>
            <a:tailEnd/>
          </a:ln>
        </p:spPr>
        <p:txBody>
          <a:bodyPr>
            <a:spAutoFit/>
          </a:bodyPr>
          <a:lstStyle/>
          <a:p>
            <a:pPr algn="ctr" eaLnBrk="1" hangingPunct="1"/>
            <a:r>
              <a:rPr lang="es-ES" sz="1400" b="1" dirty="0">
                <a:solidFill>
                  <a:schemeClr val="bg2"/>
                </a:solidFill>
              </a:rPr>
              <a:t>Escuela Sabática – 4° Trimestre de 2024</a:t>
            </a:r>
            <a:endParaRPr lang="es-MX" sz="1400" b="1" dirty="0">
              <a:solidFill>
                <a:schemeClr val="bg2"/>
              </a:solidFill>
            </a:endParaRPr>
          </a:p>
        </p:txBody>
      </p:sp>
      <p:sp>
        <p:nvSpPr>
          <p:cNvPr id="2055" name="Rectangle 9"/>
          <p:cNvSpPr>
            <a:spLocks noChangeArrowheads="1"/>
          </p:cNvSpPr>
          <p:nvPr/>
        </p:nvSpPr>
        <p:spPr bwMode="auto">
          <a:xfrm>
            <a:off x="323850" y="260350"/>
            <a:ext cx="1584325" cy="369332"/>
          </a:xfrm>
          <a:prstGeom prst="rect">
            <a:avLst/>
          </a:prstGeom>
          <a:noFill/>
          <a:ln w="9525">
            <a:noFill/>
            <a:miter lim="800000"/>
            <a:headEnd/>
            <a:tailEnd/>
          </a:ln>
        </p:spPr>
        <p:txBody>
          <a:bodyPr>
            <a:spAutoFit/>
          </a:bodyPr>
          <a:lstStyle/>
          <a:p>
            <a:pPr eaLnBrk="1" hangingPunct="1"/>
            <a:r>
              <a:rPr lang="es-ES" dirty="0">
                <a:solidFill>
                  <a:srgbClr val="F2021F"/>
                </a:solidFill>
                <a:latin typeface="Arial Black" pitchFamily="34" charset="0"/>
              </a:rPr>
              <a:t>Lección 03</a:t>
            </a:r>
            <a:endParaRPr lang="es-MX" dirty="0">
              <a:solidFill>
                <a:srgbClr val="FFFF07"/>
              </a:solidFill>
            </a:endParaRPr>
          </a:p>
        </p:txBody>
      </p:sp>
      <p:pic>
        <p:nvPicPr>
          <p:cNvPr id="5" name="Imagen 4">
            <a:extLst>
              <a:ext uri="{FF2B5EF4-FFF2-40B4-BE49-F238E27FC236}">
                <a16:creationId xmlns:a16="http://schemas.microsoft.com/office/drawing/2014/main" id="{47A2B1E7-9246-5895-E6CE-B4DCC12FE504}"/>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2396219" y="1681894"/>
            <a:ext cx="4351560" cy="3867109"/>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250825" y="206375"/>
            <a:ext cx="8015288" cy="914400"/>
          </a:xfrm>
          <a:prstGeom prst="rect">
            <a:avLst/>
          </a:prstGeom>
          <a:noFill/>
          <a:ln>
            <a:noFill/>
          </a:ln>
        </p:spPr>
        <p:txBody>
          <a:bodyPr anchor="ctr"/>
          <a:lst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a:lstStyle>
          <a:p>
            <a:pPr>
              <a:defRPr/>
            </a:pPr>
            <a:r>
              <a:rPr lang="es-MX" sz="3200" b="1" kern="0" dirty="0">
                <a:solidFill>
                  <a:srgbClr val="FFFF99"/>
                </a:solidFill>
                <a:latin typeface="Tahoma" panose="020B0604030504040204" pitchFamily="34" charset="0"/>
                <a:ea typeface="Tahoma" panose="020B0604030504040204" pitchFamily="34" charset="0"/>
                <a:cs typeface="Tahoma" panose="020B0604030504040204" pitchFamily="34" charset="0"/>
              </a:rPr>
              <a:t>Créditos</a:t>
            </a:r>
            <a:endParaRPr lang="es-MX" sz="2400" b="1" kern="0" dirty="0">
              <a:solidFill>
                <a:srgbClr val="FFFF99"/>
              </a:solidFill>
              <a:latin typeface="Tahoma" panose="020B0604030504040204" pitchFamily="34" charset="0"/>
              <a:ea typeface="Tahoma" panose="020B0604030504040204" pitchFamily="34" charset="0"/>
              <a:cs typeface="Tahoma" panose="020B0604030504040204" pitchFamily="34" charset="0"/>
            </a:endParaRPr>
          </a:p>
        </p:txBody>
      </p:sp>
      <p:sp>
        <p:nvSpPr>
          <p:cNvPr id="6" name="Rectángulo 5"/>
          <p:cNvSpPr/>
          <p:nvPr/>
        </p:nvSpPr>
        <p:spPr>
          <a:xfrm>
            <a:off x="8532813" y="677863"/>
            <a:ext cx="360362" cy="5472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AR"/>
          </a:p>
        </p:txBody>
      </p:sp>
      <p:pic>
        <p:nvPicPr>
          <p:cNvPr id="9220" name="Picture 4" descr="Jesús sonriente"/>
          <p:cNvPicPr>
            <a:picLocks noChangeAspect="1" noChangeArrowheads="1"/>
          </p:cNvPicPr>
          <p:nvPr/>
        </p:nvPicPr>
        <p:blipFill>
          <a:blip r:embed="rId2"/>
          <a:srcRect/>
          <a:stretch>
            <a:fillRect/>
          </a:stretch>
        </p:blipFill>
        <p:spPr bwMode="auto">
          <a:xfrm>
            <a:off x="327025" y="1341438"/>
            <a:ext cx="8205788" cy="5011737"/>
          </a:xfrm>
          <a:prstGeom prst="rect">
            <a:avLst/>
          </a:prstGeom>
          <a:noFill/>
          <a:ln w="9525">
            <a:noFill/>
            <a:miter lim="800000"/>
            <a:headEnd/>
            <a:tailEnd/>
          </a:ln>
        </p:spPr>
      </p:pic>
      <p:sp>
        <p:nvSpPr>
          <p:cNvPr id="9221" name="Rectangle 2"/>
          <p:cNvSpPr>
            <a:spLocks noChangeArrowheads="1"/>
          </p:cNvSpPr>
          <p:nvPr/>
        </p:nvSpPr>
        <p:spPr bwMode="auto">
          <a:xfrm>
            <a:off x="1979613" y="1844675"/>
            <a:ext cx="6480175" cy="4216539"/>
          </a:xfrm>
          <a:prstGeom prst="rect">
            <a:avLst/>
          </a:prstGeom>
          <a:noFill/>
          <a:ln w="9525">
            <a:noFill/>
            <a:miter lim="800000"/>
            <a:headEnd/>
            <a:tailEnd/>
          </a:ln>
        </p:spPr>
        <p:txBody>
          <a:bodyPr>
            <a:spAutoFit/>
          </a:bodyPr>
          <a:lstStyle/>
          <a:p>
            <a:pPr algn="ctr" eaLnBrk="1" hangingPunct="1"/>
            <a:r>
              <a:rPr lang="es-AR" sz="1600" b="1" dirty="0">
                <a:solidFill>
                  <a:srgbClr val="FFFFCC"/>
                </a:solidFill>
                <a:latin typeface="Tahoma" pitchFamily="34" charset="0"/>
              </a:rPr>
              <a:t>DISEÑO ORIGINAL</a:t>
            </a:r>
          </a:p>
          <a:p>
            <a:pPr algn="ctr" eaLnBrk="1" hangingPunct="1"/>
            <a:r>
              <a:rPr lang="es-AR" sz="1200" b="1" dirty="0">
                <a:solidFill>
                  <a:srgbClr val="FFFFCC"/>
                </a:solidFill>
                <a:latin typeface="Tahoma" pitchFamily="34" charset="0"/>
              </a:rPr>
              <a:t>Lic. Alejandrino </a:t>
            </a:r>
            <a:r>
              <a:rPr lang="es-AR" sz="1200" b="1" dirty="0" err="1">
                <a:solidFill>
                  <a:srgbClr val="FFFFCC"/>
                </a:solidFill>
                <a:latin typeface="Tahoma" pitchFamily="34" charset="0"/>
              </a:rPr>
              <a:t>Halire</a:t>
            </a:r>
            <a:r>
              <a:rPr lang="es-AR" sz="1200" b="1" dirty="0">
                <a:solidFill>
                  <a:srgbClr val="FFFFCC"/>
                </a:solidFill>
                <a:latin typeface="Tahoma" pitchFamily="34" charset="0"/>
              </a:rPr>
              <a:t> </a:t>
            </a:r>
            <a:r>
              <a:rPr lang="es-AR" sz="1200" b="1" dirty="0" err="1">
                <a:solidFill>
                  <a:srgbClr val="FFFFCC"/>
                </a:solidFill>
                <a:latin typeface="Tahoma" pitchFamily="34" charset="0"/>
              </a:rPr>
              <a:t>Ccahuana</a:t>
            </a:r>
            <a:r>
              <a:rPr lang="es-AR" sz="1200" b="1" dirty="0">
                <a:solidFill>
                  <a:srgbClr val="FFFFCC"/>
                </a:solidFill>
                <a:latin typeface="Tahoma" pitchFamily="34" charset="0"/>
              </a:rPr>
              <a:t> </a:t>
            </a:r>
          </a:p>
          <a:p>
            <a:pPr algn="ctr" eaLnBrk="1" hangingPunct="1"/>
            <a:r>
              <a:rPr lang="es-AR" sz="1400" dirty="0">
                <a:solidFill>
                  <a:srgbClr val="FFFFCC"/>
                </a:solidFill>
                <a:latin typeface="Tahoma" pitchFamily="34" charset="0"/>
                <a:hlinkClick r:id="rId3"/>
              </a:rPr>
              <a:t>http://decalogo-janohalire.blogspot.com/p/escuela-sabatica.html</a:t>
            </a:r>
            <a:r>
              <a:rPr lang="es-AR" sz="1000" dirty="0">
                <a:solidFill>
                  <a:srgbClr val="FFFFCC"/>
                </a:solidFill>
                <a:latin typeface="Tahoma" pitchFamily="34" charset="0"/>
              </a:rPr>
              <a:t> </a:t>
            </a:r>
          </a:p>
          <a:p>
            <a:pPr algn="ctr" eaLnBrk="1" hangingPunct="1"/>
            <a:endParaRPr lang="es-AR" sz="1600" b="1" dirty="0">
              <a:latin typeface="Tahoma" pitchFamily="34" charset="0"/>
            </a:endParaRPr>
          </a:p>
          <a:p>
            <a:pPr algn="ctr" eaLnBrk="1" hangingPunct="1"/>
            <a:r>
              <a:rPr lang="es-AR" sz="1600" b="1" dirty="0">
                <a:solidFill>
                  <a:srgbClr val="CCECFF"/>
                </a:solidFill>
                <a:latin typeface="Tahoma" pitchFamily="34" charset="0"/>
              </a:rPr>
              <a:t>Distribución</a:t>
            </a:r>
          </a:p>
          <a:p>
            <a:pPr algn="ctr" eaLnBrk="1" hangingPunct="1"/>
            <a:r>
              <a:rPr lang="es-AR" sz="1600" b="1" dirty="0">
                <a:solidFill>
                  <a:srgbClr val="CCECFF"/>
                </a:solidFill>
                <a:latin typeface="Tahoma" pitchFamily="34" charset="0"/>
              </a:rPr>
              <a:t>Recursos Escuela Sabática ©</a:t>
            </a:r>
          </a:p>
          <a:p>
            <a:pPr algn="ctr" eaLnBrk="1" hangingPunct="1"/>
            <a:endParaRPr lang="es-AR" sz="1200" b="1" dirty="0">
              <a:latin typeface="Tahoma" pitchFamily="34" charset="0"/>
            </a:endParaRPr>
          </a:p>
          <a:p>
            <a:pPr algn="ctr" eaLnBrk="1" hangingPunct="1"/>
            <a:r>
              <a:rPr lang="es-AR" sz="1400" b="1" dirty="0">
                <a:solidFill>
                  <a:schemeClr val="bg1"/>
                </a:solidFill>
                <a:latin typeface="Tahoma" pitchFamily="34" charset="0"/>
              </a:rPr>
              <a:t>Para recibir las próximas lecciones inscríbase enviando un mail a:</a:t>
            </a:r>
          </a:p>
          <a:p>
            <a:pPr algn="ctr" eaLnBrk="1" hangingPunct="1"/>
            <a:r>
              <a:rPr lang="es-PE" sz="1400" u="sng" dirty="0">
                <a:hlinkClick r:id="rId4"/>
              </a:rPr>
              <a:t>www.recursos-biblicos.com</a:t>
            </a:r>
            <a:endParaRPr lang="es-AR" sz="1400" b="1" dirty="0">
              <a:solidFill>
                <a:schemeClr val="bg1"/>
              </a:solidFill>
              <a:latin typeface="Tahoma" pitchFamily="34" charset="0"/>
            </a:endParaRPr>
          </a:p>
          <a:p>
            <a:pPr algn="ctr" eaLnBrk="1" hangingPunct="1">
              <a:buFont typeface="Wingdings" pitchFamily="2" charset="2"/>
              <a:buNone/>
            </a:pPr>
            <a:r>
              <a:rPr lang="es-AR" sz="1200" b="1" dirty="0">
                <a:solidFill>
                  <a:schemeClr val="bg1"/>
                </a:solidFill>
                <a:latin typeface="Tahoma" pitchFamily="34" charset="0"/>
              </a:rPr>
              <a:t> Asunto: Lecciones en </a:t>
            </a:r>
            <a:r>
              <a:rPr lang="es-AR" sz="1200" b="1" dirty="0" err="1">
                <a:solidFill>
                  <a:schemeClr val="bg1"/>
                </a:solidFill>
                <a:latin typeface="Tahoma" pitchFamily="34" charset="0"/>
              </a:rPr>
              <a:t>Powerpoint</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endParaRPr lang="es-AR" sz="1400" b="1" dirty="0">
              <a:solidFill>
                <a:schemeClr val="bg1"/>
              </a:solidFill>
              <a:latin typeface="Tahoma" pitchFamily="34" charset="0"/>
            </a:endParaRPr>
          </a:p>
          <a:p>
            <a:pPr algn="ctr" eaLnBrk="1" hangingPunct="1"/>
            <a:r>
              <a:rPr lang="es-AR" sz="1400" b="1" dirty="0">
                <a:solidFill>
                  <a:schemeClr val="bg1"/>
                </a:solidFill>
                <a:latin typeface="Tahoma" pitchFamily="34" charset="0"/>
              </a:rPr>
              <a:t>RECURSOS ADVENTISTAS</a:t>
            </a:r>
          </a:p>
          <a:p>
            <a:pPr algn="ctr" eaLnBrk="1" hangingPunct="1"/>
            <a:r>
              <a:rPr lang="es-AR" sz="1400" b="1" dirty="0">
                <a:solidFill>
                  <a:schemeClr val="bg1"/>
                </a:solidFill>
                <a:latin typeface="Tahoma" pitchFamily="34" charset="0"/>
              </a:rPr>
              <a:t>Recursos gratuitos </a:t>
            </a:r>
          </a:p>
          <a:p>
            <a:pPr algn="ctr" eaLnBrk="1" hangingPunct="1"/>
            <a:endParaRPr lang="es-AR" sz="1200" b="1" dirty="0">
              <a:solidFill>
                <a:schemeClr val="bg1"/>
              </a:solidFill>
              <a:latin typeface="Tahoma" pitchFamily="34" charset="0"/>
            </a:endParaRPr>
          </a:p>
          <a:p>
            <a:pPr algn="ctr" eaLnBrk="1" hangingPunct="1"/>
            <a:r>
              <a:rPr lang="es-AR" sz="1200" b="1" dirty="0">
                <a:solidFill>
                  <a:schemeClr val="bg1"/>
                </a:solidFill>
                <a:latin typeface="Tahoma" pitchFamily="34" charset="0"/>
                <a:hlinkClick r:id="rId5"/>
              </a:rPr>
              <a:t>http://decalogo-janohalire.blogspot.com/</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r>
              <a:rPr lang="es-PE" sz="1200" dirty="0">
                <a:hlinkClick r:id="rId6"/>
              </a:rPr>
              <a:t>https://es.slideshare.net/ahalirecc</a:t>
            </a:r>
            <a:r>
              <a:rPr lang="es-PE" sz="1200" dirty="0"/>
              <a:t> </a:t>
            </a:r>
          </a:p>
          <a:p>
            <a:pPr algn="ctr" eaLnBrk="1" hangingPunct="1"/>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p:txBody>
      </p:sp>
      <p:grpSp>
        <p:nvGrpSpPr>
          <p:cNvPr id="9222" name="Group 3"/>
          <p:cNvGrpSpPr>
            <a:grpSpLocks/>
          </p:cNvGrpSpPr>
          <p:nvPr/>
        </p:nvGrpSpPr>
        <p:grpSpPr bwMode="auto">
          <a:xfrm>
            <a:off x="511175" y="5084763"/>
            <a:ext cx="1120775" cy="865187"/>
            <a:chOff x="4694" y="3521"/>
            <a:chExt cx="908" cy="680"/>
          </a:xfrm>
        </p:grpSpPr>
        <p:sp>
          <p:nvSpPr>
            <p:cNvPr id="9223" name="WordArt 4"/>
            <p:cNvSpPr>
              <a:spLocks noChangeArrowheads="1" noChangeShapeType="1" noTextEdit="1"/>
            </p:cNvSpPr>
            <p:nvPr/>
          </p:nvSpPr>
          <p:spPr bwMode="auto">
            <a:xfrm>
              <a:off x="4740" y="3838"/>
              <a:ext cx="804" cy="276"/>
            </a:xfrm>
            <a:prstGeom prst="rect">
              <a:avLst/>
            </a:prstGeom>
          </p:spPr>
          <p:txBody>
            <a:bodyPr wrap="none" fromWordArt="1">
              <a:prstTxWarp prst="textPlain">
                <a:avLst>
                  <a:gd name="adj" fmla="val 50000"/>
                </a:avLst>
              </a:prstTxWarp>
            </a:bodyPr>
            <a:lstStyle/>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Recursos</a:t>
              </a:r>
            </a:p>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Escuela Sabática</a:t>
              </a:r>
            </a:p>
          </p:txBody>
        </p:sp>
        <p:pic>
          <p:nvPicPr>
            <p:cNvPr id="9224" name="Picture 5" descr="logo IASD - ANI"/>
            <p:cNvPicPr>
              <a:picLocks noChangeAspect="1" noChangeArrowheads="1" noCrop="1"/>
            </p:cNvPicPr>
            <p:nvPr/>
          </p:nvPicPr>
          <p:blipFill>
            <a:blip r:embed="rId7"/>
            <a:srcRect/>
            <a:stretch>
              <a:fillRect/>
            </a:stretch>
          </p:blipFill>
          <p:spPr bwMode="auto">
            <a:xfrm>
              <a:off x="5012" y="3521"/>
              <a:ext cx="288" cy="317"/>
            </a:xfrm>
            <a:prstGeom prst="rect">
              <a:avLst/>
            </a:prstGeom>
            <a:noFill/>
            <a:ln w="9525">
              <a:noFill/>
              <a:miter lim="800000"/>
              <a:headEnd/>
              <a:tailEnd/>
            </a:ln>
          </p:spPr>
        </p:pic>
        <p:sp>
          <p:nvSpPr>
            <p:cNvPr id="9225" name="Line 6"/>
            <p:cNvSpPr>
              <a:spLocks noChangeShapeType="1"/>
            </p:cNvSpPr>
            <p:nvPr/>
          </p:nvSpPr>
          <p:spPr bwMode="auto">
            <a:xfrm>
              <a:off x="4988" y="3802"/>
              <a:ext cx="329" cy="0"/>
            </a:xfrm>
            <a:prstGeom prst="line">
              <a:avLst/>
            </a:prstGeom>
            <a:noFill/>
            <a:ln w="76200">
              <a:solidFill>
                <a:srgbClr val="990099"/>
              </a:solidFill>
              <a:round/>
              <a:headEnd/>
              <a:tailEnd/>
            </a:ln>
          </p:spPr>
          <p:txBody>
            <a:bodyPr/>
            <a:lstStyle/>
            <a:p>
              <a:endParaRPr lang="es-ES"/>
            </a:p>
          </p:txBody>
        </p:sp>
        <p:sp>
          <p:nvSpPr>
            <p:cNvPr id="9226" name="Line 7"/>
            <p:cNvSpPr>
              <a:spLocks noChangeShapeType="1"/>
            </p:cNvSpPr>
            <p:nvPr/>
          </p:nvSpPr>
          <p:spPr bwMode="auto">
            <a:xfrm>
              <a:off x="4694" y="4201"/>
              <a:ext cx="908" cy="0"/>
            </a:xfrm>
            <a:prstGeom prst="line">
              <a:avLst/>
            </a:prstGeom>
            <a:noFill/>
            <a:ln w="76200">
              <a:solidFill>
                <a:srgbClr val="990099"/>
              </a:solidFill>
              <a:round/>
              <a:headEnd/>
              <a:tailEnd/>
            </a:ln>
          </p:spPr>
          <p:txBody>
            <a:bodyPr/>
            <a:lstStyle/>
            <a:p>
              <a:endParaRPr lang="es-ES"/>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body" idx="4294967295"/>
          </p:nvPr>
        </p:nvSpPr>
        <p:spPr>
          <a:xfrm>
            <a:off x="3625851" y="2561531"/>
            <a:ext cx="4857750" cy="3348955"/>
          </a:xfrm>
        </p:spPr>
        <p:txBody>
          <a:bodyPr/>
          <a:lstStyle/>
          <a:p>
            <a:pPr eaLnBrk="1" hangingPunct="1">
              <a:lnSpc>
                <a:spcPct val="90000"/>
              </a:lnSpc>
            </a:pPr>
            <a:r>
              <a:rPr lang="es-MX" sz="2400" b="1" dirty="0">
                <a:solidFill>
                  <a:schemeClr val="accent6">
                    <a:lumMod val="75000"/>
                  </a:schemeClr>
                </a:solidFill>
              </a:rPr>
              <a:t>SABER: Entender que el Señor Jesucristo es Dios Creador y murió en la cruz.</a:t>
            </a:r>
          </a:p>
          <a:p>
            <a:pPr eaLnBrk="1" hangingPunct="1">
              <a:lnSpc>
                <a:spcPct val="90000"/>
              </a:lnSpc>
            </a:pPr>
            <a:r>
              <a:rPr lang="es-MX" sz="2400" b="1" dirty="0">
                <a:solidFill>
                  <a:schemeClr val="accent6">
                    <a:lumMod val="75000"/>
                  </a:schemeClr>
                </a:solidFill>
              </a:rPr>
              <a:t>SENTIR: El deseo de creer en Cristo Jesús.</a:t>
            </a:r>
          </a:p>
          <a:p>
            <a:pPr eaLnBrk="1" hangingPunct="1">
              <a:lnSpc>
                <a:spcPct val="90000"/>
              </a:lnSpc>
            </a:pPr>
            <a:r>
              <a:rPr lang="es-MX" sz="2400" b="1" dirty="0">
                <a:solidFill>
                  <a:schemeClr val="accent6">
                    <a:lumMod val="75000"/>
                  </a:schemeClr>
                </a:solidFill>
              </a:rPr>
              <a:t>HACER</a:t>
            </a:r>
            <a:r>
              <a:rPr lang="es-MX" sz="2400" b="1">
                <a:solidFill>
                  <a:schemeClr val="accent6">
                    <a:lumMod val="75000"/>
                  </a:schemeClr>
                </a:solidFill>
              </a:rPr>
              <a:t>: </a:t>
            </a:r>
            <a:r>
              <a:rPr lang="es-MX" sz="2400" b="1" dirty="0">
                <a:solidFill>
                  <a:schemeClr val="accent6">
                    <a:lumMod val="75000"/>
                  </a:schemeClr>
                </a:solidFill>
              </a:rPr>
              <a:t>L</a:t>
            </a:r>
            <a:r>
              <a:rPr lang="es-MX" sz="2400" b="1">
                <a:solidFill>
                  <a:schemeClr val="accent6">
                    <a:lumMod val="75000"/>
                  </a:schemeClr>
                </a:solidFill>
              </a:rPr>
              <a:t>a </a:t>
            </a:r>
            <a:r>
              <a:rPr lang="es-MX" sz="2400" b="1" dirty="0">
                <a:solidFill>
                  <a:schemeClr val="accent6">
                    <a:lumMod val="75000"/>
                  </a:schemeClr>
                </a:solidFill>
              </a:rPr>
              <a:t>decisión de creer y seguir sus huellas.</a:t>
            </a:r>
          </a:p>
        </p:txBody>
      </p:sp>
      <p:sp>
        <p:nvSpPr>
          <p:cNvPr id="21507" name="5 CuadroTexto"/>
          <p:cNvSpPr txBox="1">
            <a:spLocks noChangeArrowheads="1"/>
          </p:cNvSpPr>
          <p:nvPr/>
        </p:nvSpPr>
        <p:spPr bwMode="auto">
          <a:xfrm>
            <a:off x="468313" y="1484313"/>
            <a:ext cx="8015288" cy="1015663"/>
          </a:xfrm>
          <a:prstGeom prst="rect">
            <a:avLst/>
          </a:prstGeom>
          <a:noFill/>
          <a:ln w="9525">
            <a:noFill/>
            <a:miter lim="800000"/>
            <a:headEnd/>
            <a:tailEnd/>
          </a:ln>
        </p:spPr>
        <p:txBody>
          <a:bodyPr wrap="square">
            <a:spAutoFit/>
          </a:bodyPr>
          <a:lstStyle/>
          <a:p>
            <a:pPr eaLnBrk="1" hangingPunct="1"/>
            <a:r>
              <a:rPr lang="es-ES" sz="2000" dirty="0">
                <a:solidFill>
                  <a:schemeClr val="accent6">
                    <a:lumMod val="75000"/>
                  </a:schemeClr>
                </a:solidFill>
                <a:latin typeface="Arial Black" pitchFamily="34" charset="0"/>
              </a:rPr>
              <a:t>Aprendamos a ser un discípulo que cree en el Señor Jesucristo, que murió en nuestro lugar.</a:t>
            </a:r>
          </a:p>
          <a:p>
            <a:pPr eaLnBrk="1" hangingPunct="1"/>
            <a:r>
              <a:rPr lang="es-ES" sz="2000" u="sng" dirty="0">
                <a:solidFill>
                  <a:schemeClr val="accent6">
                    <a:lumMod val="75000"/>
                  </a:schemeClr>
                </a:solidFill>
                <a:latin typeface="Arial Black" pitchFamily="34" charset="0"/>
              </a:rPr>
              <a:t>APRENDIZAJE  POR  NIVELES</a:t>
            </a:r>
            <a:r>
              <a:rPr lang="es-ES" sz="2000" dirty="0">
                <a:solidFill>
                  <a:schemeClr val="accent6">
                    <a:lumMod val="75000"/>
                  </a:schemeClr>
                </a:solidFill>
                <a:latin typeface="Arial Black" pitchFamily="34" charset="0"/>
              </a:rPr>
              <a:t>:</a:t>
            </a:r>
            <a:endParaRPr lang="es-ES" dirty="0">
              <a:solidFill>
                <a:schemeClr val="accent6">
                  <a:lumMod val="75000"/>
                </a:schemeClr>
              </a:solidFill>
              <a:latin typeface="Arial Black" pitchFamily="34" charset="0"/>
            </a:endParaRPr>
          </a:p>
        </p:txBody>
      </p:sp>
      <p:pic>
        <p:nvPicPr>
          <p:cNvPr id="21508" name="7 Imagen" descr="jesus0090.jpg"/>
          <p:cNvPicPr>
            <a:picLocks noChangeAspect="1"/>
          </p:cNvPicPr>
          <p:nvPr/>
        </p:nvPicPr>
        <p:blipFill>
          <a:blip r:embed="rId2"/>
          <a:srcRect/>
          <a:stretch>
            <a:fillRect/>
          </a:stretch>
        </p:blipFill>
        <p:spPr bwMode="auto">
          <a:xfrm>
            <a:off x="611188" y="3068638"/>
            <a:ext cx="2784475" cy="2087562"/>
          </a:xfrm>
          <a:prstGeom prst="rect">
            <a:avLst/>
          </a:prstGeom>
          <a:noFill/>
          <a:ln w="9525">
            <a:noFill/>
            <a:miter lim="800000"/>
            <a:headEnd/>
            <a:tailEnd/>
          </a:ln>
        </p:spPr>
      </p:pic>
      <p:sp>
        <p:nvSpPr>
          <p:cNvPr id="21509" name="Rectangle 2"/>
          <p:cNvSpPr txBox="1">
            <a:spLocks noChangeArrowheads="1"/>
          </p:cNvSpPr>
          <p:nvPr/>
        </p:nvSpPr>
        <p:spPr bwMode="auto">
          <a:xfrm>
            <a:off x="250825" y="133495"/>
            <a:ext cx="8015288" cy="914400"/>
          </a:xfrm>
          <a:prstGeom prst="rect">
            <a:avLst/>
          </a:prstGeom>
          <a:noFill/>
          <a:ln w="9525">
            <a:noFill/>
            <a:miter lim="800000"/>
            <a:headEnd/>
            <a:tailEnd/>
          </a:ln>
        </p:spPr>
        <p:txBody>
          <a:bodyPr anchor="ctr"/>
          <a:lstStyle/>
          <a:p>
            <a:pPr marL="354013" indent="-354013" eaLnBrk="1" hangingPunct="1">
              <a:spcAft>
                <a:spcPts val="600"/>
              </a:spcAft>
            </a:pPr>
            <a:r>
              <a:rPr lang="es-MX" sz="2800" b="1" dirty="0">
                <a:solidFill>
                  <a:srgbClr val="F2021F"/>
                </a:solidFill>
                <a:latin typeface="Tahoma" pitchFamily="34" charset="0"/>
              </a:rPr>
              <a:t>I. OBJETIVO: </a:t>
            </a:r>
            <a:r>
              <a:rPr lang="es-MX" sz="2400" b="1" dirty="0">
                <a:solidFill>
                  <a:schemeClr val="bg1"/>
                </a:solidFill>
                <a:latin typeface="Tahoma" pitchFamily="34" charset="0"/>
              </a:rPr>
              <a:t>¿Qué enseñar?</a:t>
            </a:r>
            <a:endParaRPr lang="es-MX" sz="2400" b="1"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5 CuadroTexto"/>
          <p:cNvSpPr txBox="1">
            <a:spLocks noChangeArrowheads="1"/>
          </p:cNvSpPr>
          <p:nvPr/>
        </p:nvSpPr>
        <p:spPr bwMode="auto">
          <a:xfrm>
            <a:off x="468313" y="1484313"/>
            <a:ext cx="7848600" cy="5232202"/>
          </a:xfrm>
          <a:prstGeom prst="rect">
            <a:avLst/>
          </a:prstGeom>
          <a:noFill/>
          <a:ln w="9525">
            <a:noFill/>
            <a:miter lim="800000"/>
            <a:headEnd/>
            <a:tailEnd/>
          </a:ln>
        </p:spPr>
        <p:txBody>
          <a:bodyPr>
            <a:spAutoFit/>
          </a:bodyPr>
          <a:lstStyle/>
          <a:p>
            <a:pPr eaLnBrk="1" hangingPunct="1"/>
            <a:r>
              <a:rPr lang="es-ES" sz="2000" dirty="0">
                <a:solidFill>
                  <a:srgbClr val="7070FF"/>
                </a:solidFill>
                <a:latin typeface="Arial Black" pitchFamily="34" charset="0"/>
              </a:rPr>
              <a:t>1° </a:t>
            </a:r>
            <a:r>
              <a:rPr lang="es-ES" sz="2000" u="sng" dirty="0">
                <a:solidFill>
                  <a:srgbClr val="7070FF"/>
                </a:solidFill>
                <a:latin typeface="Arial Black" pitchFamily="34" charset="0"/>
              </a:rPr>
              <a:t>MOTIVA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 Motivar el logro de una capacidad, un aprendizaje; a </a:t>
            </a:r>
            <a:r>
              <a:rPr lang="es-ES" sz="2000" u="sng" dirty="0">
                <a:solidFill>
                  <a:srgbClr val="7070FF"/>
                </a:solidFill>
                <a:latin typeface="Arial Black" pitchFamily="34" charset="0"/>
              </a:rPr>
              <a:t>SER semejante a Cristo Jesús </a:t>
            </a:r>
            <a:r>
              <a:rPr lang="es-ES" sz="2000" dirty="0">
                <a:solidFill>
                  <a:srgbClr val="7070FF"/>
                </a:solidFill>
                <a:latin typeface="Arial Black" pitchFamily="34" charset="0"/>
              </a:rPr>
              <a:t>en su carácter. </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2° </a:t>
            </a:r>
            <a:r>
              <a:rPr lang="es-ES" sz="2000" u="sng" dirty="0">
                <a:solidFill>
                  <a:srgbClr val="7070FF"/>
                </a:solidFill>
                <a:latin typeface="Arial Black" pitchFamily="34" charset="0"/>
              </a:rPr>
              <a:t>EXPLORA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SABER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Buscar información, </a:t>
            </a:r>
            <a:r>
              <a:rPr lang="es-ES" sz="2000" u="sng" dirty="0">
                <a:solidFill>
                  <a:srgbClr val="7070FF"/>
                </a:solidFill>
                <a:latin typeface="Arial Black" pitchFamily="34" charset="0"/>
              </a:rPr>
              <a:t>con preguntas</a:t>
            </a:r>
            <a:r>
              <a:rPr lang="es-ES" sz="2000" dirty="0">
                <a:solidFill>
                  <a:srgbClr val="7070FF"/>
                </a:solidFill>
                <a:latin typeface="Arial Black" pitchFamily="34" charset="0"/>
              </a:rPr>
              <a:t>, procesarlo, comprender, sintetizar y generalizar.</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3° </a:t>
            </a:r>
            <a:r>
              <a:rPr lang="es-ES" sz="2000" u="sng" dirty="0">
                <a:solidFill>
                  <a:srgbClr val="7070FF"/>
                </a:solidFill>
                <a:latin typeface="Arial Black" pitchFamily="34" charset="0"/>
              </a:rPr>
              <a:t>APLICA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SENTIR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Sentir el deseo de aplicar los conocimientos descubiertos en la vida.</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4° </a:t>
            </a:r>
            <a:r>
              <a:rPr lang="es-ES" sz="2000" u="sng" dirty="0">
                <a:solidFill>
                  <a:srgbClr val="7070FF"/>
                </a:solidFill>
                <a:latin typeface="Arial Black" pitchFamily="34" charset="0"/>
              </a:rPr>
              <a:t>CREA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HACER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Tomar la decisión  de crear oportunidades para vivir lo aprendido y compartirlas.</a:t>
            </a:r>
          </a:p>
          <a:p>
            <a:pPr eaLnBrk="1" hangingPunct="1"/>
            <a:endParaRPr lang="es-ES" sz="1600" dirty="0">
              <a:solidFill>
                <a:srgbClr val="7070FF"/>
              </a:solidFill>
              <a:latin typeface="Arial Black" pitchFamily="34" charset="0"/>
            </a:endParaRPr>
          </a:p>
          <a:p>
            <a:pPr eaLnBrk="1" hangingPunct="1"/>
            <a:r>
              <a:rPr lang="es-ES" dirty="0">
                <a:solidFill>
                  <a:srgbClr val="CC6600"/>
                </a:solidFill>
                <a:latin typeface="Arial Black" pitchFamily="34" charset="0"/>
              </a:rPr>
              <a:t> </a:t>
            </a:r>
          </a:p>
        </p:txBody>
      </p:sp>
      <p:sp>
        <p:nvSpPr>
          <p:cNvPr id="20485" name="Rectangle 2"/>
          <p:cNvSpPr txBox="1">
            <a:spLocks noChangeArrowheads="1"/>
          </p:cNvSpPr>
          <p:nvPr/>
        </p:nvSpPr>
        <p:spPr bwMode="auto">
          <a:xfrm>
            <a:off x="250825" y="188912"/>
            <a:ext cx="8015288" cy="1168386"/>
          </a:xfrm>
          <a:prstGeom prst="rect">
            <a:avLst/>
          </a:prstGeom>
          <a:noFill/>
          <a:ln w="9525">
            <a:noFill/>
            <a:miter lim="800000"/>
            <a:headEnd/>
            <a:tailEnd/>
          </a:ln>
        </p:spPr>
        <p:txBody>
          <a:bodyPr anchor="ctr"/>
          <a:lstStyle/>
          <a:p>
            <a:pPr marL="354013" indent="-354013" eaLnBrk="1" hangingPunct="1">
              <a:spcAft>
                <a:spcPts val="600"/>
              </a:spcAft>
            </a:pPr>
            <a:r>
              <a:rPr lang="es-MX" sz="2400" b="1" dirty="0">
                <a:solidFill>
                  <a:srgbClr val="F2021F"/>
                </a:solidFill>
                <a:latin typeface="Tahoma" pitchFamily="34" charset="0"/>
              </a:rPr>
              <a:t>EL MÉTODO, O ESTRATEGIA M.: </a:t>
            </a:r>
            <a:r>
              <a:rPr lang="es-MX" sz="2400" b="1" dirty="0">
                <a:solidFill>
                  <a:schemeClr val="tx2"/>
                </a:solidFill>
                <a:latin typeface="Tahoma" pitchFamily="34" charset="0"/>
              </a:rPr>
              <a:t>¿Cómo enseñar? </a:t>
            </a:r>
          </a:p>
          <a:p>
            <a:pPr marL="354013" indent="-354013" eaLnBrk="1" hangingPunct="1">
              <a:spcAft>
                <a:spcPts val="600"/>
              </a:spcAft>
            </a:pPr>
            <a:r>
              <a:rPr lang="es-MX" sz="2400" b="1" dirty="0">
                <a:solidFill>
                  <a:schemeClr val="tx2"/>
                </a:solidFill>
                <a:latin typeface="Tahoma" pitchFamily="34" charset="0"/>
              </a:rPr>
              <a:t>¿Qué camino seguir con el alumno?</a:t>
            </a:r>
            <a:endParaRPr lang="es-MX" sz="2000" b="1" dirty="0">
              <a:solidFill>
                <a:schemeClr val="tx2"/>
              </a:solidFill>
            </a:endParaRPr>
          </a:p>
          <a:p>
            <a:pPr marL="354013" indent="-354013" eaLnBrk="1" hangingPunct="1">
              <a:spcAft>
                <a:spcPts val="600"/>
              </a:spcAft>
            </a:pPr>
            <a:r>
              <a:rPr lang="es-MX" sz="2000" b="1" dirty="0">
                <a:solidFill>
                  <a:schemeClr val="bg1"/>
                </a:solidFill>
              </a:rPr>
              <a:t>	</a:t>
            </a:r>
            <a:endParaRPr lang="es-MX" sz="2800" b="1" dirty="0">
              <a:solidFill>
                <a:schemeClr val="tx2"/>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5 CuadroTexto"/>
          <p:cNvSpPr txBox="1">
            <a:spLocks noChangeArrowheads="1"/>
          </p:cNvSpPr>
          <p:nvPr/>
        </p:nvSpPr>
        <p:spPr bwMode="auto">
          <a:xfrm>
            <a:off x="468313" y="1484313"/>
            <a:ext cx="7848600" cy="5078313"/>
          </a:xfrm>
          <a:prstGeom prst="rect">
            <a:avLst/>
          </a:prstGeom>
          <a:noFill/>
          <a:ln w="9525">
            <a:noFill/>
            <a:miter lim="800000"/>
            <a:headEnd/>
            <a:tailEnd/>
          </a:ln>
        </p:spPr>
        <p:txBody>
          <a:bodyPr>
            <a:spAutoFit/>
          </a:bodyPr>
          <a:lstStyle/>
          <a:p>
            <a:pPr eaLnBrk="1" hangingPunct="1"/>
            <a:r>
              <a:rPr lang="es-ES" dirty="0">
                <a:solidFill>
                  <a:srgbClr val="7070FF"/>
                </a:solidFill>
                <a:latin typeface="Arial Black" pitchFamily="34" charset="0"/>
              </a:rPr>
              <a:t>“</a:t>
            </a:r>
            <a:r>
              <a:rPr lang="es-ES" dirty="0">
                <a:solidFill>
                  <a:schemeClr val="accent6">
                    <a:lumMod val="50000"/>
                  </a:schemeClr>
                </a:solidFill>
                <a:latin typeface="Arial Black" pitchFamily="34" charset="0"/>
              </a:rPr>
              <a:t>La escuela sabática, cuando es bien dirigida, es uno de los grandes instrumentos de Dios para traer almas al conocimiento de la verdad. </a:t>
            </a:r>
            <a:r>
              <a:rPr lang="es-ES" u="sng" dirty="0">
                <a:solidFill>
                  <a:schemeClr val="accent6">
                    <a:lumMod val="50000"/>
                  </a:schemeClr>
                </a:solidFill>
                <a:latin typeface="Arial Black" pitchFamily="34" charset="0"/>
              </a:rPr>
              <a:t>No es el mejor plan que solo los maestros hablen. Ellos deberían inducir a los miembros de la clase a decir los que saben. </a:t>
            </a:r>
            <a:r>
              <a:rPr lang="es-ES" dirty="0">
                <a:solidFill>
                  <a:schemeClr val="accent6">
                    <a:lumMod val="50000"/>
                  </a:schemeClr>
                </a:solidFill>
                <a:latin typeface="Arial Black" pitchFamily="34" charset="0"/>
              </a:rPr>
              <a:t>Y entonces el maestro, con pocas palabras y breves observaciones o ilustraciones debería imprimir la lección en sus mentes.” </a:t>
            </a:r>
            <a:r>
              <a:rPr lang="es-ES" dirty="0">
                <a:solidFill>
                  <a:srgbClr val="C00000"/>
                </a:solidFill>
                <a:latin typeface="Arial Black" pitchFamily="34" charset="0"/>
              </a:rPr>
              <a:t>(Consejos sobre la Obra de la Escuela Sabática, 128)</a:t>
            </a:r>
          </a:p>
          <a:p>
            <a:pPr eaLnBrk="1" hangingPunct="1"/>
            <a:endParaRPr lang="es-ES" dirty="0">
              <a:solidFill>
                <a:schemeClr val="accent6">
                  <a:lumMod val="50000"/>
                </a:schemeClr>
              </a:solidFill>
              <a:latin typeface="Arial Black" pitchFamily="34" charset="0"/>
            </a:endParaRPr>
          </a:p>
          <a:p>
            <a:pPr eaLnBrk="1" hangingPunct="1"/>
            <a:r>
              <a:rPr lang="es-ES" dirty="0">
                <a:solidFill>
                  <a:schemeClr val="accent6">
                    <a:lumMod val="50000"/>
                  </a:schemeClr>
                </a:solidFill>
                <a:latin typeface="Arial Black" pitchFamily="34" charset="0"/>
              </a:rPr>
              <a:t>“Cada ser humano, creado a imagen de Dios, está dotado de un facultad semejante a la del Creador: la individualidad, la </a:t>
            </a:r>
            <a:r>
              <a:rPr lang="es-ES" u="sng" dirty="0">
                <a:solidFill>
                  <a:schemeClr val="accent6">
                    <a:lumMod val="50000"/>
                  </a:schemeClr>
                </a:solidFill>
                <a:latin typeface="Arial Black" pitchFamily="34" charset="0"/>
              </a:rPr>
              <a:t>facultad de pensar </a:t>
            </a:r>
            <a:r>
              <a:rPr lang="es-ES" dirty="0">
                <a:solidFill>
                  <a:schemeClr val="accent6">
                    <a:lumMod val="50000"/>
                  </a:schemeClr>
                </a:solidFill>
                <a:latin typeface="Arial Black" pitchFamily="34" charset="0"/>
              </a:rPr>
              <a:t>y hacer… que </a:t>
            </a:r>
            <a:r>
              <a:rPr lang="es-ES" u="sng" dirty="0">
                <a:solidFill>
                  <a:schemeClr val="accent6">
                    <a:lumMod val="50000"/>
                  </a:schemeClr>
                </a:solidFill>
                <a:latin typeface="Arial Black" pitchFamily="34" charset="0"/>
              </a:rPr>
              <a:t>sean pensadores </a:t>
            </a:r>
            <a:r>
              <a:rPr lang="es-ES" dirty="0">
                <a:solidFill>
                  <a:schemeClr val="accent6">
                    <a:lumMod val="50000"/>
                  </a:schemeClr>
                </a:solidFill>
                <a:latin typeface="Arial Black" pitchFamily="34" charset="0"/>
              </a:rPr>
              <a:t>y no meros reflectores de los pensamientos de otros… dirigirlos a las fuentes de la verdad, a los campos abiertos a la </a:t>
            </a:r>
            <a:r>
              <a:rPr lang="es-ES" u="sng" dirty="0">
                <a:solidFill>
                  <a:schemeClr val="accent6">
                    <a:lumMod val="50000"/>
                  </a:schemeClr>
                </a:solidFill>
                <a:latin typeface="Arial Black" pitchFamily="34" charset="0"/>
              </a:rPr>
              <a:t>investigación</a:t>
            </a:r>
            <a:r>
              <a:rPr lang="es-ES" dirty="0">
                <a:solidFill>
                  <a:schemeClr val="accent6">
                    <a:lumMod val="50000"/>
                  </a:schemeClr>
                </a:solidFill>
                <a:latin typeface="Arial Black" pitchFamily="34" charset="0"/>
              </a:rPr>
              <a:t> en la naturaleza y en la revelación.” </a:t>
            </a:r>
            <a:r>
              <a:rPr lang="es-ES" dirty="0">
                <a:solidFill>
                  <a:srgbClr val="C00000"/>
                </a:solidFill>
                <a:latin typeface="Arial Black" pitchFamily="34" charset="0"/>
              </a:rPr>
              <a:t>(Educación 17)</a:t>
            </a:r>
            <a:endParaRPr lang="es-ES" sz="2000" dirty="0">
              <a:solidFill>
                <a:srgbClr val="C00000"/>
              </a:solidFill>
              <a:latin typeface="Arial Black" pitchFamily="34" charset="0"/>
            </a:endParaRPr>
          </a:p>
          <a:p>
            <a:pPr eaLnBrk="1" hangingPunct="1"/>
            <a:endParaRPr lang="es-ES" sz="1600" dirty="0">
              <a:solidFill>
                <a:srgbClr val="7070FF"/>
              </a:solidFill>
              <a:latin typeface="Arial Black" pitchFamily="34" charset="0"/>
            </a:endParaRPr>
          </a:p>
          <a:p>
            <a:pPr eaLnBrk="1" hangingPunct="1"/>
            <a:r>
              <a:rPr lang="es-ES" dirty="0">
                <a:solidFill>
                  <a:srgbClr val="CC6600"/>
                </a:solidFill>
                <a:latin typeface="Arial Black" pitchFamily="34" charset="0"/>
              </a:rPr>
              <a:t> </a:t>
            </a:r>
          </a:p>
        </p:txBody>
      </p:sp>
      <p:sp>
        <p:nvSpPr>
          <p:cNvPr id="20485" name="Rectangle 2"/>
          <p:cNvSpPr txBox="1">
            <a:spLocks noChangeArrowheads="1"/>
          </p:cNvSpPr>
          <p:nvPr/>
        </p:nvSpPr>
        <p:spPr bwMode="auto">
          <a:xfrm>
            <a:off x="250825" y="188912"/>
            <a:ext cx="8015288" cy="1168386"/>
          </a:xfrm>
          <a:prstGeom prst="rect">
            <a:avLst/>
          </a:prstGeom>
          <a:noFill/>
          <a:ln w="9525">
            <a:noFill/>
            <a:miter lim="800000"/>
            <a:headEnd/>
            <a:tailEnd/>
          </a:ln>
        </p:spPr>
        <p:txBody>
          <a:bodyPr anchor="ctr"/>
          <a:lstStyle/>
          <a:p>
            <a:pPr marL="354013" indent="-354013" eaLnBrk="1" hangingPunct="1">
              <a:spcAft>
                <a:spcPts val="600"/>
              </a:spcAft>
            </a:pPr>
            <a:r>
              <a:rPr lang="es-MX" sz="2400" b="1" dirty="0">
                <a:solidFill>
                  <a:srgbClr val="F2021F"/>
                </a:solidFill>
                <a:latin typeface="Tahoma" pitchFamily="34" charset="0"/>
              </a:rPr>
              <a:t>LA ESTRATEGIA METODOLÓGICA. </a:t>
            </a:r>
          </a:p>
          <a:p>
            <a:pPr marL="354013" indent="-354013" eaLnBrk="1" hangingPunct="1">
              <a:spcAft>
                <a:spcPts val="600"/>
              </a:spcAft>
            </a:pPr>
            <a:r>
              <a:rPr lang="es-MX" sz="2400" b="1" dirty="0">
                <a:solidFill>
                  <a:schemeClr val="tx2"/>
                </a:solidFill>
                <a:latin typeface="Tahoma" pitchFamily="34" charset="0"/>
              </a:rPr>
              <a:t>¿Qué recomendación nos da Dios?</a:t>
            </a:r>
            <a:endParaRPr lang="es-MX" sz="2000" b="1" dirty="0">
              <a:solidFill>
                <a:schemeClr val="tx2"/>
              </a:solidFill>
            </a:endParaRPr>
          </a:p>
          <a:p>
            <a:pPr marL="354013" indent="-354013" eaLnBrk="1" hangingPunct="1">
              <a:spcAft>
                <a:spcPts val="600"/>
              </a:spcAft>
            </a:pPr>
            <a:r>
              <a:rPr lang="es-MX" sz="2000" b="1" dirty="0">
                <a:solidFill>
                  <a:schemeClr val="bg1"/>
                </a:solidFill>
              </a:rPr>
              <a:t>	</a:t>
            </a:r>
            <a:endParaRPr lang="es-MX" sz="2800" b="1" dirty="0">
              <a:solidFill>
                <a:schemeClr val="tx2"/>
              </a:solidFill>
            </a:endParaRPr>
          </a:p>
        </p:txBody>
      </p:sp>
    </p:spTree>
    <p:extLst>
      <p:ext uri="{BB962C8B-B14F-4D97-AF65-F5344CB8AC3E}">
        <p14:creationId xmlns:p14="http://schemas.microsoft.com/office/powerpoint/2010/main" val="41495870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5 CuadroTexto"/>
          <p:cNvSpPr txBox="1">
            <a:spLocks noChangeArrowheads="1"/>
          </p:cNvSpPr>
          <p:nvPr/>
        </p:nvSpPr>
        <p:spPr bwMode="auto">
          <a:xfrm>
            <a:off x="468313" y="1373188"/>
            <a:ext cx="7613650" cy="830997"/>
          </a:xfrm>
          <a:prstGeom prst="rect">
            <a:avLst/>
          </a:prstGeom>
          <a:noFill/>
          <a:ln w="9525">
            <a:noFill/>
            <a:miter lim="800000"/>
            <a:headEnd/>
            <a:tailEnd/>
          </a:ln>
        </p:spPr>
        <p:txBody>
          <a:bodyPr>
            <a:spAutoFit/>
          </a:bodyPr>
          <a:lstStyle/>
          <a:p>
            <a:pPr eaLnBrk="1" hangingPunct="1"/>
            <a:r>
              <a:rPr lang="es-ES" sz="2400" b="1" dirty="0">
                <a:solidFill>
                  <a:srgbClr val="CC6600"/>
                </a:solidFill>
              </a:rPr>
              <a:t>Con preguntas motivadoras, presentando necesidades y casos de la vida:</a:t>
            </a:r>
            <a:endParaRPr lang="es-ES" sz="2400" b="1" dirty="0">
              <a:solidFill>
                <a:srgbClr val="CC6600"/>
              </a:solidFill>
              <a:latin typeface="Arial Black" pitchFamily="34" charset="0"/>
            </a:endParaRPr>
          </a:p>
        </p:txBody>
      </p:sp>
      <p:pic>
        <p:nvPicPr>
          <p:cNvPr id="4099" name="Picture 2" descr="H:\Interrogante.5.jpg"/>
          <p:cNvPicPr>
            <a:picLocks noChangeAspect="1" noChangeArrowheads="1"/>
          </p:cNvPicPr>
          <p:nvPr/>
        </p:nvPicPr>
        <p:blipFill>
          <a:blip r:embed="rId3"/>
          <a:srcRect/>
          <a:stretch>
            <a:fillRect/>
          </a:stretch>
        </p:blipFill>
        <p:spPr bwMode="auto">
          <a:xfrm>
            <a:off x="515938" y="2817813"/>
            <a:ext cx="2616200" cy="1781175"/>
          </a:xfrm>
          <a:prstGeom prst="rect">
            <a:avLst/>
          </a:prstGeom>
          <a:noFill/>
          <a:ln w="9525">
            <a:noFill/>
            <a:miter lim="800000"/>
            <a:headEnd/>
            <a:tailEnd/>
          </a:ln>
        </p:spPr>
      </p:pic>
      <p:sp>
        <p:nvSpPr>
          <p:cNvPr id="4100" name="Rectangle 2"/>
          <p:cNvSpPr>
            <a:spLocks noGrp="1" noChangeArrowheads="1"/>
          </p:cNvSpPr>
          <p:nvPr>
            <p:ph type="title"/>
          </p:nvPr>
        </p:nvSpPr>
        <p:spPr>
          <a:xfrm>
            <a:off x="195263" y="260350"/>
            <a:ext cx="8015287" cy="914400"/>
          </a:xfrm>
        </p:spPr>
        <p:txBody>
          <a:bodyPr/>
          <a:lstStyle/>
          <a:p>
            <a:pPr eaLnBrk="1" hangingPunct="1"/>
            <a:r>
              <a:rPr lang="es-MX" sz="2800" b="1" dirty="0">
                <a:solidFill>
                  <a:srgbClr val="FF0000"/>
                </a:solidFill>
                <a:latin typeface="Tahoma" pitchFamily="34" charset="0"/>
              </a:rPr>
              <a:t>II.</a:t>
            </a:r>
            <a:r>
              <a:rPr lang="es-MX" sz="2800" b="1" dirty="0">
                <a:latin typeface="Tahoma" pitchFamily="34" charset="0"/>
              </a:rPr>
              <a:t> </a:t>
            </a:r>
            <a:r>
              <a:rPr lang="es-MX" sz="2800" b="1" dirty="0">
                <a:solidFill>
                  <a:srgbClr val="F2021F"/>
                </a:solidFill>
                <a:latin typeface="Tahoma" pitchFamily="34" charset="0"/>
              </a:rPr>
              <a:t>MOTIVAR: </a:t>
            </a:r>
            <a:r>
              <a:rPr lang="es-MX" sz="2400" b="1" dirty="0">
                <a:solidFill>
                  <a:srgbClr val="FFFFCC"/>
                </a:solidFill>
              </a:rPr>
              <a:t>¿Cómo motivar y cómo enseñar?</a:t>
            </a:r>
            <a:r>
              <a:rPr lang="es-MX" sz="2400" b="1" dirty="0">
                <a:solidFill>
                  <a:srgbClr val="F2021F"/>
                </a:solidFill>
                <a:latin typeface="Tahoma" pitchFamily="34" charset="0"/>
              </a:rPr>
              <a:t> </a:t>
            </a:r>
            <a:endParaRPr lang="es-MX" sz="2400" b="1" dirty="0">
              <a:solidFill>
                <a:srgbClr val="CAE2FF"/>
              </a:solidFill>
              <a:latin typeface="Tahoma" pitchFamily="34" charset="0"/>
            </a:endParaRPr>
          </a:p>
        </p:txBody>
      </p:sp>
      <p:sp>
        <p:nvSpPr>
          <p:cNvPr id="4101" name="Rectangle 3"/>
          <p:cNvSpPr>
            <a:spLocks noGrp="1" noChangeArrowheads="1"/>
          </p:cNvSpPr>
          <p:nvPr>
            <p:ph type="body" idx="1"/>
          </p:nvPr>
        </p:nvSpPr>
        <p:spPr>
          <a:xfrm>
            <a:off x="2483769" y="2492374"/>
            <a:ext cx="5904656" cy="3528913"/>
          </a:xfrm>
        </p:spPr>
        <p:txBody>
          <a:bodyPr/>
          <a:lstStyle/>
          <a:p>
            <a:pPr eaLnBrk="1" hangingPunct="1">
              <a:lnSpc>
                <a:spcPct val="90000"/>
              </a:lnSpc>
            </a:pPr>
            <a:r>
              <a:rPr lang="es-MX" sz="2400" b="1" dirty="0">
                <a:solidFill>
                  <a:schemeClr val="accent6">
                    <a:lumMod val="50000"/>
                  </a:schemeClr>
                </a:solidFill>
              </a:rPr>
              <a:t>¿El Señor Jesucristo se hizo humano voluntariamente?</a:t>
            </a:r>
          </a:p>
          <a:p>
            <a:pPr eaLnBrk="1" hangingPunct="1">
              <a:lnSpc>
                <a:spcPct val="90000"/>
              </a:lnSpc>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¿El creer o no creer en Cristo Jesús tiene consecuencias eternas?</a:t>
            </a:r>
          </a:p>
          <a:p>
            <a:pPr marL="0" indent="0" eaLnBrk="1" hangingPunct="1">
              <a:lnSpc>
                <a:spcPct val="90000"/>
              </a:lnSpc>
              <a:buNone/>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 ¿Cómo se entiende la gloria de Dios y de Cristo?</a:t>
            </a:r>
            <a:endParaRPr lang="es-MX" sz="2400" dirty="0">
              <a:solidFill>
                <a:schemeClr val="accent6">
                  <a:lumMod val="50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323528" y="1412776"/>
            <a:ext cx="8208912" cy="4938431"/>
          </a:xfrm>
        </p:spPr>
        <p:txBody>
          <a:bodyPr/>
          <a:lstStyle/>
          <a:p>
            <a:r>
              <a:rPr lang="es-ES" sz="2400" b="1" dirty="0">
                <a:solidFill>
                  <a:schemeClr val="accent6">
                    <a:lumMod val="50000"/>
                  </a:schemeClr>
                </a:solidFill>
              </a:rPr>
              <a:t>Sí, “El amor divino había concebido un plan mediante el cual el hombre podría ser redimido. La quebrantada Ley de Dios exigía la vida del pecador… Cristo cargaría con la culpa y la vergüenza del pecado.” </a:t>
            </a:r>
            <a:r>
              <a:rPr lang="es-ES" sz="1800" b="1" dirty="0">
                <a:solidFill>
                  <a:schemeClr val="accent6">
                    <a:lumMod val="50000"/>
                  </a:schemeClr>
                </a:solidFill>
              </a:rPr>
              <a:t>(PP 48)</a:t>
            </a:r>
          </a:p>
          <a:p>
            <a:r>
              <a:rPr lang="es-ES" sz="2400" b="1" dirty="0">
                <a:solidFill>
                  <a:schemeClr val="accent6">
                    <a:lumMod val="50000"/>
                  </a:schemeClr>
                </a:solidFill>
              </a:rPr>
              <a:t>“Cristo se humilló voluntariamente, se hizo humano y murió por la humanidad pecadora.” </a:t>
            </a:r>
            <a:r>
              <a:rPr lang="es-ES" sz="1800" b="1" dirty="0">
                <a:solidFill>
                  <a:schemeClr val="accent6">
                    <a:lumMod val="50000"/>
                  </a:schemeClr>
                </a:solidFill>
              </a:rPr>
              <a:t>(GEB 35)</a:t>
            </a:r>
          </a:p>
          <a:p>
            <a:r>
              <a:rPr lang="es-ES" sz="2400" b="1" dirty="0">
                <a:solidFill>
                  <a:schemeClr val="accent6">
                    <a:lumMod val="50000"/>
                  </a:schemeClr>
                </a:solidFill>
              </a:rPr>
              <a:t>“Dios se iba a manifestar en Cristo, reconciliando consigo al mundo 2 </a:t>
            </a:r>
            <a:r>
              <a:rPr lang="es-ES" sz="2400" b="1" dirty="0" err="1">
                <a:solidFill>
                  <a:schemeClr val="accent6">
                    <a:lumMod val="50000"/>
                  </a:schemeClr>
                </a:solidFill>
              </a:rPr>
              <a:t>Cor</a:t>
            </a:r>
            <a:r>
              <a:rPr lang="es-ES" sz="2400" b="1" dirty="0">
                <a:solidFill>
                  <a:schemeClr val="accent6">
                    <a:lumMod val="50000"/>
                  </a:schemeClr>
                </a:solidFill>
              </a:rPr>
              <a:t>. 5:19 El hombre se había envilecido tanto por causa del pecado que le era imposible por sí mismo ponerse en armonía con Aquel cuya naturaleza es pureza y bondad.”. </a:t>
            </a:r>
            <a:r>
              <a:rPr lang="es-ES" sz="1800" b="1" dirty="0">
                <a:solidFill>
                  <a:schemeClr val="accent6">
                    <a:lumMod val="50000"/>
                  </a:schemeClr>
                </a:solidFill>
              </a:rPr>
              <a:t>(PP 49)  </a:t>
            </a:r>
            <a:endParaRPr lang="es-ES" sz="2400" b="1" dirty="0">
              <a:solidFill>
                <a:schemeClr val="accent6">
                  <a:lumMod val="50000"/>
                </a:schemeClr>
              </a:solidFill>
            </a:endParaRPr>
          </a:p>
        </p:txBody>
      </p:sp>
      <p:sp>
        <p:nvSpPr>
          <p:cNvPr id="7171"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800" b="1" dirty="0">
                <a:solidFill>
                  <a:srgbClr val="FF0000"/>
                </a:solidFill>
                <a:latin typeface="Tahoma" pitchFamily="34" charset="0"/>
              </a:rPr>
              <a:t>III.</a:t>
            </a:r>
            <a:r>
              <a:rPr lang="es-MX" sz="2800" b="1" dirty="0">
                <a:latin typeface="Tahoma" pitchFamily="34" charset="0"/>
              </a:rPr>
              <a:t> </a:t>
            </a:r>
            <a:r>
              <a:rPr lang="es-MX" sz="2800" b="1" dirty="0">
                <a:solidFill>
                  <a:srgbClr val="F2021F"/>
                </a:solidFill>
                <a:latin typeface="Tahoma" pitchFamily="34" charset="0"/>
              </a:rPr>
              <a:t>EXPLORA: </a:t>
            </a:r>
            <a:r>
              <a:rPr lang="es-MX" sz="2600" b="1" dirty="0">
                <a:solidFill>
                  <a:srgbClr val="FFFFCC"/>
                </a:solidFill>
              </a:rPr>
              <a:t>1.</a:t>
            </a:r>
            <a:r>
              <a:rPr lang="es-MX" sz="2400" b="1" dirty="0">
                <a:solidFill>
                  <a:schemeClr val="bg1"/>
                </a:solidFill>
              </a:rPr>
              <a:t>¿El Señor Jesucristo se hizo humano voluntariamente</a:t>
            </a:r>
            <a:r>
              <a:rPr lang="es-MX" sz="2400" b="1" dirty="0">
                <a:solidFill>
                  <a:srgbClr val="FFFFCC"/>
                </a:solidFill>
              </a:rPr>
              <a:t>? </a:t>
            </a:r>
            <a:r>
              <a:rPr lang="es-MX" b="1" dirty="0">
                <a:solidFill>
                  <a:srgbClr val="FFCC99"/>
                </a:solidFill>
              </a:rPr>
              <a:t>Juan 1:1- 14 </a:t>
            </a:r>
          </a:p>
        </p:txBody>
      </p:sp>
    </p:spTree>
    <p:extLst>
      <p:ext uri="{BB962C8B-B14F-4D97-AF65-F5344CB8AC3E}">
        <p14:creationId xmlns:p14="http://schemas.microsoft.com/office/powerpoint/2010/main" val="4171447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body" idx="1"/>
          </p:nvPr>
        </p:nvSpPr>
        <p:spPr>
          <a:xfrm>
            <a:off x="463549" y="1341438"/>
            <a:ext cx="8140899" cy="4895874"/>
          </a:xfrm>
        </p:spPr>
        <p:txBody>
          <a:bodyPr/>
          <a:lstStyle/>
          <a:p>
            <a:r>
              <a:rPr lang="es-ES" sz="2400" b="1" dirty="0">
                <a:solidFill>
                  <a:schemeClr val="accent6">
                    <a:lumMod val="50000"/>
                  </a:schemeClr>
                </a:solidFill>
              </a:rPr>
              <a:t>Sí, la Escritura dice: “Todo el que crea en él, no perezca, sino tenga vida eterna. Porque Dios no envió a su Hijo al mundo para condenar al mundo, sino que el mundo sea salvo por él.” </a:t>
            </a:r>
            <a:r>
              <a:rPr lang="es-ES" sz="1800" b="1" dirty="0">
                <a:solidFill>
                  <a:schemeClr val="accent6">
                    <a:lumMod val="50000"/>
                  </a:schemeClr>
                </a:solidFill>
              </a:rPr>
              <a:t>(</a:t>
            </a:r>
            <a:r>
              <a:rPr lang="es-ES" sz="1800" b="1" dirty="0" err="1">
                <a:solidFill>
                  <a:schemeClr val="accent6">
                    <a:lumMod val="50000"/>
                  </a:schemeClr>
                </a:solidFill>
              </a:rPr>
              <a:t>Jn</a:t>
            </a:r>
            <a:r>
              <a:rPr lang="es-ES" sz="1800" b="1" dirty="0">
                <a:solidFill>
                  <a:schemeClr val="accent6">
                    <a:lumMod val="50000"/>
                  </a:schemeClr>
                </a:solidFill>
              </a:rPr>
              <a:t>. 3:16, 17)</a:t>
            </a:r>
          </a:p>
          <a:p>
            <a:r>
              <a:rPr lang="es-ES" sz="2400" b="1" dirty="0">
                <a:solidFill>
                  <a:schemeClr val="accent6">
                    <a:lumMod val="50000"/>
                  </a:schemeClr>
                </a:solidFill>
              </a:rPr>
              <a:t>“El que cree en él, no es condenado. Pero el que no cree, ya es condenado, porque no creyó en el nombre del único Hijo de Dios.” </a:t>
            </a:r>
            <a:r>
              <a:rPr lang="es-ES" sz="1800" b="1" dirty="0">
                <a:solidFill>
                  <a:schemeClr val="accent6">
                    <a:lumMod val="50000"/>
                  </a:schemeClr>
                </a:solidFill>
              </a:rPr>
              <a:t>(</a:t>
            </a:r>
            <a:r>
              <a:rPr lang="es-ES" sz="1800" b="1" dirty="0" err="1">
                <a:solidFill>
                  <a:schemeClr val="accent6">
                    <a:lumMod val="50000"/>
                  </a:schemeClr>
                </a:solidFill>
              </a:rPr>
              <a:t>Jn</a:t>
            </a:r>
            <a:r>
              <a:rPr lang="es-ES" sz="1800" b="1" dirty="0">
                <a:solidFill>
                  <a:schemeClr val="accent6">
                    <a:lumMod val="50000"/>
                  </a:schemeClr>
                </a:solidFill>
              </a:rPr>
              <a:t>. 3:18)</a:t>
            </a:r>
          </a:p>
          <a:p>
            <a:r>
              <a:rPr lang="es-ES" sz="2400" b="1" dirty="0">
                <a:solidFill>
                  <a:schemeClr val="accent6">
                    <a:lumMod val="50000"/>
                  </a:schemeClr>
                </a:solidFill>
              </a:rPr>
              <a:t>“En el evangelio de Juan, la humanidad parece dividirse en dos grandes grupos: los que creen en Jesús y lo aceptan como el Mesías, y los que, teniendo la oportunidad de creer, deciden no hacerlo.” </a:t>
            </a:r>
            <a:r>
              <a:rPr lang="es-ES" sz="1800" b="1" dirty="0">
                <a:solidFill>
                  <a:schemeClr val="accent6">
                    <a:lumMod val="50000"/>
                  </a:schemeClr>
                </a:solidFill>
              </a:rPr>
              <a:t>(GEB 31)</a:t>
            </a:r>
            <a:endParaRPr lang="es-ES" sz="1800" b="1" dirty="0">
              <a:solidFill>
                <a:srgbClr val="3D3DD7"/>
              </a:solidFill>
            </a:endParaRPr>
          </a:p>
          <a:p>
            <a:pPr marL="0" indent="0">
              <a:buNone/>
            </a:pPr>
            <a:endParaRPr lang="es-ES" sz="1800" b="1" dirty="0">
              <a:solidFill>
                <a:schemeClr val="accent6">
                  <a:lumMod val="75000"/>
                </a:schemeClr>
              </a:solidFill>
            </a:endParaRPr>
          </a:p>
        </p:txBody>
      </p:sp>
      <p:sp>
        <p:nvSpPr>
          <p:cNvPr id="5123" name="Rectangle 2"/>
          <p:cNvSpPr>
            <a:spLocks noGrp="1" noChangeArrowheads="1"/>
          </p:cNvSpPr>
          <p:nvPr>
            <p:ph type="title"/>
          </p:nvPr>
        </p:nvSpPr>
        <p:spPr/>
        <p:txBody>
          <a:bodyPr/>
          <a:lstStyle/>
          <a:p>
            <a:pPr algn="just"/>
            <a:r>
              <a:rPr lang="es-MX" sz="2400" b="1" dirty="0">
                <a:solidFill>
                  <a:srgbClr val="FFFFCC"/>
                </a:solidFill>
                <a:latin typeface="Tahoma" pitchFamily="34" charset="0"/>
              </a:rPr>
              <a:t>2</a:t>
            </a:r>
            <a:r>
              <a:rPr lang="es-MX" sz="2400" b="1" dirty="0">
                <a:solidFill>
                  <a:srgbClr val="FFFFCC"/>
                </a:solidFill>
              </a:rPr>
              <a:t>. ¿</a:t>
            </a:r>
            <a:r>
              <a:rPr lang="es-MX" sz="2400" b="1" dirty="0">
                <a:solidFill>
                  <a:schemeClr val="bg1"/>
                </a:solidFill>
              </a:rPr>
              <a:t>El creer o no creer en Cristo Jesús tiene consecuencias eternas</a:t>
            </a:r>
            <a:r>
              <a:rPr lang="es-MX" sz="2400" b="1" dirty="0">
                <a:solidFill>
                  <a:srgbClr val="FFFFCC"/>
                </a:solidFill>
              </a:rPr>
              <a:t>? </a:t>
            </a:r>
            <a:r>
              <a:rPr lang="es-MX" sz="2000" b="1" dirty="0">
                <a:solidFill>
                  <a:srgbClr val="FFCC99"/>
                </a:solidFill>
              </a:rPr>
              <a:t>Juan 3:16- 21  </a:t>
            </a:r>
            <a:endParaRPr lang="es-MX" sz="1600" b="1" dirty="0">
              <a:solidFill>
                <a:srgbClr val="CC66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68312" y="1484313"/>
            <a:ext cx="8136136" cy="4419600"/>
          </a:xfrm>
        </p:spPr>
        <p:txBody>
          <a:bodyPr/>
          <a:lstStyle/>
          <a:p>
            <a:r>
              <a:rPr lang="es-ES" sz="2400" b="1" dirty="0">
                <a:solidFill>
                  <a:schemeClr val="accent6">
                    <a:lumMod val="50000"/>
                  </a:schemeClr>
                </a:solidFill>
              </a:rPr>
              <a:t>Jesús en su oración dijo: “Padre ha llegado la hora. Glorifica a tu Hijo para que te glorifique a ti.” (</a:t>
            </a:r>
            <a:r>
              <a:rPr lang="es-ES" sz="2400" b="1" dirty="0" err="1">
                <a:solidFill>
                  <a:schemeClr val="accent6">
                    <a:lumMod val="50000"/>
                  </a:schemeClr>
                </a:solidFill>
              </a:rPr>
              <a:t>Jn</a:t>
            </a:r>
            <a:r>
              <a:rPr lang="es-ES" sz="2400" b="1" dirty="0">
                <a:solidFill>
                  <a:schemeClr val="accent6">
                    <a:lumMod val="50000"/>
                  </a:schemeClr>
                </a:solidFill>
              </a:rPr>
              <a:t>. 17:1)</a:t>
            </a:r>
          </a:p>
          <a:p>
            <a:r>
              <a:rPr lang="es-ES" sz="2400" b="1" dirty="0">
                <a:solidFill>
                  <a:schemeClr val="accent6">
                    <a:lumMod val="50000"/>
                  </a:schemeClr>
                </a:solidFill>
              </a:rPr>
              <a:t>“Glorificar es alabar, honrar y ensalzar… En Juan, la idea de glorificar a Jesús está vinculada al concepto de su hora; es decir, el momento de su muerte.” </a:t>
            </a:r>
            <a:r>
              <a:rPr lang="es-ES" sz="1800" b="1" dirty="0">
                <a:solidFill>
                  <a:schemeClr val="accent6">
                    <a:lumMod val="50000"/>
                  </a:schemeClr>
                </a:solidFill>
              </a:rPr>
              <a:t>(GEB 32)</a:t>
            </a:r>
          </a:p>
          <a:p>
            <a:r>
              <a:rPr lang="es-ES" sz="2400" b="1" dirty="0">
                <a:solidFill>
                  <a:schemeClr val="accent6">
                    <a:lumMod val="50000"/>
                  </a:schemeClr>
                </a:solidFill>
              </a:rPr>
              <a:t>“En el plano humano, Jesús murió en agonía, como un criminal despreciado… Pero en el lado glorioso de la cruz, como un lugar de salvación, de misericordia. ¡Que ironía! La mayor gloria de Dios se revela en su mayor vergüenza.” </a:t>
            </a:r>
            <a:r>
              <a:rPr lang="es-ES" sz="1800" b="1" dirty="0">
                <a:solidFill>
                  <a:schemeClr val="accent6">
                    <a:lumMod val="50000"/>
                  </a:schemeClr>
                </a:solidFill>
              </a:rPr>
              <a:t>(Id)</a:t>
            </a:r>
          </a:p>
        </p:txBody>
      </p:sp>
      <p:sp>
        <p:nvSpPr>
          <p:cNvPr id="6147"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600" b="1" dirty="0">
                <a:solidFill>
                  <a:srgbClr val="FFFFCC"/>
                </a:solidFill>
              </a:rPr>
              <a:t>3. </a:t>
            </a:r>
            <a:r>
              <a:rPr lang="es-MX" sz="2400" b="1" dirty="0">
                <a:solidFill>
                  <a:srgbClr val="FFFFCC"/>
                </a:solidFill>
              </a:rPr>
              <a:t>¿</a:t>
            </a:r>
            <a:r>
              <a:rPr lang="es-MX" sz="2400" b="1" dirty="0">
                <a:solidFill>
                  <a:schemeClr val="bg1"/>
                </a:solidFill>
              </a:rPr>
              <a:t>Cómo se entiende la gloria de Dios y de Cristo</a:t>
            </a:r>
            <a:r>
              <a:rPr lang="es-MX" sz="2400" b="1" dirty="0">
                <a:solidFill>
                  <a:srgbClr val="FFFFCC"/>
                </a:solidFill>
              </a:rPr>
              <a:t>?</a:t>
            </a:r>
            <a:r>
              <a:rPr lang="es-MX" sz="2400" b="1" dirty="0">
                <a:solidFill>
                  <a:srgbClr val="FFCC99"/>
                </a:solidFill>
              </a:rPr>
              <a:t> </a:t>
            </a:r>
            <a:r>
              <a:rPr lang="es-MX" sz="2000" b="1" dirty="0">
                <a:solidFill>
                  <a:srgbClr val="FFCC99"/>
                </a:solidFill>
              </a:rPr>
              <a:t>Juan 17:1- 5</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body" idx="1"/>
          </p:nvPr>
        </p:nvSpPr>
        <p:spPr>
          <a:xfrm>
            <a:off x="1979712" y="1650493"/>
            <a:ext cx="6592887" cy="4090987"/>
          </a:xfrm>
        </p:spPr>
        <p:txBody>
          <a:bodyPr/>
          <a:lstStyle/>
          <a:p>
            <a:pPr>
              <a:lnSpc>
                <a:spcPct val="80000"/>
              </a:lnSpc>
              <a:buFont typeface="Wingdings" pitchFamily="2" charset="2"/>
              <a:buNone/>
            </a:pPr>
            <a:r>
              <a:rPr lang="es-ES" sz="2800" b="1" dirty="0">
                <a:solidFill>
                  <a:srgbClr val="3D3DD7"/>
                </a:solidFill>
              </a:rPr>
              <a:t>  	</a:t>
            </a:r>
            <a:r>
              <a:rPr lang="es-ES" sz="2400" b="1" dirty="0">
                <a:solidFill>
                  <a:schemeClr val="accent6">
                    <a:lumMod val="50000"/>
                  </a:schemeClr>
                </a:solidFill>
              </a:rPr>
              <a:t>El deseo de creer en Cristo Jesús, que él murió en mi lugar y de glorificar a Dios.</a:t>
            </a:r>
          </a:p>
          <a:p>
            <a:pPr>
              <a:lnSpc>
                <a:spcPct val="80000"/>
              </a:lnSpc>
              <a:buFont typeface="Wingdings" pitchFamily="2" charset="2"/>
              <a:buNone/>
            </a:pPr>
            <a:r>
              <a:rPr lang="es-ES" sz="2400" b="1" dirty="0">
                <a:solidFill>
                  <a:schemeClr val="accent6">
                    <a:lumMod val="50000"/>
                  </a:schemeClr>
                </a:solidFill>
              </a:rPr>
              <a:t>	¿Deseas creer que Cristo pagó tu deuda en la cruz?</a:t>
            </a:r>
            <a:endParaRPr lang="es-MX" sz="2400" b="1" dirty="0">
              <a:solidFill>
                <a:schemeClr val="accent6">
                  <a:lumMod val="50000"/>
                </a:schemeClr>
              </a:solidFill>
            </a:endParaRPr>
          </a:p>
          <a:p>
            <a:pPr eaLnBrk="1" hangingPunct="1">
              <a:lnSpc>
                <a:spcPct val="80000"/>
              </a:lnSpc>
              <a:buFont typeface="Wingdings" pitchFamily="2" charset="2"/>
              <a:buNone/>
            </a:pPr>
            <a:r>
              <a:rPr lang="es-MX" sz="2400" b="1" dirty="0">
                <a:solidFill>
                  <a:srgbClr val="F33F61"/>
                </a:solidFill>
              </a:rPr>
              <a:t>    ¿Cuál es tu decisión?</a:t>
            </a:r>
          </a:p>
          <a:p>
            <a:pPr eaLnBrk="1" hangingPunct="1">
              <a:lnSpc>
                <a:spcPct val="80000"/>
              </a:lnSpc>
              <a:buFont typeface="Wingdings" pitchFamily="2" charset="2"/>
              <a:buNone/>
            </a:pPr>
            <a:endParaRPr lang="es-MX" sz="2400" b="1" dirty="0">
              <a:solidFill>
                <a:srgbClr val="F33F61"/>
              </a:solidFill>
            </a:endParaRPr>
          </a:p>
          <a:p>
            <a:pPr eaLnBrk="1" hangingPunct="1">
              <a:lnSpc>
                <a:spcPct val="80000"/>
              </a:lnSpc>
              <a:buFont typeface="Wingdings" pitchFamily="2" charset="2"/>
              <a:buNone/>
            </a:pPr>
            <a:r>
              <a:rPr lang="es-MX" sz="2400" b="1" dirty="0">
                <a:solidFill>
                  <a:srgbClr val="F33F61"/>
                </a:solidFill>
              </a:rPr>
              <a:t>V. CREA: </a:t>
            </a:r>
            <a:r>
              <a:rPr lang="es-ES" sz="2400" b="1" dirty="0">
                <a:solidFill>
                  <a:schemeClr val="accent6">
                    <a:lumMod val="50000"/>
                  </a:schemeClr>
                </a:solidFill>
              </a:rPr>
              <a:t>¿Qué haré para compartir esta lección la próxima semana? Crear  oportunidades para compartir sobre el amor de Dios, que dio a su Hijo Único para la salvación de la humanidad, sobre la decisión de creerle. Amén</a:t>
            </a:r>
            <a:endParaRPr lang="es-MX" sz="2400" b="1" dirty="0">
              <a:solidFill>
                <a:schemeClr val="accent6">
                  <a:lumMod val="50000"/>
                </a:schemeClr>
              </a:solidFill>
            </a:endParaRPr>
          </a:p>
          <a:p>
            <a:pPr eaLnBrk="1" hangingPunct="1">
              <a:lnSpc>
                <a:spcPct val="80000"/>
              </a:lnSpc>
              <a:buFont typeface="Wingdings" pitchFamily="2" charset="2"/>
              <a:buNone/>
            </a:pPr>
            <a:endParaRPr lang="es-MX" sz="2800" b="1" dirty="0">
              <a:solidFill>
                <a:srgbClr val="F33F61"/>
              </a:solidFill>
            </a:endParaRPr>
          </a:p>
        </p:txBody>
      </p:sp>
      <p:pic>
        <p:nvPicPr>
          <p:cNvPr id="8195" name="Picture 10" descr="J"/>
          <p:cNvPicPr>
            <a:picLocks noChangeAspect="1" noChangeArrowheads="1"/>
          </p:cNvPicPr>
          <p:nvPr/>
        </p:nvPicPr>
        <p:blipFill>
          <a:blip r:embed="rId2"/>
          <a:srcRect/>
          <a:stretch>
            <a:fillRect/>
          </a:stretch>
        </p:blipFill>
        <p:spPr bwMode="auto">
          <a:xfrm>
            <a:off x="536774" y="2599831"/>
            <a:ext cx="1442938" cy="2192310"/>
          </a:xfrm>
          <a:prstGeom prst="rect">
            <a:avLst/>
          </a:prstGeom>
          <a:noFill/>
          <a:ln w="9525">
            <a:noFill/>
            <a:miter lim="800000"/>
            <a:headEnd/>
            <a:tailEnd/>
          </a:ln>
        </p:spPr>
      </p:pic>
      <p:sp>
        <p:nvSpPr>
          <p:cNvPr id="8196" name="Rectangle 2"/>
          <p:cNvSpPr>
            <a:spLocks noGrp="1" noChangeArrowheads="1"/>
          </p:cNvSpPr>
          <p:nvPr>
            <p:ph type="title"/>
          </p:nvPr>
        </p:nvSpPr>
        <p:spPr/>
        <p:txBody>
          <a:bodyPr/>
          <a:lstStyle/>
          <a:p>
            <a:pPr eaLnBrk="1" hangingPunct="1"/>
            <a:r>
              <a:rPr lang="es-MX" sz="2800" b="1" dirty="0">
                <a:solidFill>
                  <a:srgbClr val="FF0000"/>
                </a:solidFill>
                <a:latin typeface="Tahoma" pitchFamily="34" charset="0"/>
              </a:rPr>
              <a:t>IV.</a:t>
            </a:r>
            <a:r>
              <a:rPr lang="es-MX" sz="2800" dirty="0">
                <a:solidFill>
                  <a:srgbClr val="FF0000"/>
                </a:solidFill>
                <a:latin typeface="Tahoma" pitchFamily="34" charset="0"/>
              </a:rPr>
              <a:t> </a:t>
            </a:r>
            <a:r>
              <a:rPr lang="es-MX" sz="2800" b="1" dirty="0">
                <a:solidFill>
                  <a:srgbClr val="F2021F"/>
                </a:solidFill>
                <a:latin typeface="Tahoma" pitchFamily="34" charset="0"/>
              </a:rPr>
              <a:t>APLICA:</a:t>
            </a:r>
            <a:br>
              <a:rPr lang="es-MX" sz="2800" b="1" dirty="0">
                <a:latin typeface="Tahoma" pitchFamily="34" charset="0"/>
              </a:rPr>
            </a:br>
            <a:r>
              <a:rPr lang="es-MX" sz="2400" b="1" dirty="0">
                <a:latin typeface="Tahoma" pitchFamily="34" charset="0"/>
              </a:rPr>
              <a:t>¿Qué debo sentir al recibir estos conocimientos?</a:t>
            </a:r>
            <a:r>
              <a:rPr lang="es-MX" sz="2800" b="1" dirty="0">
                <a:latin typeface="Tahoma" pitchFamily="34" charset="0"/>
              </a:rPr>
              <a:t> </a:t>
            </a:r>
          </a:p>
        </p:txBody>
      </p:sp>
    </p:spTree>
  </p:cSld>
  <p:clrMapOvr>
    <a:masterClrMapping/>
  </p:clrMapOvr>
</p:sld>
</file>

<file path=ppt/theme/theme1.xml><?xml version="1.0" encoding="utf-8"?>
<a:theme xmlns:a="http://schemas.openxmlformats.org/drawingml/2006/main" name="Radial">
  <a:themeElements>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fontScheme name="Rad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clrMap bg1="lt1" tx1="dk1" bg2="lt2" tx2="dk2" accent1="accent1" accent2="accent2" accent3="accent3" accent4="accent4" accent5="accent5" accent6="accent6" hlink="hlink" folHlink="folHlink"/>
    </a:extraClrScheme>
    <a:extraClrScheme>
      <a:clrScheme name="Radial 2">
        <a:dk1>
          <a:srgbClr val="000000"/>
        </a:dk1>
        <a:lt1>
          <a:srgbClr val="FFFFFF"/>
        </a:lt1>
        <a:dk2>
          <a:srgbClr val="FFFFFF"/>
        </a:dk2>
        <a:lt2>
          <a:srgbClr val="817F3F"/>
        </a:lt2>
        <a:accent1>
          <a:srgbClr val="FFCC00"/>
        </a:accent1>
        <a:accent2>
          <a:srgbClr val="CC9900"/>
        </a:accent2>
        <a:accent3>
          <a:srgbClr val="FFFFFF"/>
        </a:accent3>
        <a:accent4>
          <a:srgbClr val="000000"/>
        </a:accent4>
        <a:accent5>
          <a:srgbClr val="FFE2AA"/>
        </a:accent5>
        <a:accent6>
          <a:srgbClr val="B98A00"/>
        </a:accent6>
        <a:hlink>
          <a:srgbClr val="996666"/>
        </a:hlink>
        <a:folHlink>
          <a:srgbClr val="C94503"/>
        </a:folHlink>
      </a:clrScheme>
      <a:clrMap bg1="lt1" tx1="dk1" bg2="lt2" tx2="dk2" accent1="accent1" accent2="accent2" accent3="accent3" accent4="accent4" accent5="accent5" accent6="accent6" hlink="hlink" folHlink="folHlink"/>
    </a:extraClrScheme>
    <a:extraClrScheme>
      <a:clrScheme name="Radial 3">
        <a:dk1>
          <a:srgbClr val="CC6600"/>
        </a:dk1>
        <a:lt1>
          <a:srgbClr val="FFFFFF"/>
        </a:lt1>
        <a:dk2>
          <a:srgbClr val="800000"/>
        </a:dk2>
        <a:lt2>
          <a:srgbClr val="FFFFFF"/>
        </a:lt2>
        <a:accent1>
          <a:srgbClr val="FF6600"/>
        </a:accent1>
        <a:accent2>
          <a:srgbClr val="33CCCC"/>
        </a:accent2>
        <a:accent3>
          <a:srgbClr val="C0AAAA"/>
        </a:accent3>
        <a:accent4>
          <a:srgbClr val="DADADA"/>
        </a:accent4>
        <a:accent5>
          <a:srgbClr val="FFB8AA"/>
        </a:accent5>
        <a:accent6>
          <a:srgbClr val="2DB9B9"/>
        </a:accent6>
        <a:hlink>
          <a:srgbClr val="99FF33"/>
        </a:hlink>
        <a:folHlink>
          <a:srgbClr val="CC3300"/>
        </a:folHlink>
      </a:clrScheme>
      <a:clrMap bg1="dk2" tx1="lt1" bg2="dk1" tx2="lt2" accent1="accent1" accent2="accent2" accent3="accent3" accent4="accent4" accent5="accent5" accent6="accent6" hlink="hlink" folHlink="folHlink"/>
    </a:extraClrScheme>
    <a:extraClrScheme>
      <a:clrScheme name="Radial 4">
        <a:dk1>
          <a:srgbClr val="993300"/>
        </a:dk1>
        <a:lt1>
          <a:srgbClr val="FFFFFF"/>
        </a:lt1>
        <a:dk2>
          <a:srgbClr val="431A01"/>
        </a:dk2>
        <a:lt2>
          <a:srgbClr val="FFFFFF"/>
        </a:lt2>
        <a:accent1>
          <a:srgbClr val="FFCC00"/>
        </a:accent1>
        <a:accent2>
          <a:srgbClr val="FF9966"/>
        </a:accent2>
        <a:accent3>
          <a:srgbClr val="B0ABAA"/>
        </a:accent3>
        <a:accent4>
          <a:srgbClr val="DADADA"/>
        </a:accent4>
        <a:accent5>
          <a:srgbClr val="FFE2AA"/>
        </a:accent5>
        <a:accent6>
          <a:srgbClr val="E78A5C"/>
        </a:accent6>
        <a:hlink>
          <a:srgbClr val="FF6600"/>
        </a:hlink>
        <a:folHlink>
          <a:srgbClr val="CC3300"/>
        </a:folHlink>
      </a:clrScheme>
      <a:clrMap bg1="dk2" tx1="lt1" bg2="dk1" tx2="lt2" accent1="accent1" accent2="accent2" accent3="accent3" accent4="accent4" accent5="accent5" accent6="accent6" hlink="hlink" folHlink="folHlink"/>
    </a:extraClrScheme>
    <a:extraClrScheme>
      <a:clrScheme name="Radial 5">
        <a:dk1>
          <a:srgbClr val="75878B"/>
        </a:dk1>
        <a:lt1>
          <a:srgbClr val="FFFFFF"/>
        </a:lt1>
        <a:dk2>
          <a:srgbClr val="260000"/>
        </a:dk2>
        <a:lt2>
          <a:srgbClr val="FFFFFF"/>
        </a:lt2>
        <a:accent1>
          <a:srgbClr val="0099CC"/>
        </a:accent1>
        <a:accent2>
          <a:srgbClr val="FF3300"/>
        </a:accent2>
        <a:accent3>
          <a:srgbClr val="ACAAAA"/>
        </a:accent3>
        <a:accent4>
          <a:srgbClr val="DADADA"/>
        </a:accent4>
        <a:accent5>
          <a:srgbClr val="AACAE2"/>
        </a:accent5>
        <a:accent6>
          <a:srgbClr val="E72D00"/>
        </a:accent6>
        <a:hlink>
          <a:srgbClr val="FFCC00"/>
        </a:hlink>
        <a:folHlink>
          <a:srgbClr val="CC0000"/>
        </a:folHlink>
      </a:clrScheme>
      <a:clrMap bg1="dk2" tx1="lt1" bg2="dk1" tx2="lt2" accent1="accent1" accent2="accent2" accent3="accent3" accent4="accent4" accent5="accent5" accent6="accent6" hlink="hlink" folHlink="folHlink"/>
    </a:extraClrScheme>
    <a:extraClrScheme>
      <a:clrScheme name="Radial 6">
        <a:dk1>
          <a:srgbClr val="666699"/>
        </a:dk1>
        <a:lt1>
          <a:srgbClr val="FFFFFF"/>
        </a:lt1>
        <a:dk2>
          <a:srgbClr val="000000"/>
        </a:dk2>
        <a:lt2>
          <a:srgbClr val="FFFFFF"/>
        </a:lt2>
        <a:accent1>
          <a:srgbClr val="9966FF"/>
        </a:accent1>
        <a:accent2>
          <a:srgbClr val="99CCFF"/>
        </a:accent2>
        <a:accent3>
          <a:srgbClr val="AAAAAA"/>
        </a:accent3>
        <a:accent4>
          <a:srgbClr val="DADADA"/>
        </a:accent4>
        <a:accent5>
          <a:srgbClr val="CAB8FF"/>
        </a:accent5>
        <a:accent6>
          <a:srgbClr val="8AB9E7"/>
        </a:accent6>
        <a:hlink>
          <a:srgbClr val="FFFFCC"/>
        </a:hlink>
        <a:folHlink>
          <a:srgbClr val="6600CC"/>
        </a:folHlink>
      </a:clrScheme>
      <a:clrMap bg1="dk2" tx1="lt1" bg2="dk1" tx2="lt2" accent1="accent1" accent2="accent2" accent3="accent3" accent4="accent4" accent5="accent5" accent6="accent6" hlink="hlink" folHlink="folHlink"/>
    </a:extraClrScheme>
    <a:extraClrScheme>
      <a:clrScheme name="Radial 7">
        <a:dk1>
          <a:srgbClr val="666699"/>
        </a:dk1>
        <a:lt1>
          <a:srgbClr val="FFFFFF"/>
        </a:lt1>
        <a:dk2>
          <a:srgbClr val="2A2A40"/>
        </a:dk2>
        <a:lt2>
          <a:srgbClr val="FFFFFF"/>
        </a:lt2>
        <a:accent1>
          <a:srgbClr val="006699"/>
        </a:accent1>
        <a:accent2>
          <a:srgbClr val="CC9900"/>
        </a:accent2>
        <a:accent3>
          <a:srgbClr val="ACACAF"/>
        </a:accent3>
        <a:accent4>
          <a:srgbClr val="DADADA"/>
        </a:accent4>
        <a:accent5>
          <a:srgbClr val="AAB8CA"/>
        </a:accent5>
        <a:accent6>
          <a:srgbClr val="B98A00"/>
        </a:accent6>
        <a:hlink>
          <a:srgbClr val="CC6600"/>
        </a:hlink>
        <a:folHlink>
          <a:srgbClr val="6C948A"/>
        </a:folHlink>
      </a:clrScheme>
      <a:clrMap bg1="dk2" tx1="lt1" bg2="dk1" tx2="lt2" accent1="accent1" accent2="accent2" accent3="accent3" accent4="accent4" accent5="accent5" accent6="accent6" hlink="hlink" folHlink="folHlink"/>
    </a:extraClrScheme>
    <a:extraClrScheme>
      <a:clrScheme name="Radial 8">
        <a:dk1>
          <a:srgbClr val="BECBD8"/>
        </a:dk1>
        <a:lt1>
          <a:srgbClr val="FFFFFF"/>
        </a:lt1>
        <a:dk2>
          <a:srgbClr val="2B335B"/>
        </a:dk2>
        <a:lt2>
          <a:srgbClr val="FFFFFF"/>
        </a:lt2>
        <a:accent1>
          <a:srgbClr val="0099CC"/>
        </a:accent1>
        <a:accent2>
          <a:srgbClr val="B5DBE3"/>
        </a:accent2>
        <a:accent3>
          <a:srgbClr val="ACADB5"/>
        </a:accent3>
        <a:accent4>
          <a:srgbClr val="DADADA"/>
        </a:accent4>
        <a:accent5>
          <a:srgbClr val="AACAE2"/>
        </a:accent5>
        <a:accent6>
          <a:srgbClr val="A4C6CE"/>
        </a:accent6>
        <a:hlink>
          <a:srgbClr val="FFCC00"/>
        </a:hlink>
        <a:folHlink>
          <a:srgbClr val="58648C"/>
        </a:folHlink>
      </a:clrScheme>
      <a:clrMap bg1="dk2" tx1="lt1" bg2="dk1" tx2="lt2" accent1="accent1" accent2="accent2" accent3="accent3" accent4="accent4" accent5="accent5" accent6="accent6" hlink="hlink" folHlink="folHlink"/>
    </a:extraClrScheme>
    <a:extraClrScheme>
      <a:clrScheme name="Radial 9">
        <a:dk1>
          <a:srgbClr val="3333FF"/>
        </a:dk1>
        <a:lt1>
          <a:srgbClr val="FFFFFF"/>
        </a:lt1>
        <a:dk2>
          <a:srgbClr val="000099"/>
        </a:dk2>
        <a:lt2>
          <a:srgbClr val="FFFFFF"/>
        </a:lt2>
        <a:accent1>
          <a:srgbClr val="339966"/>
        </a:accent1>
        <a:accent2>
          <a:srgbClr val="9999FF"/>
        </a:accent2>
        <a:accent3>
          <a:srgbClr val="AAAACA"/>
        </a:accent3>
        <a:accent4>
          <a:srgbClr val="DADADA"/>
        </a:accent4>
        <a:accent5>
          <a:srgbClr val="ADCAB8"/>
        </a:accent5>
        <a:accent6>
          <a:srgbClr val="8A8AE7"/>
        </a:accent6>
        <a:hlink>
          <a:srgbClr val="FFFF99"/>
        </a:hlink>
        <a:folHlink>
          <a:srgbClr val="17A0D1"/>
        </a:folHlink>
      </a:clrScheme>
      <a:clrMap bg1="dk2" tx1="lt1" bg2="dk1" tx2="lt2" accent1="accent1" accent2="accent2" accent3="accent3" accent4="accent4" accent5="accent5" accent6="accent6" hlink="hlink" folHlink="folHlink"/>
    </a:extraClrScheme>
    <a:extraClrScheme>
      <a:clrScheme name="Radial 10">
        <a:dk1>
          <a:srgbClr val="808000"/>
        </a:dk1>
        <a:lt1>
          <a:srgbClr val="FFFFFF"/>
        </a:lt1>
        <a:dk2>
          <a:srgbClr val="354418"/>
        </a:dk2>
        <a:lt2>
          <a:srgbClr val="FFFFFF"/>
        </a:lt2>
        <a:accent1>
          <a:srgbClr val="60897C"/>
        </a:accent1>
        <a:accent2>
          <a:srgbClr val="99CC00"/>
        </a:accent2>
        <a:accent3>
          <a:srgbClr val="AEB0AB"/>
        </a:accent3>
        <a:accent4>
          <a:srgbClr val="DADADA"/>
        </a:accent4>
        <a:accent5>
          <a:srgbClr val="B6C4BF"/>
        </a:accent5>
        <a:accent6>
          <a:srgbClr val="8AB900"/>
        </a:accent6>
        <a:hlink>
          <a:srgbClr val="CCCC00"/>
        </a:hlink>
        <a:folHlink>
          <a:srgbClr val="66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Radial</Template>
  <TotalTime>93273</TotalTime>
  <Words>1040</Words>
  <Application>Microsoft Office PowerPoint</Application>
  <PresentationFormat>Presentación en pantalla (4:3)</PresentationFormat>
  <Paragraphs>86</Paragraphs>
  <Slides>10</Slides>
  <Notes>3</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10</vt:i4>
      </vt:variant>
    </vt:vector>
  </HeadingPairs>
  <TitlesOfParts>
    <vt:vector size="18" baseType="lpstr">
      <vt:lpstr>Arial</vt:lpstr>
      <vt:lpstr>Arial Black</vt:lpstr>
      <vt:lpstr>Calibri</vt:lpstr>
      <vt:lpstr>Impact</vt:lpstr>
      <vt:lpstr>Tahoma</vt:lpstr>
      <vt:lpstr>Times New Roman</vt:lpstr>
      <vt:lpstr>Wingdings</vt:lpstr>
      <vt:lpstr>Radial</vt:lpstr>
      <vt:lpstr>Presentación de PowerPoint</vt:lpstr>
      <vt:lpstr>Presentación de PowerPoint</vt:lpstr>
      <vt:lpstr>Presentación de PowerPoint</vt:lpstr>
      <vt:lpstr>Presentación de PowerPoint</vt:lpstr>
      <vt:lpstr>II. MOTIVAR: ¿Cómo motivar y cómo enseñar? </vt:lpstr>
      <vt:lpstr>Presentación de PowerPoint</vt:lpstr>
      <vt:lpstr>2. ¿El creer o no creer en Cristo Jesús tiene consecuencias eternas? Juan 3:16- 21  </vt:lpstr>
      <vt:lpstr>Presentación de PowerPoint</vt:lpstr>
      <vt:lpstr>IV. APLICA: ¿Qué debo sentir al recibir estos conocimientos? </vt:lpstr>
      <vt:lpstr>Presentación de PowerPoint</vt:lpstr>
    </vt:vector>
  </TitlesOfParts>
  <Company>DELBELCONPU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Amor y juicio, el dilema de Dios</dc:title>
  <dc:creator>pc3</dc:creator>
  <cp:lastModifiedBy>Pc</cp:lastModifiedBy>
  <cp:revision>8042</cp:revision>
  <dcterms:created xsi:type="dcterms:W3CDTF">2007-04-17T14:25:21Z</dcterms:created>
  <dcterms:modified xsi:type="dcterms:W3CDTF">2024-10-14T23:09:11Z</dcterms:modified>
</cp:coreProperties>
</file>