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12/2/2024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3568828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GEB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07 de diciembre 2024</a:t>
            </a:r>
          </a:p>
        </p:txBody>
      </p:sp>
      <p:sp>
        <p:nvSpPr>
          <p:cNvPr id="2052" name="Text Box 8"/>
          <p:cNvSpPr txBox="1">
            <a:spLocks noChangeArrowheads="1"/>
          </p:cNvSpPr>
          <p:nvPr/>
        </p:nvSpPr>
        <p:spPr bwMode="auto">
          <a:xfrm>
            <a:off x="323850" y="663575"/>
            <a:ext cx="7734300" cy="646331"/>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CAMINO, LA VERDAD Y LA VIDA</a:t>
            </a:r>
          </a:p>
          <a:p>
            <a:pPr eaLnBrk="1" hangingPunct="1"/>
            <a:endParaRPr lang="es-MX" dirty="0">
              <a:solidFill>
                <a:schemeClr val="bg1"/>
              </a:solidFill>
              <a:latin typeface="Arial Black" pitchFamily="34" charset="0"/>
            </a:endParaRP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1:18</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09</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933573" y="1654219"/>
            <a:ext cx="5276852" cy="392245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la expresión, Yo soy el Camino, la Verdad y la Vida.</a:t>
            </a:r>
          </a:p>
          <a:p>
            <a:pPr eaLnBrk="1" hangingPunct="1">
              <a:lnSpc>
                <a:spcPct val="90000"/>
              </a:lnSpc>
            </a:pPr>
            <a:r>
              <a:rPr lang="es-MX" sz="2400" b="1" dirty="0">
                <a:solidFill>
                  <a:schemeClr val="accent6">
                    <a:lumMod val="75000"/>
                  </a:schemeClr>
                </a:solidFill>
              </a:rPr>
              <a:t>SENTIR: El deseo confiar en el Señor Jesús.</a:t>
            </a:r>
          </a:p>
          <a:p>
            <a:pPr eaLnBrk="1" hangingPunct="1">
              <a:lnSpc>
                <a:spcPct val="90000"/>
              </a:lnSpc>
            </a:pPr>
            <a:r>
              <a:rPr lang="es-MX" sz="2400" b="1" dirty="0">
                <a:solidFill>
                  <a:schemeClr val="accent6">
                    <a:lumMod val="75000"/>
                  </a:schemeClr>
                </a:solidFill>
              </a:rPr>
              <a:t>HACER: La decisión de decisión de seguir al Camino, la Verdad y la Vida.</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que confía en, el que dice: Yo soy el Camino, la verdad y la vida.</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motivar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¿Cómo se entiende la expresión de Jesús, Yo soy el Camino?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es la Verdad?</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¿La Verdad nos guiará a la vida abundante y a la vida eterna? </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323528" y="1412776"/>
            <a:ext cx="8208912" cy="4938431"/>
          </a:xfrm>
        </p:spPr>
        <p:txBody>
          <a:bodyPr/>
          <a:lstStyle/>
          <a:p>
            <a:r>
              <a:rPr lang="es-ES" sz="2400" b="1" dirty="0">
                <a:solidFill>
                  <a:schemeClr val="accent6">
                    <a:lumMod val="50000"/>
                  </a:schemeClr>
                </a:solidFill>
              </a:rPr>
              <a:t>Jesús dijo: Yo soy la luz de mundo, Yo soy el buen pastor, Yo soy el CAMINO, la verdad y la vida.</a:t>
            </a:r>
          </a:p>
          <a:p>
            <a:r>
              <a:rPr lang="es-PE" sz="2400" b="1" dirty="0">
                <a:solidFill>
                  <a:schemeClr val="accent6">
                    <a:lumMod val="50000"/>
                  </a:schemeClr>
                </a:solidFill>
              </a:rPr>
              <a:t>“No hay muchos caminos que llevan al cielo. No puede cada uno escoger el suyo. Cristo dice: ‘Yo soy el camino... nadie viene al Padre, sino por mí’” </a:t>
            </a:r>
            <a:r>
              <a:rPr lang="es-PE" sz="1800" b="1" dirty="0">
                <a:solidFill>
                  <a:schemeClr val="accent6">
                    <a:lumMod val="50000"/>
                  </a:schemeClr>
                </a:solidFill>
              </a:rPr>
              <a:t>(DTG 617)</a:t>
            </a:r>
          </a:p>
          <a:p>
            <a:r>
              <a:rPr lang="es-PE" sz="2400" b="1" dirty="0">
                <a:solidFill>
                  <a:schemeClr val="accent6">
                    <a:lumMod val="50000"/>
                  </a:schemeClr>
                </a:solidFill>
              </a:rPr>
              <a:t>“Desde que fue predicado el primer sermón evangélico, cuando en el Edén se declaró que la simiente de la mujer aplastaría la cabeza de la serpiente, Cristo ha sido enaltecido como el camino, la verdad y la vida.” </a:t>
            </a:r>
            <a:r>
              <a:rPr lang="es-PE" sz="1800" b="1" dirty="0">
                <a:solidFill>
                  <a:schemeClr val="accent6">
                    <a:lumMod val="50000"/>
                  </a:schemeClr>
                </a:solidFill>
              </a:rPr>
              <a:t>(Id)</a:t>
            </a:r>
            <a:r>
              <a:rPr lang="es-PE" sz="2400" b="1" dirty="0">
                <a:solidFill>
                  <a:schemeClr val="accent6">
                    <a:lumMod val="50000"/>
                  </a:schemeClr>
                </a:solidFill>
              </a:rPr>
              <a:t> </a:t>
            </a:r>
            <a:endParaRPr lang="es-ES" sz="2400" b="1" dirty="0">
              <a:solidFill>
                <a:schemeClr val="accent6">
                  <a:lumMod val="50000"/>
                </a:schemeClr>
              </a:solidFill>
            </a:endParaRPr>
          </a:p>
          <a:p>
            <a:r>
              <a:rPr lang="es-ES" sz="2400" b="1" dirty="0">
                <a:solidFill>
                  <a:schemeClr val="accent6">
                    <a:lumMod val="50000"/>
                  </a:schemeClr>
                </a:solidFill>
              </a:rPr>
              <a:t>Dijo: “Ejemplo os he dado.” sigamos su ejemplo, Jesús es el camino.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13:15)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¿Cómo se entiende la expresión de Jesús, Yo soy el Camino</a:t>
            </a:r>
            <a:r>
              <a:rPr lang="es-MX" sz="2400" b="1" dirty="0">
                <a:solidFill>
                  <a:srgbClr val="FFFFCC"/>
                </a:solidFill>
              </a:rPr>
              <a:t>? </a:t>
            </a:r>
            <a:r>
              <a:rPr lang="es-MX" sz="2000" b="1" dirty="0">
                <a:solidFill>
                  <a:srgbClr val="FFCC99"/>
                </a:solidFill>
              </a:rPr>
              <a:t>Juan 14:6; 13:1- 20 </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“La verdad no es un concepto o una construcción teórica, es una persona.” </a:t>
            </a:r>
            <a:r>
              <a:rPr lang="es-ES" sz="1800" b="1" dirty="0">
                <a:solidFill>
                  <a:schemeClr val="accent6">
                    <a:lumMod val="50000"/>
                  </a:schemeClr>
                </a:solidFill>
              </a:rPr>
              <a:t>(GEB 108)</a:t>
            </a:r>
          </a:p>
          <a:p>
            <a:r>
              <a:rPr lang="es-ES" sz="2400" b="1" dirty="0">
                <a:solidFill>
                  <a:schemeClr val="accent6">
                    <a:lumMod val="50000"/>
                  </a:schemeClr>
                </a:solidFill>
              </a:rPr>
              <a:t>“Jesús no es simplemente la encarnación de la verdad: él es la verdad.” </a:t>
            </a:r>
            <a:r>
              <a:rPr lang="es-ES" sz="1800" b="1" dirty="0">
                <a:solidFill>
                  <a:schemeClr val="accent6">
                    <a:lumMod val="50000"/>
                  </a:schemeClr>
                </a:solidFill>
              </a:rPr>
              <a:t>(Id)</a:t>
            </a:r>
          </a:p>
          <a:p>
            <a:r>
              <a:rPr lang="es-ES" sz="2400" b="1" dirty="0">
                <a:solidFill>
                  <a:schemeClr val="accent6">
                    <a:lumMod val="50000"/>
                  </a:schemeClr>
                </a:solidFill>
              </a:rPr>
              <a:t>Jesús es la fuente de la verdad; todo lo que dice y hace es verdad.</a:t>
            </a:r>
          </a:p>
          <a:p>
            <a:r>
              <a:rPr lang="es-ES" sz="2400" b="1" dirty="0">
                <a:solidFill>
                  <a:schemeClr val="accent6">
                    <a:lumMod val="50000"/>
                  </a:schemeClr>
                </a:solidFill>
              </a:rPr>
              <a:t>“Conoceréis la verdad, y la verdad os hará libres.”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8:32) </a:t>
            </a:r>
            <a:r>
              <a:rPr lang="es-ES" sz="2400" b="1" dirty="0">
                <a:solidFill>
                  <a:schemeClr val="accent6">
                    <a:lumMod val="50000"/>
                  </a:schemeClr>
                </a:solidFill>
              </a:rPr>
              <a:t>Libres de la ignorancia y del pecado.</a:t>
            </a:r>
          </a:p>
          <a:p>
            <a:r>
              <a:rPr lang="es-ES" sz="2400" b="1" dirty="0">
                <a:solidFill>
                  <a:schemeClr val="accent6">
                    <a:lumMod val="50000"/>
                  </a:schemeClr>
                </a:solidFill>
              </a:rPr>
              <a:t>“</a:t>
            </a:r>
            <a:r>
              <a:rPr lang="es-PE" sz="2400" b="1" dirty="0">
                <a:solidFill>
                  <a:schemeClr val="accent6">
                    <a:lumMod val="50000"/>
                  </a:schemeClr>
                </a:solidFill>
                <a:effectLst/>
                <a:ea typeface="Calibri" panose="020F0502020204030204" pitchFamily="34" charset="0"/>
                <a:cs typeface="Times New Roman" panose="02020603050405020304" pitchFamily="18" charset="0"/>
              </a:rPr>
              <a:t>La verdad es para ser vivida, no meramente para presentarla</a:t>
            </a:r>
            <a:r>
              <a:rPr lang="es-ES" sz="2400" b="1" dirty="0">
                <a:solidFill>
                  <a:schemeClr val="accent6">
                    <a:lumMod val="50000"/>
                  </a:schemeClr>
                </a:solidFill>
              </a:rPr>
              <a:t>. </a:t>
            </a:r>
            <a:r>
              <a:rPr lang="es-PE" sz="2400" b="1" dirty="0">
                <a:solidFill>
                  <a:schemeClr val="accent6">
                    <a:lumMod val="50000"/>
                  </a:schemeClr>
                </a:solidFill>
                <a:effectLst/>
                <a:ea typeface="Calibri" panose="020F0502020204030204" pitchFamily="34" charset="0"/>
                <a:cs typeface="Times New Roman" panose="02020603050405020304" pitchFamily="18" charset="0"/>
              </a:rPr>
              <a:t>La verdad es preciosa; ha obrado importantes cambios en la vida y el carácter, ejerce influencia sobre las palabras y el comportamiento.</a:t>
            </a:r>
            <a:r>
              <a:rPr lang="es-ES" sz="2400" b="1" dirty="0">
                <a:solidFill>
                  <a:schemeClr val="accent6">
                    <a:lumMod val="50000"/>
                  </a:schemeClr>
                </a:solidFill>
              </a:rPr>
              <a:t>” </a:t>
            </a:r>
            <a:r>
              <a:rPr lang="es-ES" sz="1800" b="1" dirty="0">
                <a:solidFill>
                  <a:schemeClr val="accent6">
                    <a:lumMod val="50000"/>
                  </a:schemeClr>
                </a:solidFill>
              </a:rPr>
              <a:t>(Carta 14, 1885, p 11)</a:t>
            </a:r>
            <a:endParaRPr lang="es-ES" sz="1800" b="1" dirty="0">
              <a:solidFill>
                <a:srgbClr val="3D3DD7"/>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Qué es la Verdad? </a:t>
            </a:r>
            <a:r>
              <a:rPr lang="es-MX" sz="2000" b="1" dirty="0">
                <a:solidFill>
                  <a:srgbClr val="FFCC99"/>
                </a:solidFill>
              </a:rPr>
              <a:t>Juan 14:6; 8:32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136136" cy="4419600"/>
          </a:xfrm>
        </p:spPr>
        <p:txBody>
          <a:bodyPr/>
          <a:lstStyle/>
          <a:p>
            <a:r>
              <a:rPr lang="es-ES" sz="2400" b="1" dirty="0">
                <a:solidFill>
                  <a:schemeClr val="accent6">
                    <a:lumMod val="50000"/>
                  </a:schemeClr>
                </a:solidFill>
              </a:rPr>
              <a:t>La Escritura nos afirma que, Dios es fuente de la vida y la verdad. “En él estaba la vida.</a:t>
            </a:r>
            <a:r>
              <a:rPr lang="es-ES_tradnl" sz="2400" b="1" dirty="0">
                <a:solidFill>
                  <a:schemeClr val="accent6">
                    <a:lumMod val="50000"/>
                  </a:schemeClr>
                </a:solidFill>
              </a:rPr>
              <a:t>” Jesús dijo: “Yo soy la vida; yo he venido para que tengan vida, para que la tengan en abundancia.” </a:t>
            </a:r>
            <a:r>
              <a:rPr lang="es-ES_tradnl" sz="1800" b="1" dirty="0">
                <a:solidFill>
                  <a:schemeClr val="accent6">
                    <a:lumMod val="50000"/>
                  </a:schemeClr>
                </a:solidFill>
              </a:rPr>
              <a:t>(</a:t>
            </a:r>
            <a:r>
              <a:rPr lang="es-ES_tradnl" sz="1800" b="1" dirty="0" err="1">
                <a:solidFill>
                  <a:schemeClr val="accent6">
                    <a:lumMod val="50000"/>
                  </a:schemeClr>
                </a:solidFill>
              </a:rPr>
              <a:t>Jn</a:t>
            </a:r>
            <a:r>
              <a:rPr lang="es-ES_tradnl" sz="1800" b="1" dirty="0">
                <a:solidFill>
                  <a:schemeClr val="accent6">
                    <a:lumMod val="50000"/>
                  </a:schemeClr>
                </a:solidFill>
              </a:rPr>
              <a:t>. 10:10, 14:6)</a:t>
            </a:r>
          </a:p>
          <a:p>
            <a:r>
              <a:rPr lang="es-ES_tradnl" sz="2400" b="1" dirty="0">
                <a:solidFill>
                  <a:schemeClr val="accent6">
                    <a:lumMod val="50000"/>
                  </a:schemeClr>
                </a:solidFill>
              </a:rPr>
              <a:t>“</a:t>
            </a:r>
            <a:r>
              <a:rPr lang="es-PE" sz="2400" b="1" dirty="0">
                <a:solidFill>
                  <a:schemeClr val="accent6">
                    <a:lumMod val="50000"/>
                  </a:schemeClr>
                </a:solidFill>
              </a:rPr>
              <a:t>En definitiva, Jesús nos promete una vida mucho mejor de la que nos podríamos imaginar, un concepto que nos recuerda de 1 Corintios 2:9: "Cosas que ojo no vio, ni oído oyó, ni han subido en corazón de hombre, son las que Dios ha preparado para los que le aman.” </a:t>
            </a:r>
            <a:r>
              <a:rPr lang="es-PE" sz="1800" b="1" dirty="0">
                <a:solidFill>
                  <a:schemeClr val="accent6">
                    <a:lumMod val="50000"/>
                  </a:schemeClr>
                </a:solidFill>
              </a:rPr>
              <a:t>(Ef. 3:20)</a:t>
            </a:r>
          </a:p>
          <a:p>
            <a:r>
              <a:rPr lang="es-ES_tradnl" sz="2400" b="1" dirty="0">
                <a:solidFill>
                  <a:schemeClr val="accent6">
                    <a:lumMod val="50000"/>
                  </a:schemeClr>
                </a:solidFill>
              </a:rPr>
              <a:t>“</a:t>
            </a:r>
            <a:r>
              <a:rPr lang="es-PE" sz="2400" b="1" dirty="0">
                <a:solidFill>
                  <a:schemeClr val="accent6">
                    <a:lumMod val="50000"/>
                  </a:schemeClr>
                </a:solidFill>
              </a:rPr>
              <a:t>La religión de Jesucristo nunca degrada al que la recibe</a:t>
            </a:r>
            <a:r>
              <a:rPr lang="es-ES_tradnl" sz="2400" b="1" dirty="0">
                <a:solidFill>
                  <a:schemeClr val="accent6">
                    <a:lumMod val="50000"/>
                  </a:schemeClr>
                </a:solidFill>
              </a:rPr>
              <a:t>. </a:t>
            </a:r>
            <a:r>
              <a:rPr lang="es-PE" sz="2400" b="1" dirty="0">
                <a:solidFill>
                  <a:schemeClr val="accent6">
                    <a:lumMod val="50000"/>
                  </a:schemeClr>
                </a:solidFill>
              </a:rPr>
              <a:t>La verdad refina el gusto y santifica el juicio. </a:t>
            </a:r>
            <a:r>
              <a:rPr lang="es-ES_tradnl" sz="2400" b="1" dirty="0">
                <a:solidFill>
                  <a:schemeClr val="accent6">
                    <a:lumMod val="50000"/>
                  </a:schemeClr>
                </a:solidFill>
              </a:rPr>
              <a:t>”</a:t>
            </a:r>
            <a:r>
              <a:rPr lang="es-ES_tradnl" sz="1800" b="1" dirty="0">
                <a:solidFill>
                  <a:schemeClr val="accent6">
                    <a:lumMod val="50000"/>
                  </a:schemeClr>
                </a:solidFill>
              </a:rPr>
              <a:t> (NEV 364) </a:t>
            </a: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La Verdad nos guiará a la vida abundante y a la vida eterna</a:t>
            </a:r>
            <a:r>
              <a:rPr lang="es-MX" sz="2400" b="1" dirty="0">
                <a:solidFill>
                  <a:srgbClr val="FFFFCC"/>
                </a:solidFill>
              </a:rPr>
              <a:t>?</a:t>
            </a:r>
            <a:r>
              <a:rPr lang="es-MX" sz="2400" b="1" dirty="0">
                <a:solidFill>
                  <a:srgbClr val="FFCC99"/>
                </a:solidFill>
              </a:rPr>
              <a:t> </a:t>
            </a:r>
            <a:r>
              <a:rPr lang="es-MX" sz="2000" b="1" dirty="0">
                <a:solidFill>
                  <a:srgbClr val="FFCC99"/>
                </a:solidFill>
              </a:rPr>
              <a:t>Juan 14:6; 1:4; 10:10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permanecer en Cristo, para tener vida abundante y vida eterna.</a:t>
            </a:r>
          </a:p>
          <a:p>
            <a:pPr>
              <a:lnSpc>
                <a:spcPct val="80000"/>
              </a:lnSpc>
              <a:buFont typeface="Wingdings" pitchFamily="2" charset="2"/>
              <a:buNone/>
            </a:pPr>
            <a:r>
              <a:rPr lang="es-ES" sz="2400" b="1" dirty="0">
                <a:solidFill>
                  <a:schemeClr val="accent6">
                    <a:lumMod val="50000"/>
                  </a:schemeClr>
                </a:solidFill>
              </a:rPr>
              <a:t>	¿Deseas permanecer en Cristo Jesús?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 verdad de que, en Cristo Jesús está la vida abundante con la bendición de Dios y la vida eterna.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95040</TotalTime>
  <Words>1090</Words>
  <Application>Microsoft Office PowerPoint</Application>
  <PresentationFormat>Presentación en pantalla (4:3)</PresentationFormat>
  <Paragraphs>90</Paragraphs>
  <Slides>10</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motivar y cómo enseñar? </vt:lpstr>
      <vt:lpstr>Presentación de PowerPoint</vt:lpstr>
      <vt:lpstr>2. ¿Qué es la Verdad? Juan 14:6; 8:32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8215</cp:revision>
  <dcterms:created xsi:type="dcterms:W3CDTF">2007-04-17T14:25:21Z</dcterms:created>
  <dcterms:modified xsi:type="dcterms:W3CDTF">2024-12-03T00:25:21Z</dcterms:modified>
</cp:coreProperties>
</file>