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87" r:id="rId7"/>
    <p:sldId id="269" r:id="rId8"/>
    <p:sldId id="282"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ción predeterminada" id="{1B2364EF-C85E-465D-8903-99FDDE7DDF15}">
          <p14:sldIdLst>
            <p14:sldId id="256"/>
            <p14:sldId id="284"/>
            <p14:sldId id="285"/>
            <p14:sldId id="286"/>
            <p14:sldId id="265"/>
            <p14:sldId id="287"/>
            <p14:sldId id="269"/>
          </p14:sldIdLst>
        </p14:section>
        <p14:section name="Sección sin título" id="{AED1ED32-3F7B-4EF3-AA8C-1268E0351262}">
          <p14:sldIdLst/>
        </p14:section>
        <p14:section name="Sección sin título" id="{81AE0154-2E74-4C08-B009-D7DE51CFE955}">
          <p14:sldIdLst>
            <p14:sldId id="282"/>
            <p14:sldId id="263"/>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70" d="100"/>
          <a:sy n="70"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12/18/2023</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8</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23 de diciembre 2023</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ESTER Y MARDOQUEO</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Isaías 49:6</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4° Trimestre de 2023</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12</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2113950" y="1840285"/>
            <a:ext cx="4832802" cy="362460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fidelidad y sabiduría de Ester y Mardoqueo en la testificación.</a:t>
            </a:r>
          </a:p>
          <a:p>
            <a:pPr eaLnBrk="1" hangingPunct="1">
              <a:lnSpc>
                <a:spcPct val="90000"/>
              </a:lnSpc>
            </a:pPr>
            <a:r>
              <a:rPr lang="es-MX" sz="2400" b="1" dirty="0">
                <a:solidFill>
                  <a:schemeClr val="accent6">
                    <a:lumMod val="75000"/>
                  </a:schemeClr>
                </a:solidFill>
              </a:rPr>
              <a:t>SENTIR el deseo de ser leales a Dios.</a:t>
            </a:r>
          </a:p>
          <a:p>
            <a:pPr eaLnBrk="1" hangingPunct="1">
              <a:lnSpc>
                <a:spcPct val="90000"/>
              </a:lnSpc>
            </a:pPr>
            <a:r>
              <a:rPr lang="es-MX" sz="2400" b="1" dirty="0">
                <a:solidFill>
                  <a:schemeClr val="accent6">
                    <a:lumMod val="75000"/>
                  </a:schemeClr>
                </a:solidFill>
              </a:rPr>
              <a:t>HACER la decisión de testificar de Dios con fidelidad y sabiduría.</a:t>
            </a:r>
          </a:p>
        </p:txBody>
      </p:sp>
      <p:sp>
        <p:nvSpPr>
          <p:cNvPr id="21507" name="5 CuadroTexto"/>
          <p:cNvSpPr txBox="1">
            <a:spLocks noChangeArrowheads="1"/>
          </p:cNvSpPr>
          <p:nvPr/>
        </p:nvSpPr>
        <p:spPr bwMode="auto">
          <a:xfrm>
            <a:off x="468313" y="1484313"/>
            <a:ext cx="8015288" cy="1015663"/>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Que, seas un discípulo que testifica de su Creador y Redentor y momentos difíciles.</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aprender?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aprender?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078313"/>
          </a:xfrm>
          <a:prstGeom prst="rect">
            <a:avLst/>
          </a:prstGeom>
          <a:noFill/>
          <a:ln w="9525">
            <a:noFill/>
            <a:miter lim="800000"/>
            <a:headEnd/>
            <a:tailEnd/>
          </a:ln>
        </p:spPr>
        <p:txBody>
          <a:bodyPr>
            <a:spAutoFit/>
          </a:bodyPr>
          <a:lstStyle/>
          <a:p>
            <a:pPr eaLnBrk="1" hangingPunct="1"/>
            <a:r>
              <a:rPr lang="es-ES" dirty="0">
                <a:solidFill>
                  <a:srgbClr val="7070FF"/>
                </a:solidFill>
                <a:latin typeface="Arial Black" pitchFamily="34" charset="0"/>
              </a:rPr>
              <a:t>“</a:t>
            </a:r>
            <a:r>
              <a:rPr lang="es-ES"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rgbClr val="C00000"/>
                </a:solidFill>
                <a:latin typeface="Arial Black" pitchFamily="34" charset="0"/>
              </a:rPr>
              <a:t>(Consejos sobre la Obra de la Escuela Sabática, 128)</a:t>
            </a:r>
          </a:p>
          <a:p>
            <a:pPr eaLnBrk="1" hangingPunct="1"/>
            <a:endParaRPr lang="es-ES" dirty="0">
              <a:solidFill>
                <a:schemeClr val="accent6">
                  <a:lumMod val="50000"/>
                </a:schemeClr>
              </a:solidFill>
              <a:latin typeface="Arial Black" pitchFamily="34" charset="0"/>
            </a:endParaRPr>
          </a:p>
          <a:p>
            <a:pPr eaLnBrk="1" hangingPunct="1"/>
            <a:r>
              <a:rPr lang="es-ES" dirty="0">
                <a:solidFill>
                  <a:schemeClr val="accent6">
                    <a:lumMod val="50000"/>
                  </a:schemeClr>
                </a:solidFill>
                <a:latin typeface="Arial Black" pitchFamily="34" charset="0"/>
              </a:rPr>
              <a:t>“Cada ser humano, creado a imagen de Dios, está dotado de un facultad semejante a la del Creador: la individualidad, la </a:t>
            </a:r>
            <a:r>
              <a:rPr lang="es-ES" u="sng" dirty="0">
                <a:solidFill>
                  <a:schemeClr val="accent6">
                    <a:lumMod val="50000"/>
                  </a:schemeClr>
                </a:solidFill>
                <a:latin typeface="Arial Black" pitchFamily="34" charset="0"/>
              </a:rPr>
              <a:t>facultad de pensar </a:t>
            </a:r>
            <a:r>
              <a:rPr lang="es-ES" dirty="0">
                <a:solidFill>
                  <a:schemeClr val="accent6">
                    <a:lumMod val="50000"/>
                  </a:schemeClr>
                </a:solidFill>
                <a:latin typeface="Arial Black" pitchFamily="34" charset="0"/>
              </a:rPr>
              <a:t>y hacer… que </a:t>
            </a:r>
            <a:r>
              <a:rPr lang="es-ES" u="sng" dirty="0">
                <a:solidFill>
                  <a:schemeClr val="accent6">
                    <a:lumMod val="50000"/>
                  </a:schemeClr>
                </a:solidFill>
                <a:latin typeface="Arial Black" pitchFamily="34" charset="0"/>
              </a:rPr>
              <a:t>sean pensadores </a:t>
            </a:r>
            <a:r>
              <a:rPr lang="es-ES" dirty="0">
                <a:solidFill>
                  <a:schemeClr val="accent6">
                    <a:lumMod val="50000"/>
                  </a:schemeClr>
                </a:solidFill>
                <a:latin typeface="Arial Black" pitchFamily="34" charset="0"/>
              </a:rPr>
              <a:t>y no meros reflectores de los pensamientos de otros… dirigirlos a las fuentes de la verdad, a los campos abiertos a la </a:t>
            </a:r>
            <a:r>
              <a:rPr lang="es-ES" u="sng" dirty="0">
                <a:solidFill>
                  <a:schemeClr val="accent6">
                    <a:lumMod val="50000"/>
                  </a:schemeClr>
                </a:solidFill>
                <a:latin typeface="Arial Black" pitchFamily="34" charset="0"/>
              </a:rPr>
              <a:t>investigación</a:t>
            </a:r>
            <a:r>
              <a:rPr lang="es-ES" dirty="0">
                <a:solidFill>
                  <a:schemeClr val="accent6">
                    <a:lumMod val="50000"/>
                  </a:schemeClr>
                </a:solidFill>
                <a:latin typeface="Arial Black" pitchFamily="34" charset="0"/>
              </a:rPr>
              <a:t> en la naturaleza y en la revelación.” </a:t>
            </a:r>
            <a:r>
              <a:rPr lang="es-ES" dirty="0">
                <a:solidFill>
                  <a:srgbClr val="C00000"/>
                </a:solidFill>
                <a:latin typeface="Arial Black" pitchFamily="34" charset="0"/>
              </a:rPr>
              <a:t>(Educación 17)</a:t>
            </a:r>
            <a:endParaRPr lang="es-ES" sz="2000" dirty="0">
              <a:solidFill>
                <a:srgbClr val="C00000"/>
              </a:solidFill>
              <a:latin typeface="Arial Black" pitchFamily="34" charset="0"/>
            </a:endParaRP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recomendación nos da Dios?</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y cómo enseñar?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¿Cómo ser fieles en circunstancias difíciles?</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¿Cómo lograron victorias Ester y las mujeres de su época?</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¿Qué aprendemos de la historia de Ester y Mardoqueo?</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Tener el sueño de ser fiel y tomar la decisión de ser leal a Dios, como lo hizo el Hijo del Hombre, el profeta Daniel, Ester y Mardoqueo.</a:t>
            </a:r>
          </a:p>
          <a:p>
            <a:r>
              <a:rPr lang="es-ES" sz="2400" b="1" dirty="0">
                <a:solidFill>
                  <a:schemeClr val="accent6">
                    <a:lumMod val="50000"/>
                  </a:schemeClr>
                </a:solidFill>
              </a:rPr>
              <a:t>La Escritura hablando de Daniel dice: “Y Daniel propuso en su corazón no contaminarse con la comida ni con el vino del rey.” </a:t>
            </a:r>
            <a:r>
              <a:rPr lang="es-ES" sz="1800" b="1" dirty="0">
                <a:solidFill>
                  <a:schemeClr val="accent6">
                    <a:lumMod val="50000"/>
                  </a:schemeClr>
                </a:solidFill>
              </a:rPr>
              <a:t>(Dan. 1:8)</a:t>
            </a:r>
          </a:p>
          <a:p>
            <a:r>
              <a:rPr lang="es-ES" sz="2400" b="1" dirty="0">
                <a:solidFill>
                  <a:schemeClr val="accent6">
                    <a:lumMod val="50000"/>
                  </a:schemeClr>
                </a:solidFill>
              </a:rPr>
              <a:t>“La historia sagrada nos ha mostrado que … la fidelidad debe proceder del corazón, desde adentro.” </a:t>
            </a:r>
            <a:r>
              <a:rPr lang="es-ES" sz="1800" b="1" dirty="0">
                <a:solidFill>
                  <a:schemeClr val="accent6">
                    <a:lumMod val="50000"/>
                  </a:schemeClr>
                </a:solidFill>
              </a:rPr>
              <a:t>(GEB 127)</a:t>
            </a:r>
          </a:p>
          <a:p>
            <a:r>
              <a:rPr lang="es-ES" sz="2400" b="1" dirty="0">
                <a:solidFill>
                  <a:schemeClr val="accent6">
                    <a:lumMod val="50000"/>
                  </a:schemeClr>
                </a:solidFill>
              </a:rPr>
              <a:t>“Estos relatos de Daniel, aunque siempre tienen un final feliz, revelan que aun en circunstancias difíciles  la gente puede permanecer fiel a Dos.”</a:t>
            </a:r>
            <a:r>
              <a:rPr lang="es-ES" sz="1800" b="1" dirty="0">
                <a:solidFill>
                  <a:schemeClr val="accent6">
                    <a:lumMod val="50000"/>
                  </a:schemeClr>
                </a:solidFill>
              </a:rPr>
              <a:t>(Id)</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800" b="1" dirty="0">
                <a:solidFill>
                  <a:srgbClr val="FF0000"/>
                </a:solidFill>
                <a:latin typeface="Tahoma" pitchFamily="34" charset="0"/>
              </a:rPr>
              <a:t>III.</a:t>
            </a:r>
            <a:r>
              <a:rPr lang="es-MX" sz="2800" b="1" dirty="0">
                <a:latin typeface="Tahoma" pitchFamily="34" charset="0"/>
              </a:rPr>
              <a:t> </a:t>
            </a:r>
            <a:r>
              <a:rPr lang="es-MX" sz="2800" b="1" dirty="0">
                <a:solidFill>
                  <a:srgbClr val="F2021F"/>
                </a:solidFill>
                <a:latin typeface="Tahoma" pitchFamily="34" charset="0"/>
              </a:rPr>
              <a:t>EXPLORA: </a:t>
            </a:r>
            <a:r>
              <a:rPr lang="es-MX" sz="2600" b="1" dirty="0">
                <a:solidFill>
                  <a:srgbClr val="FFFFCC"/>
                </a:solidFill>
              </a:rPr>
              <a:t>1.</a:t>
            </a:r>
            <a:r>
              <a:rPr lang="es-MX" sz="2400" b="1" dirty="0">
                <a:solidFill>
                  <a:schemeClr val="bg1"/>
                </a:solidFill>
              </a:rPr>
              <a:t>¿Cómo ser fieles en circunstancias difíciles</a:t>
            </a:r>
            <a:r>
              <a:rPr lang="es-MX" sz="2400" b="1" dirty="0">
                <a:solidFill>
                  <a:srgbClr val="FFFFCC"/>
                </a:solidFill>
              </a:rPr>
              <a:t>? </a:t>
            </a:r>
            <a:r>
              <a:rPr lang="es-MX" sz="2000" b="1" dirty="0">
                <a:solidFill>
                  <a:srgbClr val="FFCC99"/>
                </a:solidFill>
              </a:rPr>
              <a:t>Daniel 1:1- 12; 3:1-12</a:t>
            </a:r>
          </a:p>
        </p:txBody>
      </p:sp>
    </p:spTree>
    <p:extLst>
      <p:ext uri="{BB962C8B-B14F-4D97-AF65-F5344CB8AC3E}">
        <p14:creationId xmlns:p14="http://schemas.microsoft.com/office/powerpoint/2010/main" val="417144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Con sabias decisiones, oraciones y ayunos. Hablando de Ester, la Escritura dice: “Ester dijo que respondieran a Mardoqueo: Ve, reúne a los judíos que se hallan en Susa, ayunad por mí, y no comais ni bebáis en tres días, ni noche, ni día. Yo también con mis doncellas ayunaré igualmente.” </a:t>
            </a:r>
            <a:r>
              <a:rPr lang="es-ES" sz="1800" b="1" dirty="0">
                <a:solidFill>
                  <a:schemeClr val="accent6">
                    <a:lumMod val="50000"/>
                  </a:schemeClr>
                </a:solidFill>
              </a:rPr>
              <a:t>(</a:t>
            </a:r>
            <a:r>
              <a:rPr lang="es-ES" sz="1800" b="1" dirty="0" err="1">
                <a:solidFill>
                  <a:schemeClr val="accent6">
                    <a:lumMod val="50000"/>
                  </a:schemeClr>
                </a:solidFill>
              </a:rPr>
              <a:t>Est</a:t>
            </a:r>
            <a:r>
              <a:rPr lang="es-ES" sz="1800" b="1" dirty="0">
                <a:solidFill>
                  <a:schemeClr val="accent6">
                    <a:lumMod val="50000"/>
                  </a:schemeClr>
                </a:solidFill>
              </a:rPr>
              <a:t>. 4:15, 16)</a:t>
            </a:r>
          </a:p>
          <a:p>
            <a:r>
              <a:rPr lang="es-ES" sz="2400" b="1" dirty="0">
                <a:solidFill>
                  <a:schemeClr val="accent6">
                    <a:lumMod val="50000"/>
                  </a:schemeClr>
                </a:solidFill>
              </a:rPr>
              <a:t>“En tiempos antiguos, el Señor realizó maravillas mediante mujeres consagradas... Hubo mujeres que ganaron grandes y decisivas victorias. Más de una vez en tiempos de crisis, fueron colocados en posiciones importantes que les permitieron salvar muchas vidas. Mediante la reina Ester, el Señor efectuó una poderosa liberación de su pueblo.”</a:t>
            </a:r>
            <a:r>
              <a:rPr lang="es-ES" sz="1600" b="1" dirty="0">
                <a:solidFill>
                  <a:schemeClr val="accent6">
                    <a:lumMod val="50000"/>
                  </a:schemeClr>
                </a:solidFill>
              </a:rPr>
              <a:t>(GEB 132)</a:t>
            </a: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FFCC"/>
                </a:solidFill>
                <a:latin typeface="Tahoma" pitchFamily="34" charset="0"/>
              </a:rPr>
              <a:t>2</a:t>
            </a:r>
            <a:r>
              <a:rPr lang="es-MX" sz="2400" b="1" dirty="0">
                <a:solidFill>
                  <a:srgbClr val="FFFFCC"/>
                </a:solidFill>
              </a:rPr>
              <a:t>. ¿</a:t>
            </a:r>
            <a:r>
              <a:rPr lang="es-MX" sz="2400" b="1" dirty="0">
                <a:solidFill>
                  <a:schemeClr val="bg1"/>
                </a:solidFill>
              </a:rPr>
              <a:t>Cómo lograron victorias Ester y las mujeres de su época</a:t>
            </a:r>
            <a:r>
              <a:rPr lang="es-MX" sz="2400" b="1" dirty="0">
                <a:solidFill>
                  <a:srgbClr val="FFFFCC"/>
                </a:solidFill>
              </a:rPr>
              <a:t>? </a:t>
            </a:r>
            <a:r>
              <a:rPr lang="es-MX" sz="2000" b="1" dirty="0">
                <a:solidFill>
                  <a:srgbClr val="FFCC99"/>
                </a:solidFill>
              </a:rPr>
              <a:t>Ester 4:13- 17  </a:t>
            </a:r>
            <a:endParaRPr lang="es-MX" sz="1600" b="1" dirty="0">
              <a:solidFill>
                <a:srgbClr val="CC66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Aprendamos a ser íntegros, fieles y aferrarse a las promesas de Dios con ayuno y oración.</a:t>
            </a:r>
          </a:p>
          <a:p>
            <a:r>
              <a:rPr lang="es-ES" sz="2400" b="1" dirty="0">
                <a:solidFill>
                  <a:schemeClr val="accent6">
                    <a:lumMod val="50000"/>
                  </a:schemeClr>
                </a:solidFill>
              </a:rPr>
              <a:t>“En el caso de Ester y Mardoqueo, pudieron salvar vidas de miles de personas siendo fieles a los valores y la sabiduría que les transmitieron sus antepasados judíos.” (GEB 133)</a:t>
            </a:r>
          </a:p>
          <a:p>
            <a:r>
              <a:rPr lang="es-ES" sz="2400" b="1" dirty="0">
                <a:solidFill>
                  <a:schemeClr val="accent6">
                    <a:lumMod val="50000"/>
                  </a:schemeClr>
                </a:solidFill>
              </a:rPr>
              <a:t>La Escritura relata así: “El día 13 del duodécimos mes, cuando debía ser ejecutado la orden del rey, el mismo día en que los enemigos de los judíos esperaban enseñorearse de ellos, sucedió lo contrario… Y nadie pudo resistir porque el temor de ellos había caído sobre todos los pueblos.” </a:t>
            </a:r>
            <a:r>
              <a:rPr lang="es-ES" sz="1800" b="1" dirty="0">
                <a:solidFill>
                  <a:schemeClr val="accent6">
                    <a:lumMod val="50000"/>
                  </a:schemeClr>
                </a:solidFill>
              </a:rPr>
              <a:t>(Ester 9:1, 2) Alabado sea Dios.</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rgbClr val="FFFFCC"/>
                </a:solidFill>
              </a:rPr>
              <a:t>¿</a:t>
            </a:r>
            <a:r>
              <a:rPr lang="es-MX" sz="2400" b="1" dirty="0">
                <a:solidFill>
                  <a:schemeClr val="bg1"/>
                </a:solidFill>
              </a:rPr>
              <a:t>Qué aprendemos de la historia de Ester y Mardoqueo</a:t>
            </a:r>
            <a:r>
              <a:rPr lang="es-MX" sz="2400" b="1" dirty="0">
                <a:solidFill>
                  <a:srgbClr val="FFFFCC"/>
                </a:solidFill>
              </a:rPr>
              <a:t>?</a:t>
            </a:r>
            <a:r>
              <a:rPr lang="es-MX" sz="2400" b="1" dirty="0">
                <a:solidFill>
                  <a:srgbClr val="FFCC99"/>
                </a:solidFill>
              </a:rPr>
              <a:t> </a:t>
            </a:r>
            <a:r>
              <a:rPr lang="es-MX" sz="2000" b="1">
                <a:solidFill>
                  <a:srgbClr val="FFCC99"/>
                </a:solidFill>
              </a:rPr>
              <a:t>Ester 9:1- 12</a:t>
            </a:r>
            <a:endParaRPr lang="es-MX" sz="2000" b="1" dirty="0">
              <a:solidFill>
                <a:srgbClr val="FFCC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Deseo de seguir a Cristo Jesús y los ejemplos de Ester y Mardoqueo</a:t>
            </a:r>
            <a:r>
              <a:rPr lang="es-ES" sz="2400" b="1">
                <a:solidFill>
                  <a:schemeClr val="accent6">
                    <a:lumMod val="50000"/>
                  </a:schemeClr>
                </a:solidFill>
              </a:rPr>
              <a:t>, con </a:t>
            </a:r>
            <a:r>
              <a:rPr lang="es-ES" sz="2400" b="1" dirty="0">
                <a:solidFill>
                  <a:schemeClr val="accent6">
                    <a:lumMod val="50000"/>
                  </a:schemeClr>
                </a:solidFill>
              </a:rPr>
              <a:t>ayuno, oración, valentía y fidelidad.</a:t>
            </a:r>
          </a:p>
          <a:p>
            <a:pPr>
              <a:lnSpc>
                <a:spcPct val="80000"/>
              </a:lnSpc>
              <a:buFont typeface="Wingdings" pitchFamily="2" charset="2"/>
              <a:buNone/>
            </a:pPr>
            <a:r>
              <a:rPr lang="es-ES" sz="2400" b="1" dirty="0">
                <a:solidFill>
                  <a:schemeClr val="accent6">
                    <a:lumMod val="50000"/>
                  </a:schemeClr>
                </a:solidFill>
              </a:rPr>
              <a:t>	¿Deseas seguir Cristo Jesús como Ester y Mardoqueo?</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ser firmes en nuestros principios y servir a Dios como Ester y Mardoqueo.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82540</TotalTime>
  <Words>1011</Words>
  <Application>Microsoft Office PowerPoint</Application>
  <PresentationFormat>Presentación en pantalla (4:3)</PresentationFormat>
  <Paragraphs>87</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y cómo enseñar? </vt:lpstr>
      <vt:lpstr>Presentación de PowerPoint</vt:lpstr>
      <vt:lpstr>2. ¿Cómo lograron victorias Ester y las mujeres de su época? Ester 4:13- 17  </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Alejandrino Halire Ccahuana</cp:lastModifiedBy>
  <cp:revision>7287</cp:revision>
  <dcterms:created xsi:type="dcterms:W3CDTF">2007-04-17T14:25:21Z</dcterms:created>
  <dcterms:modified xsi:type="dcterms:W3CDTF">2023-12-18T21:45:29Z</dcterms:modified>
</cp:coreProperties>
</file>