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7" autoAdjust="0"/>
    <p:restoredTop sz="94660"/>
  </p:normalViewPr>
  <p:slideViewPr>
    <p:cSldViewPr>
      <p:cViewPr varScale="1">
        <p:scale>
          <a:sx n="68" d="100"/>
          <a:sy n="68"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11/8/2021</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13 de noviembre 2021</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LA LEY Y LA GRACIA</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Gálatas 2:21</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2021</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07</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1980593" y="1774220"/>
            <a:ext cx="5395726" cy="359153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062651"/>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4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AR" sz="1200" b="1">
                <a:solidFill>
                  <a:schemeClr val="bg1"/>
                </a:solidFill>
                <a:latin typeface="Tahoma" pitchFamily="34" charset="0"/>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5"/>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Dios nos redime por gracia y la gracia de Dios nos permite obedecer su Ley.  </a:t>
            </a:r>
          </a:p>
          <a:p>
            <a:pPr eaLnBrk="1" hangingPunct="1">
              <a:lnSpc>
                <a:spcPct val="90000"/>
              </a:lnSpc>
            </a:pPr>
            <a:r>
              <a:rPr lang="es-MX" sz="2400" b="1" dirty="0">
                <a:solidFill>
                  <a:schemeClr val="accent6">
                    <a:lumMod val="75000"/>
                  </a:schemeClr>
                </a:solidFill>
              </a:rPr>
              <a:t>SENTIR el deseo aceptar la salvación por gracia divina y le obedece por amor.</a:t>
            </a:r>
          </a:p>
          <a:p>
            <a:pPr eaLnBrk="1" hangingPunct="1">
              <a:lnSpc>
                <a:spcPct val="90000"/>
              </a:lnSpc>
            </a:pPr>
            <a:r>
              <a:rPr lang="es-MX" sz="2400" b="1" dirty="0">
                <a:solidFill>
                  <a:schemeClr val="accent6">
                    <a:lumMod val="75000"/>
                  </a:schemeClr>
                </a:solidFill>
              </a:rPr>
              <a:t>HACER la decisión de obedecer la Ley, a causa de la salvación por gracia.</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acepta la salvación por gracia y por la gracia de Dios obedece su Ley. </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555875" y="2492374"/>
            <a:ext cx="5688013" cy="3528913"/>
          </a:xfrm>
        </p:spPr>
        <p:txBody>
          <a:bodyPr/>
          <a:lstStyle/>
          <a:p>
            <a:pPr eaLnBrk="1" hangingPunct="1">
              <a:lnSpc>
                <a:spcPct val="90000"/>
              </a:lnSpc>
            </a:pPr>
            <a:r>
              <a:rPr lang="es-MX" sz="2400" b="1" dirty="0">
                <a:solidFill>
                  <a:schemeClr val="accent6">
                    <a:lumMod val="50000"/>
                  </a:schemeClr>
                </a:solidFill>
              </a:rPr>
              <a:t>¿Existía la Ley moral en el cielo?</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¿Cómo se entiende la salvación por gracia? </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La gracia precede y conduce a la Ley?</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Sí existía, la Escritura dice del querubín rebelde: “Perfecto eras en todos tus caminos desde el día en que fuiste creado, hasta que se halló en ti maldad… fuiste lleno de iniquidad, y pecaste.” La infracción de la Ley de Dios es pecado en el cielo y en la tierra.</a:t>
            </a:r>
          </a:p>
          <a:p>
            <a:r>
              <a:rPr lang="es-ES" sz="2400" b="1" dirty="0">
                <a:solidFill>
                  <a:schemeClr val="accent6">
                    <a:lumMod val="50000"/>
                  </a:schemeClr>
                </a:solidFill>
              </a:rPr>
              <a:t>“Dios tiene una Ley moral para los ángeles… La voluntad de Dios se expresa en los preceptos de su sagrada Ley, los principios de esta Ley son los principios del cielo. </a:t>
            </a:r>
            <a:r>
              <a:rPr lang="es-ES" sz="1800" b="1" dirty="0">
                <a:solidFill>
                  <a:schemeClr val="accent6">
                    <a:lumMod val="50000"/>
                  </a:schemeClr>
                </a:solidFill>
              </a:rPr>
              <a:t>(GEB 72; DMJ 102)</a:t>
            </a:r>
          </a:p>
          <a:p>
            <a:r>
              <a:rPr lang="es-ES" sz="2400" b="1" dirty="0">
                <a:solidFill>
                  <a:schemeClr val="accent6">
                    <a:lumMod val="50000"/>
                  </a:schemeClr>
                </a:solidFill>
              </a:rPr>
              <a:t>“La Ley de define como un regalo de Dios… El salmista identifica literalmente la Ley como gracia.” </a:t>
            </a:r>
            <a:r>
              <a:rPr lang="es-ES" sz="1800" b="1" dirty="0">
                <a:solidFill>
                  <a:schemeClr val="accent6">
                    <a:lumMod val="50000"/>
                  </a:schemeClr>
                </a:solidFill>
              </a:rPr>
              <a:t>(Salmo 119:29; GEB 80) Aprendamos a obedecer la Ley.</a:t>
            </a:r>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Existía la Ley moral en el cielo</a:t>
            </a:r>
            <a:r>
              <a:rPr lang="es-MX" sz="2400" b="1" dirty="0">
                <a:solidFill>
                  <a:srgbClr val="FFFFCC"/>
                </a:solidFill>
              </a:rPr>
              <a:t>? </a:t>
            </a:r>
            <a:r>
              <a:rPr lang="es-MX" sz="2000" b="1" dirty="0">
                <a:solidFill>
                  <a:srgbClr val="FFCC99"/>
                </a:solidFill>
              </a:rPr>
              <a:t> Ezequiel 28:15 y 16</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3" y="1484313"/>
            <a:ext cx="7924800" cy="4419600"/>
          </a:xfrm>
        </p:spPr>
        <p:txBody>
          <a:bodyPr/>
          <a:lstStyle/>
          <a:p>
            <a:r>
              <a:rPr lang="es-ES" sz="2400" b="1" dirty="0">
                <a:solidFill>
                  <a:schemeClr val="accent6">
                    <a:lumMod val="50000"/>
                  </a:schemeClr>
                </a:solidFill>
              </a:rPr>
              <a:t>La salvación es un regalo, no es por nuestros méritos, sino por su promesa de salvación dada desde antes de la creación de la tierra.</a:t>
            </a:r>
          </a:p>
          <a:p>
            <a:r>
              <a:rPr lang="es-ES" sz="2400" b="1" dirty="0">
                <a:solidFill>
                  <a:schemeClr val="accent6">
                    <a:lumMod val="50000"/>
                  </a:schemeClr>
                </a:solidFill>
              </a:rPr>
              <a:t>“Ese acto de gracia sucedió en la cruz, cuando Cristo, el inocente, murió por los pecados de los culpables. </a:t>
            </a:r>
            <a:r>
              <a:rPr lang="es-ES" sz="1800" b="1" dirty="0">
                <a:solidFill>
                  <a:schemeClr val="accent6">
                    <a:lumMod val="50000"/>
                  </a:schemeClr>
                </a:solidFill>
              </a:rPr>
              <a:t>(GEB 76)</a:t>
            </a:r>
          </a:p>
          <a:p>
            <a:r>
              <a:rPr lang="es-ES" sz="2400" b="1" dirty="0">
                <a:solidFill>
                  <a:schemeClr val="accent6">
                    <a:lumMod val="50000"/>
                  </a:schemeClr>
                </a:solidFill>
              </a:rPr>
              <a:t>La Escritura dice: “No por tu justicia, ni por la rectitud de tu corazón. Te salvará a causa de las promesas del evangelio eterno </a:t>
            </a:r>
            <a:r>
              <a:rPr lang="es-ES" sz="1800" b="1" dirty="0">
                <a:solidFill>
                  <a:schemeClr val="accent6">
                    <a:lumMod val="50000"/>
                  </a:schemeClr>
                </a:solidFill>
              </a:rPr>
              <a:t>(</a:t>
            </a:r>
            <a:r>
              <a:rPr lang="es-ES" sz="1800" b="1" dirty="0" err="1">
                <a:solidFill>
                  <a:schemeClr val="accent6">
                    <a:lumMod val="50000"/>
                  </a:schemeClr>
                </a:solidFill>
              </a:rPr>
              <a:t>Apoc</a:t>
            </a:r>
            <a:r>
              <a:rPr lang="es-ES" sz="1800" b="1" dirty="0">
                <a:solidFill>
                  <a:schemeClr val="accent6">
                    <a:lumMod val="50000"/>
                  </a:schemeClr>
                </a:solidFill>
              </a:rPr>
              <a:t>. 14:6) </a:t>
            </a:r>
            <a:r>
              <a:rPr lang="es-ES" sz="2400" b="1" dirty="0">
                <a:solidFill>
                  <a:schemeClr val="accent6">
                    <a:lumMod val="50000"/>
                  </a:schemeClr>
                </a:solidFill>
              </a:rPr>
              <a:t>sino según su propósito suyo y la gracia que nos fue dada en Cristo Jesús antes de los tiempos de los siglos.” </a:t>
            </a:r>
            <a:r>
              <a:rPr lang="es-ES" sz="1800" b="1" dirty="0">
                <a:solidFill>
                  <a:schemeClr val="accent6">
                    <a:lumMod val="50000"/>
                  </a:schemeClr>
                </a:solidFill>
              </a:rPr>
              <a:t>(GEB 76; 2 Tim. 1:9) Recibamos la gracia divina .</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Cómo se entiende la salvación por gracia</a:t>
            </a:r>
            <a:r>
              <a:rPr lang="es-MX" sz="2400" b="1" dirty="0">
                <a:solidFill>
                  <a:srgbClr val="FFFFCC"/>
                </a:solidFill>
              </a:rPr>
              <a:t>?</a:t>
            </a:r>
            <a:r>
              <a:rPr lang="es-MX" sz="2400" b="1" dirty="0">
                <a:solidFill>
                  <a:srgbClr val="FFCC99"/>
                </a:solidFill>
              </a:rPr>
              <a:t> </a:t>
            </a:r>
            <a:r>
              <a:rPr lang="es-MX" sz="2000" b="1" dirty="0">
                <a:solidFill>
                  <a:srgbClr val="FFCC99"/>
                </a:solidFill>
              </a:rPr>
              <a:t>Deuteronomio 9:1-6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4"/>
            <a:ext cx="8064127" cy="4535016"/>
          </a:xfrm>
        </p:spPr>
        <p:txBody>
          <a:bodyPr/>
          <a:lstStyle/>
          <a:p>
            <a:r>
              <a:rPr lang="es-ES" sz="2400" b="1" dirty="0">
                <a:solidFill>
                  <a:schemeClr val="accent6">
                    <a:lumMod val="50000"/>
                  </a:schemeClr>
                </a:solidFill>
              </a:rPr>
              <a:t>Sí precede y conduce a la Ley. El libro de “Deuteronomio comienza con la gracia de Dios, lo que él hizo por su pueblo y su regalo en la tierra. Luego, a partir de ese recordatorio histórico, Dios avanza con la Ley y requiere que su pueblo la observe.” </a:t>
            </a:r>
            <a:r>
              <a:rPr lang="es-ES" sz="1800" b="1" dirty="0">
                <a:solidFill>
                  <a:schemeClr val="accent6">
                    <a:lumMod val="50000"/>
                  </a:schemeClr>
                </a:solidFill>
              </a:rPr>
              <a:t>(GEB 79)</a:t>
            </a:r>
          </a:p>
          <a:p>
            <a:r>
              <a:rPr lang="es-ES" sz="2400" b="1" dirty="0">
                <a:solidFill>
                  <a:schemeClr val="accent6">
                    <a:lumMod val="50000"/>
                  </a:schemeClr>
                </a:solidFill>
              </a:rPr>
              <a:t>“Los Diez Mandamientos comienza con esta afirmación: Yo soy Jehová tu Dios que te saqué de la tierra de Egipto </a:t>
            </a:r>
            <a:r>
              <a:rPr lang="es-ES" sz="1800" b="1" dirty="0">
                <a:solidFill>
                  <a:schemeClr val="accent6">
                    <a:lumMod val="50000"/>
                  </a:schemeClr>
                </a:solidFill>
              </a:rPr>
              <a:t>(</a:t>
            </a:r>
            <a:r>
              <a:rPr lang="es-ES" sz="1800" b="1" dirty="0" err="1">
                <a:solidFill>
                  <a:schemeClr val="accent6">
                    <a:lumMod val="50000"/>
                  </a:schemeClr>
                </a:solidFill>
              </a:rPr>
              <a:t>Deut</a:t>
            </a:r>
            <a:r>
              <a:rPr lang="es-ES" sz="1800" b="1" dirty="0">
                <a:solidFill>
                  <a:schemeClr val="accent6">
                    <a:lumMod val="50000"/>
                  </a:schemeClr>
                </a:solidFill>
              </a:rPr>
              <a:t>. 5:6) </a:t>
            </a:r>
            <a:r>
              <a:rPr lang="es-ES" sz="2400" b="1" dirty="0">
                <a:solidFill>
                  <a:schemeClr val="accent6">
                    <a:lumMod val="50000"/>
                  </a:schemeClr>
                </a:solidFill>
              </a:rPr>
              <a:t>Es el reconocimiento de lo que Dios hizo por ellos lo que lleva a Israel a obedecer los mandamientos de Dios… Ahora, si me obedecen y cumplen mi pacto…” </a:t>
            </a:r>
            <a:r>
              <a:rPr lang="es-ES" sz="1800" b="1" dirty="0">
                <a:solidFill>
                  <a:schemeClr val="accent6">
                    <a:lumMod val="50000"/>
                  </a:schemeClr>
                </a:solidFill>
              </a:rPr>
              <a:t>(Éxodo 19:4, 5)</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¿La gracia precede y conduce a la Ley</a:t>
            </a:r>
            <a:r>
              <a:rPr lang="es-MX" sz="2400" b="1" dirty="0">
                <a:solidFill>
                  <a:srgbClr val="FFFFCC"/>
                </a:solidFill>
              </a:rPr>
              <a:t>? </a:t>
            </a:r>
            <a:r>
              <a:rPr lang="es-MX" sz="2000" b="1" dirty="0">
                <a:solidFill>
                  <a:srgbClr val="FFCC99"/>
                </a:solidFill>
              </a:rPr>
              <a:t> Deuteronomio 5:6; Éxodo 19:4, 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aceptar el regalo de Dios que me ofrece por gracia, después de ser redimido obedecer la Ley de Dios por su gracia.</a:t>
            </a:r>
          </a:p>
          <a:p>
            <a:pPr>
              <a:lnSpc>
                <a:spcPct val="80000"/>
              </a:lnSpc>
              <a:buFont typeface="Wingdings" pitchFamily="2" charset="2"/>
              <a:buNone/>
            </a:pPr>
            <a:r>
              <a:rPr lang="es-ES" sz="2400" b="1" dirty="0">
                <a:solidFill>
                  <a:schemeClr val="accent6">
                    <a:lumMod val="50000"/>
                  </a:schemeClr>
                </a:solidFill>
              </a:rPr>
              <a:t>¿Deseas obedecer la Ley de Dios por su gracia?</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las enseñanzas sobre la salvación por gracia.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59928</TotalTime>
  <Words>974</Words>
  <Application>Microsoft Office PowerPoint</Application>
  <PresentationFormat>Presentación en pantalla (4:3)</PresentationFormat>
  <Paragraphs>95</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¿Existía la Ley moral en el cielo?  Ezequiel 28:15 y 16</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5913</cp:revision>
  <dcterms:created xsi:type="dcterms:W3CDTF">2007-04-17T14:25:21Z</dcterms:created>
  <dcterms:modified xsi:type="dcterms:W3CDTF">2021-11-08T21:53:27Z</dcterms:modified>
</cp:coreProperties>
</file>