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
  </p:notesMasterIdLst>
  <p:sldIdLst>
    <p:sldId id="256" r:id="rId2"/>
    <p:sldId id="284" r:id="rId3"/>
    <p:sldId id="285" r:id="rId4"/>
    <p:sldId id="286" r:id="rId5"/>
    <p:sldId id="265" r:id="rId6"/>
    <p:sldId id="269" r:id="rId7"/>
    <p:sldId id="282" r:id="rId8"/>
    <p:sldId id="279" r:id="rId9"/>
    <p:sldId id="263" r:id="rId10"/>
    <p:sldId id="281" r:id="rId11"/>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47" autoAdjust="0"/>
    <p:restoredTop sz="94660"/>
  </p:normalViewPr>
  <p:slideViewPr>
    <p:cSldViewPr>
      <p:cViewPr varScale="1">
        <p:scale>
          <a:sx n="68" d="100"/>
          <a:sy n="68"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10/25/2021</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6</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7</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2" Type="http://schemas.openxmlformats.org/officeDocument/2006/relationships/image" Target="../media/image5.jpeg"/><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hyperlink" Target="https://www.recursos-biblico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30 de octubre 2021</a:t>
            </a:r>
          </a:p>
        </p:txBody>
      </p:sp>
      <p:sp>
        <p:nvSpPr>
          <p:cNvPr id="2052" name="Text Box 8"/>
          <p:cNvSpPr txBox="1">
            <a:spLocks noChangeArrowheads="1"/>
          </p:cNvSpPr>
          <p:nvPr/>
        </p:nvSpPr>
        <p:spPr bwMode="auto">
          <a:xfrm>
            <a:off x="323850" y="663575"/>
            <a:ext cx="7734300" cy="369332"/>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EL EXTRANJERO DENTRO DE TUS PUERTAS</a:t>
            </a:r>
          </a:p>
        </p:txBody>
      </p:sp>
      <p:sp>
        <p:nvSpPr>
          <p:cNvPr id="2053" name="Text Box 10"/>
          <p:cNvSpPr txBox="1">
            <a:spLocks noChangeArrowheads="1"/>
          </p:cNvSpPr>
          <p:nvPr/>
        </p:nvSpPr>
        <p:spPr bwMode="auto">
          <a:xfrm>
            <a:off x="1692275" y="5768975"/>
            <a:ext cx="568642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Deuteronomio 10:19</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 4° Trimestre de 2021</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05</a:t>
            </a:r>
            <a:endParaRPr lang="es-MX" dirty="0">
              <a:solidFill>
                <a:srgbClr val="FFFF07"/>
              </a:solidFill>
            </a:endParaRPr>
          </a:p>
        </p:txBody>
      </p:sp>
      <p:pic>
        <p:nvPicPr>
          <p:cNvPr id="2058"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1966808" y="1874561"/>
            <a:ext cx="5243616" cy="368101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062651"/>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4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AR" sz="1200" b="1">
                <a:solidFill>
                  <a:schemeClr val="bg1"/>
                </a:solidFill>
                <a:latin typeface="Tahoma" pitchFamily="34" charset="0"/>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5"/>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75062" y="2600324"/>
            <a:ext cx="4857750" cy="3348955"/>
          </a:xfrm>
        </p:spPr>
        <p:txBody>
          <a:bodyPr/>
          <a:lstStyle/>
          <a:p>
            <a:pPr eaLnBrk="1" hangingPunct="1">
              <a:lnSpc>
                <a:spcPct val="90000"/>
              </a:lnSpc>
            </a:pPr>
            <a:r>
              <a:rPr lang="es-MX" sz="2400" b="1" dirty="0">
                <a:solidFill>
                  <a:schemeClr val="accent6">
                    <a:lumMod val="75000"/>
                  </a:schemeClr>
                </a:solidFill>
              </a:rPr>
              <a:t>SABER  entender de como reflejar el carácter de Dios.  </a:t>
            </a:r>
          </a:p>
          <a:p>
            <a:pPr eaLnBrk="1" hangingPunct="1">
              <a:lnSpc>
                <a:spcPct val="90000"/>
              </a:lnSpc>
            </a:pPr>
            <a:r>
              <a:rPr lang="es-MX" sz="2400" b="1" dirty="0">
                <a:solidFill>
                  <a:schemeClr val="accent6">
                    <a:lumMod val="75000"/>
                  </a:schemeClr>
                </a:solidFill>
              </a:rPr>
              <a:t>SENTIR el deseo de amar al extranjero y al marginado.</a:t>
            </a:r>
          </a:p>
          <a:p>
            <a:pPr eaLnBrk="1" hangingPunct="1">
              <a:lnSpc>
                <a:spcPct val="90000"/>
              </a:lnSpc>
            </a:pPr>
            <a:r>
              <a:rPr lang="es-MX" sz="2400" b="1" dirty="0">
                <a:solidFill>
                  <a:schemeClr val="accent6">
                    <a:lumMod val="75000"/>
                  </a:schemeClr>
                </a:solidFill>
              </a:rPr>
              <a:t>HACER la decisión de amar a Dios mediante obras de amabilidad al prójimo.</a:t>
            </a:r>
          </a:p>
        </p:txBody>
      </p:sp>
      <p:sp>
        <p:nvSpPr>
          <p:cNvPr id="21507" name="5 CuadroTexto"/>
          <p:cNvSpPr txBox="1">
            <a:spLocks noChangeArrowheads="1"/>
          </p:cNvSpPr>
          <p:nvPr/>
        </p:nvSpPr>
        <p:spPr bwMode="auto">
          <a:xfrm>
            <a:off x="468313" y="1484313"/>
            <a:ext cx="8015288" cy="1077218"/>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Aprender</a:t>
            </a:r>
            <a:r>
              <a:rPr lang="es-ES" sz="2400" dirty="0">
                <a:solidFill>
                  <a:srgbClr val="F33F61"/>
                </a:solidFill>
                <a:latin typeface="Arial Black" pitchFamily="34" charset="0"/>
              </a:rPr>
              <a:t> a ser</a:t>
            </a:r>
            <a:r>
              <a:rPr lang="es-ES" sz="2000" dirty="0">
                <a:solidFill>
                  <a:schemeClr val="accent6">
                    <a:lumMod val="75000"/>
                  </a:schemeClr>
                </a:solidFill>
                <a:latin typeface="Arial Black" pitchFamily="34" charset="0"/>
              </a:rPr>
              <a:t> un discípulo que ama a Dios, amando a su prójimo especialmente al extranjero y marginado. </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aprendizaje debo lograr?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232202"/>
          </a:xfrm>
          <a:prstGeom prst="rect">
            <a:avLst/>
          </a:prstGeom>
          <a:noFill/>
          <a:ln w="9525">
            <a:noFill/>
            <a:miter lim="800000"/>
            <a:headEnd/>
            <a:tailEnd/>
          </a:ln>
        </p:spPr>
        <p:txBody>
          <a:bodyPr>
            <a:spAutoFit/>
          </a:bodyPr>
          <a:lstStyle/>
          <a:p>
            <a:pPr eaLnBrk="1" hangingPunct="1"/>
            <a:r>
              <a:rPr lang="es-ES" sz="2000" dirty="0">
                <a:solidFill>
                  <a:srgbClr val="7070FF"/>
                </a:solidFill>
                <a:latin typeface="Arial Black" pitchFamily="34" charset="0"/>
              </a:rPr>
              <a:t>1° </a:t>
            </a:r>
            <a:r>
              <a:rPr lang="es-ES" sz="2000" u="sng" dirty="0">
                <a:solidFill>
                  <a:srgbClr val="7070FF"/>
                </a:solidFill>
                <a:latin typeface="Arial Black" pitchFamily="34" charset="0"/>
              </a:rPr>
              <a:t>MOTIVA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 Motivar el logro de una capacidad, un aprendizaje, que puede ser los rasgos del carácter de Cristo Jesús. </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2° </a:t>
            </a:r>
            <a:r>
              <a:rPr lang="es-ES" sz="2000" u="sng" dirty="0">
                <a:solidFill>
                  <a:srgbClr val="7070FF"/>
                </a:solidFill>
                <a:latin typeface="Arial Black" pitchFamily="34" charset="0"/>
              </a:rPr>
              <a:t>EXPLORA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SABER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Buscar información, procesarlo, comprender, sintetizar y generalizar, o encontrar principios.</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3° </a:t>
            </a:r>
            <a:r>
              <a:rPr lang="es-ES" sz="2000" u="sng" dirty="0">
                <a:solidFill>
                  <a:srgbClr val="7070FF"/>
                </a:solidFill>
                <a:latin typeface="Arial Black" pitchFamily="34" charset="0"/>
              </a:rPr>
              <a:t>APLICA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SENTIR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Sentir el deseo de aplicar los conocimientos descubiertos en la vida.</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4° </a:t>
            </a:r>
            <a:r>
              <a:rPr lang="es-ES" sz="2000" u="sng" dirty="0">
                <a:solidFill>
                  <a:srgbClr val="7070FF"/>
                </a:solidFill>
                <a:latin typeface="Arial Black" pitchFamily="34" charset="0"/>
              </a:rPr>
              <a:t>CREA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HACER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Tomar la decisión  de crear oportunidades para vivir lo aprendido y compartirlas.</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EL MÉTODO, O ESTRATEGIA M.: </a:t>
            </a:r>
            <a:r>
              <a:rPr lang="es-MX" sz="2400" b="1" dirty="0">
                <a:solidFill>
                  <a:schemeClr val="tx2"/>
                </a:solidFill>
                <a:latin typeface="Tahoma" pitchFamily="34" charset="0"/>
              </a:rPr>
              <a:t>¿Cómo enseñar? </a:t>
            </a:r>
          </a:p>
          <a:p>
            <a:pPr marL="354013" indent="-354013" eaLnBrk="1" hangingPunct="1">
              <a:spcAft>
                <a:spcPts val="600"/>
              </a:spcAft>
            </a:pPr>
            <a:r>
              <a:rPr lang="es-MX" sz="2400" b="1" dirty="0">
                <a:solidFill>
                  <a:schemeClr val="tx2"/>
                </a:solidFill>
                <a:latin typeface="Tahoma" pitchFamily="34" charset="0"/>
              </a:rPr>
              <a:t>¿Qué camino seguir con el alumno?</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4924425"/>
          </a:xfrm>
          <a:prstGeom prst="rect">
            <a:avLst/>
          </a:prstGeom>
          <a:noFill/>
          <a:ln w="9525">
            <a:noFill/>
            <a:miter lim="800000"/>
            <a:headEnd/>
            <a:tailEnd/>
          </a:ln>
        </p:spPr>
        <p:txBody>
          <a:bodyPr>
            <a:spAutoFit/>
          </a:bodyPr>
          <a:lstStyle/>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 </a:t>
            </a:r>
            <a:r>
              <a:rPr lang="es-ES" sz="2400" dirty="0">
                <a:solidFill>
                  <a:schemeClr val="accent6">
                    <a:lumMod val="50000"/>
                  </a:schemeClr>
                </a:solidFill>
                <a:latin typeface="Arial Black" pitchFamily="34" charset="0"/>
              </a:rPr>
              <a:t>La escuela sabática, cuando es bien dirigida, es uno de los grandes instrumentos de Dios para traer almas al conocimiento de la verdad. </a:t>
            </a:r>
            <a:r>
              <a:rPr lang="es-ES" sz="2400" u="sng" dirty="0">
                <a:solidFill>
                  <a:schemeClr val="accent6">
                    <a:lumMod val="50000"/>
                  </a:schemeClr>
                </a:solidFill>
                <a:latin typeface="Arial Black" pitchFamily="34" charset="0"/>
              </a:rPr>
              <a:t>No es el mejor plan que solo los maestros hablen. Ellos deberían inducir a los miembros de la clase a decir los que saben. </a:t>
            </a:r>
            <a:r>
              <a:rPr lang="es-ES" sz="2400" dirty="0">
                <a:solidFill>
                  <a:schemeClr val="accent6">
                    <a:lumMod val="50000"/>
                  </a:schemeClr>
                </a:solidFill>
                <a:latin typeface="Arial Black" pitchFamily="34" charset="0"/>
              </a:rPr>
              <a:t>Y entonces el maestro, con pocas palabras y breves observaciones o ilustraciones debería imprimir la lección en sus mentes. </a:t>
            </a:r>
            <a:r>
              <a:rPr lang="es-ES" dirty="0">
                <a:solidFill>
                  <a:schemeClr val="accent6">
                    <a:lumMod val="50000"/>
                  </a:schemeClr>
                </a:solidFill>
                <a:latin typeface="Arial Black" pitchFamily="34" charset="0"/>
              </a:rPr>
              <a:t>(Consejos sobre la Obra de la Escuela Sabática, 128)</a:t>
            </a:r>
          </a:p>
          <a:p>
            <a:pPr eaLnBrk="1" hangingPunct="1"/>
            <a:r>
              <a:rPr lang="es-ES" sz="2000" dirty="0">
                <a:solidFill>
                  <a:srgbClr val="7070FF"/>
                </a:solidFill>
                <a:latin typeface="Arial Black" pitchFamily="34" charset="0"/>
              </a:rPr>
              <a:t>.</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LA ESTRATEGIA METODOLÓGICA. </a:t>
            </a:r>
          </a:p>
          <a:p>
            <a:pPr marL="354013" indent="-354013" eaLnBrk="1" hangingPunct="1">
              <a:spcAft>
                <a:spcPts val="600"/>
              </a:spcAft>
            </a:pPr>
            <a:r>
              <a:rPr lang="es-MX" sz="2400" b="1" dirty="0">
                <a:solidFill>
                  <a:schemeClr val="tx2"/>
                </a:solidFill>
                <a:latin typeface="Tahoma" pitchFamily="34" charset="0"/>
              </a:rPr>
              <a:t>¿Qué estrategia nos da Dios para el aprendizaje?</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extLst>
      <p:ext uri="{BB962C8B-B14F-4D97-AF65-F5344CB8AC3E}">
        <p14:creationId xmlns:p14="http://schemas.microsoft.com/office/powerpoint/2010/main" val="41495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despertar interés para aprender?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555875" y="2492374"/>
            <a:ext cx="5688013" cy="3528913"/>
          </a:xfrm>
        </p:spPr>
        <p:txBody>
          <a:bodyPr/>
          <a:lstStyle/>
          <a:p>
            <a:pPr eaLnBrk="1" hangingPunct="1">
              <a:lnSpc>
                <a:spcPct val="90000"/>
              </a:lnSpc>
            </a:pPr>
            <a:r>
              <a:rPr lang="es-MX" sz="2400" b="1" dirty="0">
                <a:solidFill>
                  <a:schemeClr val="accent6">
                    <a:lumMod val="50000"/>
                  </a:schemeClr>
                </a:solidFill>
              </a:rPr>
              <a:t>¿Cómo se entiende la circuncisión del corazón?</a:t>
            </a:r>
          </a:p>
          <a:p>
            <a:pPr marL="0" indent="0" eaLnBrk="1" hangingPunct="1">
              <a:lnSpc>
                <a:spcPct val="90000"/>
              </a:lnSpc>
              <a:buNone/>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¿Por qué amar al extranjero y al marginado? </a:t>
            </a:r>
          </a:p>
          <a:p>
            <a:pPr marL="0" indent="0" eaLnBrk="1" hangingPunct="1">
              <a:lnSpc>
                <a:spcPct val="90000"/>
              </a:lnSpc>
              <a:buNone/>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¿Por qué no aceptar sobornos en los juicios?</a:t>
            </a:r>
            <a:endParaRPr lang="es-MX" sz="2400" dirty="0">
              <a:solidFill>
                <a:schemeClr val="accent6">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015287" cy="4895874"/>
          </a:xfrm>
        </p:spPr>
        <p:txBody>
          <a:bodyPr/>
          <a:lstStyle/>
          <a:p>
            <a:r>
              <a:rPr lang="es-ES" sz="2400" b="1" dirty="0">
                <a:solidFill>
                  <a:schemeClr val="accent6">
                    <a:lumMod val="50000"/>
                  </a:schemeClr>
                </a:solidFill>
              </a:rPr>
              <a:t>La Escritura dice: “Circuncidad, pues, vuestro corazón, y no endurezcáis vuestro cerviz.” </a:t>
            </a:r>
            <a:r>
              <a:rPr lang="es-ES" sz="1600" b="1" dirty="0">
                <a:solidFill>
                  <a:schemeClr val="accent6">
                    <a:lumMod val="50000"/>
                  </a:schemeClr>
                </a:solidFill>
              </a:rPr>
              <a:t>(</a:t>
            </a:r>
            <a:r>
              <a:rPr lang="es-ES" sz="1600" b="1" dirty="0" err="1">
                <a:solidFill>
                  <a:schemeClr val="accent6">
                    <a:lumMod val="50000"/>
                  </a:schemeClr>
                </a:solidFill>
              </a:rPr>
              <a:t>Deut</a:t>
            </a:r>
            <a:r>
              <a:rPr lang="es-ES" sz="1600" b="1" dirty="0">
                <a:solidFill>
                  <a:schemeClr val="accent6">
                    <a:lumMod val="50000"/>
                  </a:schemeClr>
                </a:solidFill>
              </a:rPr>
              <a:t>. 10:16)</a:t>
            </a:r>
          </a:p>
          <a:p>
            <a:r>
              <a:rPr lang="es-ES" sz="2400" b="1" dirty="0">
                <a:solidFill>
                  <a:schemeClr val="accent6">
                    <a:lumMod val="50000"/>
                  </a:schemeClr>
                </a:solidFill>
              </a:rPr>
              <a:t>“La circuncisión del corazón es una imagen que simboliza la circuncisión interior que Pablo describirá más adelante como la conversión del creyente… esto implica no solo abstenerse de hacer el mal, sino dedicar toda la vida a hacer el bien.” </a:t>
            </a:r>
            <a:r>
              <a:rPr lang="es-ES" sz="1800" b="1" dirty="0">
                <a:solidFill>
                  <a:schemeClr val="accent6">
                    <a:lumMod val="50000"/>
                  </a:schemeClr>
                </a:solidFill>
              </a:rPr>
              <a:t>(GEB 57)</a:t>
            </a:r>
          </a:p>
          <a:p>
            <a:r>
              <a:rPr lang="es-ES" sz="2400" b="1" dirty="0">
                <a:solidFill>
                  <a:schemeClr val="accent6">
                    <a:lumMod val="50000"/>
                  </a:schemeClr>
                </a:solidFill>
              </a:rPr>
              <a:t>Nos aclara más el profeta Jeremías. “Jeremías deplora que Israel que tenga oídos incircuncisos, lo que significa  que no puede escuchar la palabra de Jehová.” </a:t>
            </a:r>
            <a:r>
              <a:rPr lang="es-ES" sz="1800" b="1" dirty="0">
                <a:solidFill>
                  <a:schemeClr val="accent6">
                    <a:lumMod val="50000"/>
                  </a:schemeClr>
                </a:solidFill>
              </a:rPr>
              <a:t>(</a:t>
            </a:r>
            <a:r>
              <a:rPr lang="es-ES" sz="1800" b="1" dirty="0" err="1">
                <a:solidFill>
                  <a:schemeClr val="accent6">
                    <a:lumMod val="50000"/>
                  </a:schemeClr>
                </a:solidFill>
              </a:rPr>
              <a:t>Jer</a:t>
            </a:r>
            <a:r>
              <a:rPr lang="es-ES" sz="1800" b="1" dirty="0">
                <a:solidFill>
                  <a:schemeClr val="accent6">
                    <a:lumMod val="50000"/>
                  </a:schemeClr>
                </a:solidFill>
              </a:rPr>
              <a:t>. 6:10; GEB 57)</a:t>
            </a:r>
          </a:p>
          <a:p>
            <a:r>
              <a:rPr lang="es-ES" sz="1800" b="1" dirty="0">
                <a:solidFill>
                  <a:schemeClr val="accent6">
                    <a:lumMod val="50000"/>
                  </a:schemeClr>
                </a:solidFill>
              </a:rPr>
              <a:t>Aprendamos a escuchar y obedecer a Dios, eso es amar.</a:t>
            </a:r>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1800" b="1" dirty="0">
              <a:solidFill>
                <a:schemeClr val="accent6">
                  <a:lumMod val="75000"/>
                </a:schemeClr>
              </a:solidFill>
            </a:endParaRPr>
          </a:p>
        </p:txBody>
      </p:sp>
      <p:sp>
        <p:nvSpPr>
          <p:cNvPr id="5123" name="Rectangle 2"/>
          <p:cNvSpPr>
            <a:spLocks noGrp="1" noChangeArrowheads="1"/>
          </p:cNvSpPr>
          <p:nvPr>
            <p:ph type="title"/>
          </p:nvPr>
        </p:nvSpPr>
        <p:spPr/>
        <p:txBody>
          <a:bodyPr/>
          <a:lstStyle/>
          <a:p>
            <a:r>
              <a:rPr lang="es-MX" sz="2400" b="1" dirty="0">
                <a:solidFill>
                  <a:srgbClr val="FF0000"/>
                </a:solidFill>
                <a:latin typeface="Tahoma" pitchFamily="34" charset="0"/>
              </a:rPr>
              <a:t>III.</a:t>
            </a:r>
            <a:r>
              <a:rPr lang="es-MX" sz="2400" b="1" dirty="0">
                <a:latin typeface="Tahoma" pitchFamily="34" charset="0"/>
              </a:rPr>
              <a:t> </a:t>
            </a:r>
            <a:r>
              <a:rPr lang="es-MX" sz="2400" b="1" dirty="0">
                <a:solidFill>
                  <a:srgbClr val="F2021F"/>
                </a:solidFill>
                <a:latin typeface="Tahoma" pitchFamily="34" charset="0"/>
              </a:rPr>
              <a:t>EXPLORA: </a:t>
            </a:r>
            <a:r>
              <a:rPr lang="es-MX" sz="2400" b="1" dirty="0">
                <a:solidFill>
                  <a:srgbClr val="FFFFCC"/>
                </a:solidFill>
              </a:rPr>
              <a:t>1. ¿</a:t>
            </a:r>
            <a:r>
              <a:rPr lang="es-MX" sz="2400" b="1" dirty="0">
                <a:solidFill>
                  <a:schemeClr val="bg1"/>
                </a:solidFill>
              </a:rPr>
              <a:t>Cómo se entiende la circuncisión del corazón</a:t>
            </a:r>
            <a:r>
              <a:rPr lang="es-MX" sz="2400" b="1" dirty="0">
                <a:solidFill>
                  <a:srgbClr val="FFFFCC"/>
                </a:solidFill>
              </a:rPr>
              <a:t>? </a:t>
            </a:r>
            <a:r>
              <a:rPr lang="es-MX" sz="2000" b="1" dirty="0">
                <a:solidFill>
                  <a:srgbClr val="FFCC99"/>
                </a:solidFill>
              </a:rPr>
              <a:t> Deuteronomio 10:14-16</a:t>
            </a:r>
            <a:endParaRPr lang="es-MX" sz="2400" b="1" dirty="0">
              <a:solidFill>
                <a:srgbClr val="CC66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3" y="1484313"/>
            <a:ext cx="7924800" cy="4419600"/>
          </a:xfrm>
        </p:spPr>
        <p:txBody>
          <a:bodyPr/>
          <a:lstStyle/>
          <a:p>
            <a:r>
              <a:rPr lang="es-ES" sz="2400" b="1" dirty="0">
                <a:solidFill>
                  <a:schemeClr val="accent6">
                    <a:lumMod val="50000"/>
                  </a:schemeClr>
                </a:solidFill>
              </a:rPr>
              <a:t>Habría muchas razones: </a:t>
            </a:r>
            <a:r>
              <a:rPr lang="es-ES" sz="2400" b="1" u="sng" dirty="0">
                <a:solidFill>
                  <a:schemeClr val="accent6">
                    <a:lumMod val="50000"/>
                  </a:schemeClr>
                </a:solidFill>
              </a:rPr>
              <a:t>Primero</a:t>
            </a:r>
            <a:r>
              <a:rPr lang="es-ES" sz="2400" b="1" dirty="0">
                <a:solidFill>
                  <a:schemeClr val="accent6">
                    <a:lumMod val="50000"/>
                  </a:schemeClr>
                </a:solidFill>
              </a:rPr>
              <a:t>, Israel debía amar a los extranjeros porque fueron extranjeros cuatrocientos años. </a:t>
            </a:r>
            <a:r>
              <a:rPr lang="es-ES" sz="1800" b="1" dirty="0">
                <a:solidFill>
                  <a:schemeClr val="accent6">
                    <a:lumMod val="50000"/>
                  </a:schemeClr>
                </a:solidFill>
              </a:rPr>
              <a:t>(</a:t>
            </a:r>
            <a:r>
              <a:rPr lang="es-ES" sz="1800" b="1" dirty="0" err="1">
                <a:solidFill>
                  <a:schemeClr val="accent6">
                    <a:lumMod val="50000"/>
                  </a:schemeClr>
                </a:solidFill>
              </a:rPr>
              <a:t>Gén</a:t>
            </a:r>
            <a:r>
              <a:rPr lang="es-ES" sz="1800" b="1" dirty="0">
                <a:solidFill>
                  <a:schemeClr val="accent6">
                    <a:lumMod val="50000"/>
                  </a:schemeClr>
                </a:solidFill>
              </a:rPr>
              <a:t>. 15:13)</a:t>
            </a:r>
          </a:p>
          <a:p>
            <a:r>
              <a:rPr lang="es-ES" sz="2400" b="1" u="sng" dirty="0">
                <a:solidFill>
                  <a:schemeClr val="accent6">
                    <a:lumMod val="50000"/>
                  </a:schemeClr>
                </a:solidFill>
              </a:rPr>
              <a:t>Segundo</a:t>
            </a:r>
            <a:r>
              <a:rPr lang="es-ES" sz="2400" b="1" dirty="0">
                <a:solidFill>
                  <a:schemeClr val="accent6">
                    <a:lumMod val="50000"/>
                  </a:schemeClr>
                </a:solidFill>
              </a:rPr>
              <a:t>, el extranjero también fue creado a imagen de Dios, y el amor a Dios se expresa en el amor a sus criaturas. </a:t>
            </a:r>
            <a:r>
              <a:rPr lang="es-ES" sz="1800" b="1" dirty="0">
                <a:solidFill>
                  <a:schemeClr val="accent6">
                    <a:lumMod val="50000"/>
                  </a:schemeClr>
                </a:solidFill>
              </a:rPr>
              <a:t>(</a:t>
            </a:r>
            <a:r>
              <a:rPr lang="es-ES" sz="1800" b="1" dirty="0" err="1">
                <a:solidFill>
                  <a:schemeClr val="accent6">
                    <a:lumMod val="50000"/>
                  </a:schemeClr>
                </a:solidFill>
              </a:rPr>
              <a:t>Deut</a:t>
            </a:r>
            <a:r>
              <a:rPr lang="es-ES" sz="1800" b="1" dirty="0">
                <a:solidFill>
                  <a:schemeClr val="accent6">
                    <a:lumMod val="50000"/>
                  </a:schemeClr>
                </a:solidFill>
              </a:rPr>
              <a:t>. 10:17)</a:t>
            </a:r>
          </a:p>
          <a:p>
            <a:r>
              <a:rPr lang="es-ES" sz="2400" b="1" dirty="0">
                <a:solidFill>
                  <a:schemeClr val="accent6">
                    <a:lumMod val="50000"/>
                  </a:schemeClr>
                </a:solidFill>
              </a:rPr>
              <a:t> </a:t>
            </a:r>
            <a:r>
              <a:rPr lang="es-ES" sz="2400" b="1" u="sng" dirty="0">
                <a:solidFill>
                  <a:schemeClr val="accent6">
                    <a:lumMod val="50000"/>
                  </a:schemeClr>
                </a:solidFill>
              </a:rPr>
              <a:t>Tercero</a:t>
            </a:r>
            <a:r>
              <a:rPr lang="es-ES" sz="2400" b="1" dirty="0">
                <a:solidFill>
                  <a:schemeClr val="accent6">
                    <a:lumMod val="50000"/>
                  </a:schemeClr>
                </a:solidFill>
              </a:rPr>
              <a:t>, es por reflejar el carácter de Dios. “Israel debía dar testimonio como pueblo santo que anda en la verdad en medio de un mundo lleno de errores, idolatría, maldad y pecado, seguramente tendrían que ser amables con los más débiles.” </a:t>
            </a:r>
            <a:r>
              <a:rPr lang="es-ES" sz="1800" b="1" dirty="0">
                <a:solidFill>
                  <a:schemeClr val="accent6">
                    <a:lumMod val="50000"/>
                  </a:schemeClr>
                </a:solidFill>
              </a:rPr>
              <a:t>(GEB 54) Aprendamos a amar los más débiles y a los extranjeros .</a:t>
            </a:r>
          </a:p>
          <a:p>
            <a:pPr marL="0" indent="0">
              <a:buNone/>
            </a:pPr>
            <a:endParaRPr lang="es-ES" sz="1800" b="1" dirty="0">
              <a:solidFill>
                <a:schemeClr val="accent6">
                  <a:lumMod val="50000"/>
                </a:schemeClr>
              </a:solidFill>
            </a:endParaRP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2. </a:t>
            </a:r>
            <a:r>
              <a:rPr lang="es-MX" sz="2400" b="1" dirty="0">
                <a:solidFill>
                  <a:srgbClr val="FFFFCC"/>
                </a:solidFill>
              </a:rPr>
              <a:t>¿</a:t>
            </a:r>
            <a:r>
              <a:rPr lang="es-MX" sz="2400" b="1" dirty="0">
                <a:solidFill>
                  <a:schemeClr val="bg1"/>
                </a:solidFill>
              </a:rPr>
              <a:t>Por qué amar al extranjero y al marginado</a:t>
            </a:r>
            <a:r>
              <a:rPr lang="es-MX" sz="2400" b="1" dirty="0">
                <a:solidFill>
                  <a:srgbClr val="FFFFCC"/>
                </a:solidFill>
              </a:rPr>
              <a:t>?</a:t>
            </a:r>
            <a:r>
              <a:rPr lang="es-MX" sz="2400" b="1" dirty="0">
                <a:solidFill>
                  <a:srgbClr val="FFCC99"/>
                </a:solidFill>
              </a:rPr>
              <a:t> </a:t>
            </a:r>
            <a:r>
              <a:rPr lang="es-MX" sz="2000" b="1" dirty="0">
                <a:solidFill>
                  <a:srgbClr val="FFCC99"/>
                </a:solidFill>
              </a:rPr>
              <a:t>Deuteronomio 10:17-19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784"/>
            <a:ext cx="8064127" cy="4535016"/>
          </a:xfrm>
        </p:spPr>
        <p:txBody>
          <a:bodyPr/>
          <a:lstStyle/>
          <a:p>
            <a:r>
              <a:rPr lang="es-ES" sz="2400" b="1" dirty="0">
                <a:solidFill>
                  <a:schemeClr val="accent6">
                    <a:lumMod val="50000"/>
                  </a:schemeClr>
                </a:solidFill>
              </a:rPr>
              <a:t>La Escritura dice: “El soborno ciega los ojos de los sabios y pervierte la causa  de los inocentes.” </a:t>
            </a:r>
            <a:r>
              <a:rPr lang="es-ES" sz="1800" b="1" dirty="0">
                <a:solidFill>
                  <a:schemeClr val="accent6">
                    <a:lumMod val="50000"/>
                  </a:schemeClr>
                </a:solidFill>
              </a:rPr>
              <a:t>(</a:t>
            </a:r>
            <a:r>
              <a:rPr lang="es-ES" sz="1800" b="1" dirty="0" err="1">
                <a:solidFill>
                  <a:schemeClr val="accent6">
                    <a:lumMod val="50000"/>
                  </a:schemeClr>
                </a:solidFill>
              </a:rPr>
              <a:t>Deut</a:t>
            </a:r>
            <a:r>
              <a:rPr lang="es-ES" sz="1800" b="1" dirty="0">
                <a:solidFill>
                  <a:schemeClr val="accent6">
                    <a:lumMod val="50000"/>
                  </a:schemeClr>
                </a:solidFill>
              </a:rPr>
              <a:t>. 16:19)</a:t>
            </a:r>
          </a:p>
          <a:p>
            <a:r>
              <a:rPr lang="es-ES" sz="2400" b="1" dirty="0">
                <a:solidFill>
                  <a:schemeClr val="accent6">
                    <a:lumMod val="50000"/>
                  </a:schemeClr>
                </a:solidFill>
              </a:rPr>
              <a:t>“Cuando Moisés habló del poder y la majestad de Dios, también dijo que Dios no aceptaba el soborno y que se preocupaba por los débiles y los marginados. Dios hace esto; por lo tanto, nosotros también debemos hacerlo lo mismo.” </a:t>
            </a:r>
            <a:r>
              <a:rPr lang="es-ES" sz="1800" b="1" dirty="0">
                <a:solidFill>
                  <a:schemeClr val="accent6">
                    <a:lumMod val="50000"/>
                  </a:schemeClr>
                </a:solidFill>
              </a:rPr>
              <a:t>(GEB 53)</a:t>
            </a:r>
          </a:p>
          <a:p>
            <a:r>
              <a:rPr lang="es-ES" sz="2400" b="1" dirty="0">
                <a:solidFill>
                  <a:schemeClr val="accent6">
                    <a:lumMod val="50000"/>
                  </a:schemeClr>
                </a:solidFill>
              </a:rPr>
              <a:t>Hay una maldición para los que tuercen el juicio correcto. “Maldito el que tuerza el derecho del extranjero, del huérfano y de la viuda. Y todo el pueblo dirá: Amén.” </a:t>
            </a:r>
            <a:r>
              <a:rPr lang="es-ES" sz="1800" b="1" dirty="0">
                <a:solidFill>
                  <a:schemeClr val="accent6">
                    <a:lumMod val="50000"/>
                  </a:schemeClr>
                </a:solidFill>
              </a:rPr>
              <a:t>(Deut.27:19)</a:t>
            </a: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a:solidFill>
                  <a:schemeClr val="bg1"/>
                </a:solidFill>
              </a:rPr>
              <a:t>¿Por </a:t>
            </a:r>
            <a:r>
              <a:rPr lang="es-MX" sz="2400" b="1" dirty="0">
                <a:solidFill>
                  <a:schemeClr val="bg1"/>
                </a:solidFill>
              </a:rPr>
              <a:t>qué no aceptar sobornos en los juicios</a:t>
            </a:r>
            <a:r>
              <a:rPr lang="es-MX" sz="2400" b="1" dirty="0">
                <a:solidFill>
                  <a:srgbClr val="FFFFCC"/>
                </a:solidFill>
              </a:rPr>
              <a:t>? </a:t>
            </a:r>
            <a:r>
              <a:rPr lang="es-MX" sz="2000" b="1" dirty="0">
                <a:solidFill>
                  <a:srgbClr val="FFCC99"/>
                </a:solidFill>
              </a:rPr>
              <a:t> Deuteronomio 11:1; 19:9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El deseo de amar a los marginados como: los extranjeros, huérfanos y las viudas, porque fueron creados a imagen del Creador.</a:t>
            </a:r>
          </a:p>
          <a:p>
            <a:pPr>
              <a:lnSpc>
                <a:spcPct val="80000"/>
              </a:lnSpc>
              <a:buFont typeface="Wingdings" pitchFamily="2" charset="2"/>
              <a:buNone/>
            </a:pPr>
            <a:r>
              <a:rPr lang="es-ES" sz="2400" b="1" dirty="0">
                <a:solidFill>
                  <a:schemeClr val="accent6">
                    <a:lumMod val="50000"/>
                  </a:schemeClr>
                </a:solidFill>
              </a:rPr>
              <a:t>¿Deseas ser amables y justos con los marginados?</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para compartir las enseñanzas de justicia y amabilidad con los marginados. 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684213" y="1682750"/>
            <a:ext cx="1149350" cy="174625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59356</TotalTime>
  <Words>925</Words>
  <Application>Microsoft Office PowerPoint</Application>
  <PresentationFormat>Presentación en pantalla (4:3)</PresentationFormat>
  <Paragraphs>97</Paragraphs>
  <Slides>10</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Presentación de PowerPoint</vt:lpstr>
      <vt:lpstr>Presentación de PowerPoint</vt:lpstr>
      <vt:lpstr>II. MOTIVAR: ¿Cómo despertar interés para aprender? </vt:lpstr>
      <vt:lpstr>III. EXPLORA: 1. ¿Cómo se entiende la circuncisión del corazón?  Deuteronomio 10:14-16</vt:lpstr>
      <vt:lpstr>Presentación de PowerPoint</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alex.halire@gmail.com</cp:lastModifiedBy>
  <cp:revision>5884</cp:revision>
  <dcterms:created xsi:type="dcterms:W3CDTF">2007-04-17T14:25:21Z</dcterms:created>
  <dcterms:modified xsi:type="dcterms:W3CDTF">2021-10-25T21:09:18Z</dcterms:modified>
</cp:coreProperties>
</file>