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10/25/2021</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30 de octubre 2021</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EL EXTRANJERO DENTRO DE TUS PUERTAS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Deuteronomio 10:19</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2021</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05</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966808" y="1874561"/>
            <a:ext cx="5243616" cy="368101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062651"/>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4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AR" sz="1200" b="1">
                <a:solidFill>
                  <a:schemeClr val="bg1"/>
                </a:solidFill>
                <a:latin typeface="Tahoma" pitchFamily="34" charset="0"/>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5"/>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75062" y="2600324"/>
            <a:ext cx="4857750" cy="3348955"/>
          </a:xfrm>
        </p:spPr>
        <p:txBody>
          <a:bodyPr/>
          <a:lstStyle/>
          <a:p>
            <a:pPr eaLnBrk="1" hangingPunct="1">
              <a:lnSpc>
                <a:spcPct val="90000"/>
              </a:lnSpc>
            </a:pPr>
            <a:r>
              <a:rPr lang="es-MX" sz="2400" b="1" dirty="0">
                <a:solidFill>
                  <a:schemeClr val="accent6">
                    <a:lumMod val="75000"/>
                  </a:schemeClr>
                </a:solidFill>
              </a:rPr>
              <a:t>SABER  entender de como reflejar el carácter de Dios.  </a:t>
            </a:r>
          </a:p>
          <a:p>
            <a:pPr eaLnBrk="1" hangingPunct="1">
              <a:lnSpc>
                <a:spcPct val="90000"/>
              </a:lnSpc>
            </a:pPr>
            <a:r>
              <a:rPr lang="es-MX" sz="2400" b="1" dirty="0">
                <a:solidFill>
                  <a:schemeClr val="accent6">
                    <a:lumMod val="75000"/>
                  </a:schemeClr>
                </a:solidFill>
              </a:rPr>
              <a:t>SENTIR el deseo de amar al extranjero y al marginado.</a:t>
            </a:r>
          </a:p>
          <a:p>
            <a:pPr eaLnBrk="1" hangingPunct="1">
              <a:lnSpc>
                <a:spcPct val="90000"/>
              </a:lnSpc>
            </a:pPr>
            <a:r>
              <a:rPr lang="es-MX" sz="2400" b="1" dirty="0">
                <a:solidFill>
                  <a:schemeClr val="accent6">
                    <a:lumMod val="75000"/>
                  </a:schemeClr>
                </a:solidFill>
              </a:rPr>
              <a:t>HACER la decisión de amar a Dios mediante obras de amabilidad al prójimo.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ama a Dios, amando a su prójimo especialmente al extranjero y marginado.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555875" y="2492374"/>
            <a:ext cx="5688013" cy="3528913"/>
          </a:xfrm>
        </p:spPr>
        <p:txBody>
          <a:bodyPr/>
          <a:lstStyle/>
          <a:p>
            <a:pPr eaLnBrk="1" hangingPunct="1">
              <a:lnSpc>
                <a:spcPct val="90000"/>
              </a:lnSpc>
            </a:pPr>
            <a:r>
              <a:rPr lang="es-MX" sz="2400" b="1" dirty="0">
                <a:solidFill>
                  <a:schemeClr val="accent6">
                    <a:lumMod val="50000"/>
                  </a:schemeClr>
                </a:solidFill>
              </a:rPr>
              <a:t>¿Cómo se entiende la circuncisión del corazón?</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¿Por qué amar al extranjero y al marginado? </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¿Por qué no aceptar sobornos en los juicios?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La Escritura dice: “Circuncidad, pues, vuestro corazón, y no endurezcáis vuestro cerviz.” </a:t>
            </a:r>
            <a:r>
              <a:rPr lang="es-ES" sz="1600" b="1" dirty="0">
                <a:solidFill>
                  <a:schemeClr val="accent6">
                    <a:lumMod val="50000"/>
                  </a:schemeClr>
                </a:solidFill>
              </a:rPr>
              <a:t>(</a:t>
            </a:r>
            <a:r>
              <a:rPr lang="es-ES" sz="1600" b="1" dirty="0" err="1">
                <a:solidFill>
                  <a:schemeClr val="accent6">
                    <a:lumMod val="50000"/>
                  </a:schemeClr>
                </a:solidFill>
              </a:rPr>
              <a:t>Deut</a:t>
            </a:r>
            <a:r>
              <a:rPr lang="es-ES" sz="1600" b="1" dirty="0">
                <a:solidFill>
                  <a:schemeClr val="accent6">
                    <a:lumMod val="50000"/>
                  </a:schemeClr>
                </a:solidFill>
              </a:rPr>
              <a:t>. 10:16)</a:t>
            </a:r>
          </a:p>
          <a:p>
            <a:r>
              <a:rPr lang="es-ES" sz="2400" b="1" dirty="0">
                <a:solidFill>
                  <a:schemeClr val="accent6">
                    <a:lumMod val="50000"/>
                  </a:schemeClr>
                </a:solidFill>
              </a:rPr>
              <a:t>“La circuncisión del corazón es una imagen que simboliza la circuncisión interior que Pablo describirá más adelante como la conversión del creyente… esto implica no solo abstenerse de hacer el mal, sino dedicar toda la vida a hacer el bien.” </a:t>
            </a:r>
            <a:r>
              <a:rPr lang="es-ES" sz="1800" b="1" dirty="0">
                <a:solidFill>
                  <a:schemeClr val="accent6">
                    <a:lumMod val="50000"/>
                  </a:schemeClr>
                </a:solidFill>
              </a:rPr>
              <a:t>(GEB 57)</a:t>
            </a:r>
          </a:p>
          <a:p>
            <a:r>
              <a:rPr lang="es-ES" sz="2400" b="1" dirty="0">
                <a:solidFill>
                  <a:schemeClr val="accent6">
                    <a:lumMod val="50000"/>
                  </a:schemeClr>
                </a:solidFill>
              </a:rPr>
              <a:t>Nos aclara más el profeta Jeremías. “Jeremías deplora que Israel que tenga oídos incircuncisos, lo que significa  que no puede escuchar la palabra de Jehová.” </a:t>
            </a:r>
            <a:r>
              <a:rPr lang="es-ES" sz="1800" b="1" dirty="0">
                <a:solidFill>
                  <a:schemeClr val="accent6">
                    <a:lumMod val="50000"/>
                  </a:schemeClr>
                </a:solidFill>
              </a:rPr>
              <a:t>(</a:t>
            </a:r>
            <a:r>
              <a:rPr lang="es-ES" sz="1800" b="1" dirty="0" err="1">
                <a:solidFill>
                  <a:schemeClr val="accent6">
                    <a:lumMod val="50000"/>
                  </a:schemeClr>
                </a:solidFill>
              </a:rPr>
              <a:t>Jer</a:t>
            </a:r>
            <a:r>
              <a:rPr lang="es-ES" sz="1800" b="1" dirty="0">
                <a:solidFill>
                  <a:schemeClr val="accent6">
                    <a:lumMod val="50000"/>
                  </a:schemeClr>
                </a:solidFill>
              </a:rPr>
              <a:t>. 6:10; GEB 57)</a:t>
            </a:r>
          </a:p>
          <a:p>
            <a:r>
              <a:rPr lang="es-ES" sz="1800" b="1" dirty="0">
                <a:solidFill>
                  <a:schemeClr val="accent6">
                    <a:lumMod val="50000"/>
                  </a:schemeClr>
                </a:solidFill>
              </a:rPr>
              <a:t>Aprendamos a escuchar y obedecer a Dios, eso es amar.</a:t>
            </a:r>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Cómo se entiende la circuncisión del corazón</a:t>
            </a:r>
            <a:r>
              <a:rPr lang="es-MX" sz="2400" b="1" dirty="0">
                <a:solidFill>
                  <a:srgbClr val="FFFFCC"/>
                </a:solidFill>
              </a:rPr>
              <a:t>? </a:t>
            </a:r>
            <a:r>
              <a:rPr lang="es-MX" sz="2000" b="1" dirty="0">
                <a:solidFill>
                  <a:srgbClr val="FFCC99"/>
                </a:solidFill>
              </a:rPr>
              <a:t> Deuteronomio 10:14-16</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3" y="1484313"/>
            <a:ext cx="7924800" cy="4419600"/>
          </a:xfrm>
        </p:spPr>
        <p:txBody>
          <a:bodyPr/>
          <a:lstStyle/>
          <a:p>
            <a:r>
              <a:rPr lang="es-ES" sz="2400" b="1" dirty="0">
                <a:solidFill>
                  <a:schemeClr val="accent6">
                    <a:lumMod val="50000"/>
                  </a:schemeClr>
                </a:solidFill>
              </a:rPr>
              <a:t>Habría muchas razones: </a:t>
            </a:r>
            <a:r>
              <a:rPr lang="es-ES" sz="2400" b="1" u="sng" dirty="0">
                <a:solidFill>
                  <a:schemeClr val="accent6">
                    <a:lumMod val="50000"/>
                  </a:schemeClr>
                </a:solidFill>
              </a:rPr>
              <a:t>Primero</a:t>
            </a:r>
            <a:r>
              <a:rPr lang="es-ES" sz="2400" b="1" dirty="0">
                <a:solidFill>
                  <a:schemeClr val="accent6">
                    <a:lumMod val="50000"/>
                  </a:schemeClr>
                </a:solidFill>
              </a:rPr>
              <a:t>, Israel debía amar a los extranjeros porque fueron extranjeros cuatrocientos años.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15:13)</a:t>
            </a:r>
          </a:p>
          <a:p>
            <a:r>
              <a:rPr lang="es-ES" sz="2400" b="1" u="sng" dirty="0">
                <a:solidFill>
                  <a:schemeClr val="accent6">
                    <a:lumMod val="50000"/>
                  </a:schemeClr>
                </a:solidFill>
              </a:rPr>
              <a:t>Segundo</a:t>
            </a:r>
            <a:r>
              <a:rPr lang="es-ES" sz="2400" b="1" dirty="0">
                <a:solidFill>
                  <a:schemeClr val="accent6">
                    <a:lumMod val="50000"/>
                  </a:schemeClr>
                </a:solidFill>
              </a:rPr>
              <a:t>, el extranjero también fue creado a imagen de Dios, y el amor a Dios se expresa en el amor a sus criaturas.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10:17)</a:t>
            </a:r>
          </a:p>
          <a:p>
            <a:r>
              <a:rPr lang="es-ES" sz="2400" b="1" dirty="0">
                <a:solidFill>
                  <a:schemeClr val="accent6">
                    <a:lumMod val="50000"/>
                  </a:schemeClr>
                </a:solidFill>
              </a:rPr>
              <a:t> </a:t>
            </a:r>
            <a:r>
              <a:rPr lang="es-ES" sz="2400" b="1" u="sng" dirty="0">
                <a:solidFill>
                  <a:schemeClr val="accent6">
                    <a:lumMod val="50000"/>
                  </a:schemeClr>
                </a:solidFill>
              </a:rPr>
              <a:t>Tercero</a:t>
            </a:r>
            <a:r>
              <a:rPr lang="es-ES" sz="2400" b="1" dirty="0">
                <a:solidFill>
                  <a:schemeClr val="accent6">
                    <a:lumMod val="50000"/>
                  </a:schemeClr>
                </a:solidFill>
              </a:rPr>
              <a:t>, es por reflejar el carácter de Dios. “Israel debía dar testimonio como pueblo santo que anda en la verdad en medio de un mundo lleno de errores, idolatría, maldad y pecado, seguramente tendrían que ser amables con los más débiles.” </a:t>
            </a:r>
            <a:r>
              <a:rPr lang="es-ES" sz="1800" b="1" dirty="0">
                <a:solidFill>
                  <a:schemeClr val="accent6">
                    <a:lumMod val="50000"/>
                  </a:schemeClr>
                </a:solidFill>
              </a:rPr>
              <a:t>(GEB 54) Aprendamos a amar los más débiles y a los extranjeros .</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Por qué amar al extranjero y al marginado</a:t>
            </a:r>
            <a:r>
              <a:rPr lang="es-MX" sz="2400" b="1" dirty="0">
                <a:solidFill>
                  <a:srgbClr val="FFFFCC"/>
                </a:solidFill>
              </a:rPr>
              <a:t>?</a:t>
            </a:r>
            <a:r>
              <a:rPr lang="es-MX" sz="2400" b="1" dirty="0">
                <a:solidFill>
                  <a:srgbClr val="FFCC99"/>
                </a:solidFill>
              </a:rPr>
              <a:t> </a:t>
            </a:r>
            <a:r>
              <a:rPr lang="es-MX" sz="2000" b="1" dirty="0">
                <a:solidFill>
                  <a:srgbClr val="FFCC99"/>
                </a:solidFill>
              </a:rPr>
              <a:t>Deuteronomio 10:17-19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4"/>
            <a:ext cx="8064127" cy="4535016"/>
          </a:xfrm>
        </p:spPr>
        <p:txBody>
          <a:bodyPr/>
          <a:lstStyle/>
          <a:p>
            <a:r>
              <a:rPr lang="es-ES" sz="2400" b="1" dirty="0">
                <a:solidFill>
                  <a:schemeClr val="accent6">
                    <a:lumMod val="50000"/>
                  </a:schemeClr>
                </a:solidFill>
              </a:rPr>
              <a:t>La Escritura dice: “El soborno ciega los ojos de los sabios y pervierte la causa  de los inocentes.” </a:t>
            </a:r>
            <a:r>
              <a:rPr lang="es-ES" sz="1800" b="1" dirty="0">
                <a:solidFill>
                  <a:schemeClr val="accent6">
                    <a:lumMod val="50000"/>
                  </a:schemeClr>
                </a:solidFill>
              </a:rPr>
              <a:t>(</a:t>
            </a:r>
            <a:r>
              <a:rPr lang="es-ES" sz="1800" b="1" dirty="0" err="1">
                <a:solidFill>
                  <a:schemeClr val="accent6">
                    <a:lumMod val="50000"/>
                  </a:schemeClr>
                </a:solidFill>
              </a:rPr>
              <a:t>Deut</a:t>
            </a:r>
            <a:r>
              <a:rPr lang="es-ES" sz="1800" b="1" dirty="0">
                <a:solidFill>
                  <a:schemeClr val="accent6">
                    <a:lumMod val="50000"/>
                  </a:schemeClr>
                </a:solidFill>
              </a:rPr>
              <a:t>. 16:19)</a:t>
            </a:r>
          </a:p>
          <a:p>
            <a:r>
              <a:rPr lang="es-ES" sz="2400" b="1" dirty="0">
                <a:solidFill>
                  <a:schemeClr val="accent6">
                    <a:lumMod val="50000"/>
                  </a:schemeClr>
                </a:solidFill>
              </a:rPr>
              <a:t>“Cuando Moisés habló del poder y la majestad de Dios, también dijo que Dios no aceptaba el soborno y que se preocupaba por los débiles y los marginados. Dios hace esto; por lo tanto, nosotros también debemos hacerlo lo mismo.” </a:t>
            </a:r>
            <a:r>
              <a:rPr lang="es-ES" sz="1800" b="1" dirty="0">
                <a:solidFill>
                  <a:schemeClr val="accent6">
                    <a:lumMod val="50000"/>
                  </a:schemeClr>
                </a:solidFill>
              </a:rPr>
              <a:t>(GEB 53)</a:t>
            </a:r>
          </a:p>
          <a:p>
            <a:r>
              <a:rPr lang="es-ES" sz="2400" b="1" dirty="0">
                <a:solidFill>
                  <a:schemeClr val="accent6">
                    <a:lumMod val="50000"/>
                  </a:schemeClr>
                </a:solidFill>
              </a:rPr>
              <a:t>Hay una maldición para los que tuercen el juicio correcto. “Maldito el que tuerza el derecho del extranjero, del huérfano y de la viuda. Y todo el pueblo dirá: Amén.” </a:t>
            </a:r>
            <a:r>
              <a:rPr lang="es-ES" sz="1800" b="1" dirty="0">
                <a:solidFill>
                  <a:schemeClr val="accent6">
                    <a:lumMod val="50000"/>
                  </a:schemeClr>
                </a:solidFill>
              </a:rPr>
              <a:t>(Deut.27:19)</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a:solidFill>
                  <a:schemeClr val="bg1"/>
                </a:solidFill>
              </a:rPr>
              <a:t>¿Por </a:t>
            </a:r>
            <a:r>
              <a:rPr lang="es-MX" sz="2400" b="1" dirty="0">
                <a:solidFill>
                  <a:schemeClr val="bg1"/>
                </a:solidFill>
              </a:rPr>
              <a:t>qué no aceptar sobornos en los juicios</a:t>
            </a:r>
            <a:r>
              <a:rPr lang="es-MX" sz="2400" b="1" dirty="0">
                <a:solidFill>
                  <a:srgbClr val="FFFFCC"/>
                </a:solidFill>
              </a:rPr>
              <a:t>? </a:t>
            </a:r>
            <a:r>
              <a:rPr lang="es-MX" sz="2000" b="1" dirty="0">
                <a:solidFill>
                  <a:srgbClr val="FFCC99"/>
                </a:solidFill>
              </a:rPr>
              <a:t> Deuteronomio 11:1; 19:9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amar a los marginados como: los extranjeros, huérfanos y las viudas, porque fueron creados a imagen del Creador.</a:t>
            </a:r>
          </a:p>
          <a:p>
            <a:pPr>
              <a:lnSpc>
                <a:spcPct val="80000"/>
              </a:lnSpc>
              <a:buFont typeface="Wingdings" pitchFamily="2" charset="2"/>
              <a:buNone/>
            </a:pPr>
            <a:r>
              <a:rPr lang="es-ES" sz="2400" b="1" dirty="0">
                <a:solidFill>
                  <a:schemeClr val="accent6">
                    <a:lumMod val="50000"/>
                  </a:schemeClr>
                </a:solidFill>
              </a:rPr>
              <a:t>¿Deseas ser amables y justos con los marginados?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enseñanzas de justicia y amabilidad con los marginados.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59356</TotalTime>
  <Words>925</Words>
  <Application>Microsoft Office PowerPoint</Application>
  <PresentationFormat>Presentación en pantalla (4:3)</PresentationFormat>
  <Paragraphs>97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¿Cómo se entiende la circuncisión del corazón?  Deuteronomio 10:14-16</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5884</cp:revision>
  <dcterms:created xsi:type="dcterms:W3CDTF">2007-04-17T14:25:21Z</dcterms:created>
  <dcterms:modified xsi:type="dcterms:W3CDTF">2021-10-25T21:09:18Z</dcterms:modified>
</cp:coreProperties>
</file>