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69" r:id="rId7"/>
    <p:sldId id="282" r:id="rId8"/>
    <p:sldId id="279"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2" d="100"/>
          <a:sy n="72" d="100"/>
        </p:scale>
        <p:origin x="135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10/17/2022</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22 de octubre 2022</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LA ESPERANZA DEL ANTIGUO TESTAMENTO </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Hebreos 11:17, 19</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4° Trimestre de 2022</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04</a:t>
            </a:r>
            <a:endParaRPr lang="es-MX" dirty="0">
              <a:solidFill>
                <a:srgbClr val="FFFF07"/>
              </a:solidFill>
            </a:endParaRPr>
          </a:p>
        </p:txBody>
      </p:sp>
      <p:pic>
        <p:nvPicPr>
          <p:cNvPr id="2058"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2095724" y="1784193"/>
            <a:ext cx="4952550" cy="371441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sobre la enseñanza en el Antiguo Testamento sobre la resurrección.</a:t>
            </a:r>
          </a:p>
          <a:p>
            <a:pPr eaLnBrk="1" hangingPunct="1">
              <a:lnSpc>
                <a:spcPct val="90000"/>
              </a:lnSpc>
            </a:pPr>
            <a:r>
              <a:rPr lang="es-MX" sz="2400" b="1" dirty="0">
                <a:solidFill>
                  <a:schemeClr val="accent6">
                    <a:lumMod val="75000"/>
                  </a:schemeClr>
                </a:solidFill>
              </a:rPr>
              <a:t>SENTIR el deseo de prepararme para la resurrección.</a:t>
            </a:r>
          </a:p>
          <a:p>
            <a:pPr eaLnBrk="1" hangingPunct="1">
              <a:lnSpc>
                <a:spcPct val="90000"/>
              </a:lnSpc>
            </a:pPr>
            <a:r>
              <a:rPr lang="es-MX" sz="2400" b="1" dirty="0">
                <a:solidFill>
                  <a:schemeClr val="accent6">
                    <a:lumMod val="75000"/>
                  </a:schemeClr>
                </a:solidFill>
              </a:rPr>
              <a:t>HACER la decisión de preparar mi vida para ser resucitado.</a:t>
            </a:r>
          </a:p>
        </p:txBody>
      </p:sp>
      <p:sp>
        <p:nvSpPr>
          <p:cNvPr id="21507" name="5 CuadroTexto"/>
          <p:cNvSpPr txBox="1">
            <a:spLocks noChangeArrowheads="1"/>
          </p:cNvSpPr>
          <p:nvPr/>
        </p:nvSpPr>
        <p:spPr bwMode="auto">
          <a:xfrm>
            <a:off x="468313" y="1484313"/>
            <a:ext cx="8015288" cy="1077218"/>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Aprender</a:t>
            </a:r>
            <a:r>
              <a:rPr lang="es-ES" sz="2400" dirty="0">
                <a:solidFill>
                  <a:srgbClr val="F33F61"/>
                </a:solidFill>
                <a:latin typeface="Arial Black" pitchFamily="34" charset="0"/>
              </a:rPr>
              <a:t> a ser</a:t>
            </a:r>
            <a:r>
              <a:rPr lang="es-ES" sz="2000" dirty="0">
                <a:solidFill>
                  <a:schemeClr val="accent6">
                    <a:lumMod val="75000"/>
                  </a:schemeClr>
                </a:solidFill>
                <a:latin typeface="Arial Black" pitchFamily="34" charset="0"/>
              </a:rPr>
              <a:t> un discípulo que tiene esperanza de resucitar en la segunda venida de Cristo.</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aprendizaje debo lograr?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que puede ser los rasgos del carácter de Cristo Jesús.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procesarlo, comprender, sintetizar y generalizar, o encontrar principios.</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4924425"/>
          </a:xfrm>
          <a:prstGeom prst="rect">
            <a:avLst/>
          </a:prstGeom>
          <a:noFill/>
          <a:ln w="9525">
            <a:noFill/>
            <a:miter lim="800000"/>
            <a:headEnd/>
            <a:tailEnd/>
          </a:ln>
        </p:spPr>
        <p:txBody>
          <a:bodyPr>
            <a:spAutoFit/>
          </a:bodyPr>
          <a:lstStyle/>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 </a:t>
            </a:r>
            <a:r>
              <a:rPr lang="es-ES" sz="2400"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sz="2400"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sz="2400"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chemeClr val="accent6">
                    <a:lumMod val="50000"/>
                  </a:schemeClr>
                </a:solidFill>
                <a:latin typeface="Arial Black" pitchFamily="34" charset="0"/>
              </a:rPr>
              <a:t>(Consejos sobre la Obra de la Escuela Sabática, 128)</a:t>
            </a:r>
          </a:p>
          <a:p>
            <a:pPr eaLnBrk="1" hangingPunct="1"/>
            <a:r>
              <a:rPr lang="es-ES" sz="2000" dirty="0">
                <a:solidFill>
                  <a:srgbClr val="7070FF"/>
                </a:solidFill>
                <a:latin typeface="Arial Black" pitchFamily="34" charset="0"/>
              </a:rPr>
              <a:t>.</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estrategia nos da Dios para el aprendizaje?</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para aprender?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¿Cómo expresó Job su esperanza de resurrección?</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¿Qué contraste registra el profeta Isaías sobre la resurrección?</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¿Qué dice sobre la resurrección el libro del profeta Daniel?</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015287" cy="4895874"/>
          </a:xfrm>
        </p:spPr>
        <p:txBody>
          <a:bodyPr/>
          <a:lstStyle/>
          <a:p>
            <a:r>
              <a:rPr lang="es-ES" sz="2400" b="1" dirty="0">
                <a:solidFill>
                  <a:schemeClr val="accent6">
                    <a:lumMod val="50000"/>
                  </a:schemeClr>
                </a:solidFill>
              </a:rPr>
              <a:t>El patriarca dijo: “Yo sé que mi Redentor vive… Y después, revestido de mi piel, estando en mi cuerpo, veré a Dios.” </a:t>
            </a:r>
            <a:r>
              <a:rPr lang="es-ES" sz="1800" b="1" dirty="0">
                <a:solidFill>
                  <a:schemeClr val="accent6">
                    <a:lumMod val="50000"/>
                  </a:schemeClr>
                </a:solidFill>
              </a:rPr>
              <a:t>(Job 19:25, 26)</a:t>
            </a:r>
          </a:p>
          <a:p>
            <a:r>
              <a:rPr lang="es-ES" sz="2400" b="1" dirty="0">
                <a:solidFill>
                  <a:schemeClr val="accent6">
                    <a:lumMod val="50000"/>
                  </a:schemeClr>
                </a:solidFill>
              </a:rPr>
              <a:t>“Aquí encontramos una declaración que podemos encontrar grabada en muchas tumbas cristianas: La poderosa declaración de Job de que verá a Dios en su carne después de la muerte es la más antigua de la Biblia… “Yo sé que mi Redentor vive.” </a:t>
            </a:r>
            <a:r>
              <a:rPr lang="es-ES" sz="1800" b="1" dirty="0">
                <a:solidFill>
                  <a:schemeClr val="accent6">
                    <a:lumMod val="50000"/>
                  </a:schemeClr>
                </a:solidFill>
              </a:rPr>
              <a:t>(Job 19:25)</a:t>
            </a:r>
            <a:r>
              <a:rPr lang="es-ES" sz="2400" b="1" dirty="0">
                <a:solidFill>
                  <a:schemeClr val="accent6">
                    <a:lumMod val="50000"/>
                  </a:schemeClr>
                </a:solidFill>
              </a:rPr>
              <a:t> Conoce a su Dios, que está vivo, y lo llama Redentor.” </a:t>
            </a:r>
            <a:r>
              <a:rPr lang="es-ES" sz="1800" b="1" dirty="0">
                <a:solidFill>
                  <a:schemeClr val="accent6">
                    <a:lumMod val="50000"/>
                  </a:schemeClr>
                </a:solidFill>
              </a:rPr>
              <a:t>(GEB 45)</a:t>
            </a:r>
          </a:p>
          <a:p>
            <a:r>
              <a:rPr lang="es-ES" sz="2400" b="1" dirty="0">
                <a:solidFill>
                  <a:schemeClr val="accent6">
                    <a:lumMod val="50000"/>
                  </a:schemeClr>
                </a:solidFill>
              </a:rPr>
              <a:t>“Cree firmemente, de corazón, que verá a Dios en su carne, con sus propios ojos, aunque muera y su carne sea destruida.”</a:t>
            </a:r>
            <a:r>
              <a:rPr lang="es-ES" sz="1800" b="1" dirty="0">
                <a:solidFill>
                  <a:schemeClr val="accent6">
                    <a:lumMod val="50000"/>
                  </a:schemeClr>
                </a:solidFill>
              </a:rPr>
              <a:t>(Id)</a:t>
            </a:r>
            <a:endParaRPr lang="es-ES" sz="2400" b="1" dirty="0">
              <a:solidFill>
                <a:schemeClr val="accent6">
                  <a:lumMod val="50000"/>
                </a:schemeClr>
              </a:solidFill>
            </a:endParaRPr>
          </a:p>
          <a:p>
            <a:pPr marL="0" indent="0">
              <a:buNone/>
            </a:pPr>
            <a:r>
              <a:rPr lang="es-ES" sz="2400" b="1" dirty="0">
                <a:solidFill>
                  <a:schemeClr val="accent6">
                    <a:lumMod val="50000"/>
                  </a:schemeClr>
                </a:solidFill>
              </a:rPr>
              <a:t> </a:t>
            </a:r>
            <a:endParaRPr lang="es-ES" sz="1800" b="1" dirty="0">
              <a:solidFill>
                <a:schemeClr val="accent6">
                  <a:lumMod val="50000"/>
                </a:schemeClr>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0000"/>
                </a:solidFill>
                <a:latin typeface="Tahoma" pitchFamily="34" charset="0"/>
              </a:rPr>
              <a:t>III.</a:t>
            </a:r>
            <a:r>
              <a:rPr lang="es-MX" sz="2400" b="1" dirty="0">
                <a:latin typeface="Tahoma" pitchFamily="34" charset="0"/>
              </a:rPr>
              <a:t> </a:t>
            </a:r>
            <a:r>
              <a:rPr lang="es-MX" sz="2400" b="1" dirty="0">
                <a:solidFill>
                  <a:srgbClr val="F2021F"/>
                </a:solidFill>
                <a:latin typeface="Tahoma" pitchFamily="34" charset="0"/>
              </a:rPr>
              <a:t>EXPLORA: </a:t>
            </a:r>
            <a:r>
              <a:rPr lang="es-MX" sz="2400" b="1" dirty="0">
                <a:solidFill>
                  <a:srgbClr val="FFFFCC"/>
                </a:solidFill>
              </a:rPr>
              <a:t>1. ¿</a:t>
            </a:r>
            <a:r>
              <a:rPr lang="es-MX" sz="2400" b="1" dirty="0">
                <a:solidFill>
                  <a:schemeClr val="bg1"/>
                </a:solidFill>
              </a:rPr>
              <a:t>Cómo expresó Job su esperanza de resurrección</a:t>
            </a:r>
            <a:r>
              <a:rPr lang="es-MX" sz="2400" b="1" dirty="0">
                <a:solidFill>
                  <a:srgbClr val="FFFFCC"/>
                </a:solidFill>
              </a:rPr>
              <a:t>? </a:t>
            </a:r>
            <a:r>
              <a:rPr lang="es-MX" sz="2000" b="1" dirty="0">
                <a:solidFill>
                  <a:srgbClr val="FFCC99"/>
                </a:solidFill>
              </a:rPr>
              <a:t>Job 19:25- 27</a:t>
            </a:r>
            <a:endParaRPr lang="es-MX" sz="2400" b="1" dirty="0">
              <a:solidFill>
                <a:srgbClr val="CC6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“Isaías 26 contrasta los destinos de los impíos y los justos. Por un lado los malvados seguirán muertos, y no volverán a vivir jamás, al menos después de la ‘segunda muerte’ </a:t>
            </a:r>
            <a:r>
              <a:rPr lang="es-ES" sz="1800" b="1" dirty="0">
                <a:solidFill>
                  <a:schemeClr val="accent6">
                    <a:lumMod val="50000"/>
                  </a:schemeClr>
                </a:solidFill>
              </a:rPr>
              <a:t>(Apocalipsis 21:8)</a:t>
            </a:r>
            <a:r>
              <a:rPr lang="es-ES" sz="2400" b="1" dirty="0">
                <a:solidFill>
                  <a:schemeClr val="accent6">
                    <a:lumMod val="50000"/>
                  </a:schemeClr>
                </a:solidFill>
              </a:rPr>
              <a:t>. Serán completamente destruidos y toda su memoria perecerá para siempre.” </a:t>
            </a:r>
            <a:r>
              <a:rPr lang="es-ES" sz="1800" b="1" dirty="0">
                <a:solidFill>
                  <a:schemeClr val="accent6">
                    <a:lumMod val="50000"/>
                  </a:schemeClr>
                </a:solidFill>
              </a:rPr>
              <a:t>(GEB 42)</a:t>
            </a:r>
          </a:p>
          <a:p>
            <a:r>
              <a:rPr lang="es-ES" sz="2400" b="1" dirty="0">
                <a:solidFill>
                  <a:schemeClr val="accent6">
                    <a:lumMod val="50000"/>
                  </a:schemeClr>
                </a:solidFill>
              </a:rPr>
              <a:t>“Dios declaró en otra parte que se quemarán por completo y no quedará ‘ni raíz ni rama’.” </a:t>
            </a:r>
            <a:r>
              <a:rPr lang="es-ES" sz="1800" b="1" dirty="0">
                <a:solidFill>
                  <a:schemeClr val="accent6">
                    <a:lumMod val="50000"/>
                  </a:schemeClr>
                </a:solidFill>
              </a:rPr>
              <a:t>(Mal. 4:1)</a:t>
            </a:r>
          </a:p>
          <a:p>
            <a:r>
              <a:rPr lang="es-ES" sz="2400" b="1" dirty="0">
                <a:solidFill>
                  <a:schemeClr val="accent6">
                    <a:lumMod val="50000"/>
                  </a:schemeClr>
                </a:solidFill>
              </a:rPr>
              <a:t>“Por otro lado, los justos muertos resucitarán de la muerte para recibir su bendita recompensa… La resurrección final reunirá a todos los justos de todas las edades.”</a:t>
            </a:r>
            <a:r>
              <a:rPr lang="es-ES" sz="1800" b="1" dirty="0">
                <a:solidFill>
                  <a:schemeClr val="accent6">
                    <a:lumMod val="50000"/>
                  </a:schemeClr>
                </a:solidFill>
              </a:rPr>
              <a:t>(GEB 42)</a:t>
            </a:r>
          </a:p>
          <a:p>
            <a:pPr marL="0" indent="0">
              <a:buNone/>
            </a:pPr>
            <a:endParaRPr lang="es-ES" sz="1800" b="1" dirty="0">
              <a:solidFill>
                <a:schemeClr val="accent6">
                  <a:lumMod val="50000"/>
                </a:schemeClr>
              </a:solidFill>
            </a:endParaRP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2. </a:t>
            </a:r>
            <a:r>
              <a:rPr lang="es-MX" sz="2400" b="1" dirty="0">
                <a:solidFill>
                  <a:srgbClr val="FFFFCC"/>
                </a:solidFill>
              </a:rPr>
              <a:t>¿</a:t>
            </a:r>
            <a:r>
              <a:rPr lang="es-MX" sz="2400" b="1" dirty="0">
                <a:solidFill>
                  <a:schemeClr val="bg1"/>
                </a:solidFill>
              </a:rPr>
              <a:t>Qué contraste registra el profeta Isaías sobre la resurrección</a:t>
            </a:r>
            <a:r>
              <a:rPr lang="es-MX" sz="2400" b="1" dirty="0">
                <a:solidFill>
                  <a:srgbClr val="FFFFCC"/>
                </a:solidFill>
              </a:rPr>
              <a:t>?</a:t>
            </a:r>
            <a:r>
              <a:rPr lang="es-MX" sz="2400" b="1" dirty="0">
                <a:solidFill>
                  <a:srgbClr val="FFCC99"/>
                </a:solidFill>
              </a:rPr>
              <a:t> </a:t>
            </a:r>
            <a:r>
              <a:rPr lang="es-MX" sz="2000" b="1" dirty="0">
                <a:solidFill>
                  <a:srgbClr val="FFCC99"/>
                </a:solidFill>
              </a:rPr>
              <a:t>Isaías 26:14 y 19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La Escritura dice: “En aquel tiempo se levantará Miguel, el gran príncipe que está de parte de los hijos de tu pueblo… pero en aquel tiempo será libertado tu pueblo, todos los que se hallen escritos en el libro. Y muchos de los que duermen en el polvo de la tierra serán despertados, unos para vida eterna y o otros para vergüenza y confusión perpetua.” </a:t>
            </a:r>
            <a:r>
              <a:rPr lang="es-ES" sz="1800" b="1" dirty="0">
                <a:solidFill>
                  <a:schemeClr val="accent6">
                    <a:lumMod val="50000"/>
                  </a:schemeClr>
                </a:solidFill>
              </a:rPr>
              <a:t>(Dan. 12:1, 2)</a:t>
            </a:r>
          </a:p>
          <a:p>
            <a:r>
              <a:rPr lang="es-ES" sz="2400" b="1" dirty="0">
                <a:solidFill>
                  <a:schemeClr val="accent6">
                    <a:lumMod val="50000"/>
                  </a:schemeClr>
                </a:solidFill>
              </a:rPr>
              <a:t>“Todos los pasajes del Antiguo Testamento considerados hasta ahora </a:t>
            </a:r>
            <a:r>
              <a:rPr lang="es-ES" sz="1800" b="1" dirty="0">
                <a:solidFill>
                  <a:schemeClr val="accent6">
                    <a:lumMod val="50000"/>
                  </a:schemeClr>
                </a:solidFill>
              </a:rPr>
              <a:t>(Job 19:25-27; Sal. 49:15; 71:20; Isa. 26:19) </a:t>
            </a:r>
            <a:r>
              <a:rPr lang="es-ES" sz="2400" b="1" dirty="0">
                <a:solidFill>
                  <a:schemeClr val="accent6">
                    <a:lumMod val="50000"/>
                  </a:schemeClr>
                </a:solidFill>
              </a:rPr>
              <a:t>hablan de la resurrección de los justos. Pero Daniel 12 habla de una resurrección de justos e injustos.”. </a:t>
            </a:r>
            <a:r>
              <a:rPr lang="es-ES" sz="1800" b="1" dirty="0">
                <a:solidFill>
                  <a:schemeClr val="accent6">
                    <a:lumMod val="50000"/>
                  </a:schemeClr>
                </a:solidFill>
              </a:rPr>
              <a:t>(GEB 43)</a:t>
            </a:r>
          </a:p>
          <a:p>
            <a:pPr marL="0" indent="0">
              <a:buNone/>
            </a:pPr>
            <a:endParaRPr lang="es-ES" sz="1800" b="1" dirty="0">
              <a:solidFill>
                <a:schemeClr val="accent6">
                  <a:lumMod val="50000"/>
                </a:schemeClr>
              </a:solidFill>
            </a:endParaRP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chemeClr val="bg1"/>
                </a:solidFill>
              </a:rPr>
              <a:t>¿Qué dice sobre la resurrección el libro del profeta Daniel</a:t>
            </a:r>
            <a:r>
              <a:rPr lang="es-MX" sz="2400" b="1" dirty="0">
                <a:solidFill>
                  <a:srgbClr val="FFFFCC"/>
                </a:solidFill>
              </a:rPr>
              <a:t>? </a:t>
            </a:r>
            <a:r>
              <a:rPr lang="es-MX" sz="2000" b="1" dirty="0">
                <a:solidFill>
                  <a:srgbClr val="FFCC99"/>
                </a:solidFill>
              </a:rPr>
              <a:t>Daniel 12:1, 2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creer en la resurrección de los muertos, porque Dios la enseña así, tanto en el Antiguo y Nuevo Testamento.</a:t>
            </a:r>
            <a:endParaRPr lang="es-ES" sz="1800" b="1" dirty="0">
              <a:solidFill>
                <a:schemeClr val="accent6">
                  <a:lumMod val="50000"/>
                </a:schemeClr>
              </a:solidFill>
            </a:endParaRPr>
          </a:p>
          <a:p>
            <a:pPr>
              <a:lnSpc>
                <a:spcPct val="80000"/>
              </a:lnSpc>
              <a:buFont typeface="Wingdings" pitchFamily="2" charset="2"/>
              <a:buNone/>
            </a:pPr>
            <a:r>
              <a:rPr lang="es-ES" sz="2400" b="1" dirty="0">
                <a:solidFill>
                  <a:schemeClr val="accent6">
                    <a:lumMod val="50000"/>
                  </a:schemeClr>
                </a:solidFill>
              </a:rPr>
              <a:t>	¿Deseas prepararte para la resurrección?</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con respecto a la resurrección, y de como debemos prepararnos para este hecho de la resurrección.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684213" y="1682750"/>
            <a:ext cx="1149350" cy="174625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70100</TotalTime>
  <Words>969</Words>
  <Application>Microsoft Office PowerPoint</Application>
  <PresentationFormat>Presentación en pantalla (4:3)</PresentationFormat>
  <Paragraphs>95</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para aprender? </vt:lpstr>
      <vt:lpstr>III. EXPLORA: 1. ¿Cómo expresó Job su esperanza de resurrección? Job 19:25- 27</vt:lpstr>
      <vt:lpstr>Presentación de PowerPoint</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alex.halire@gmail.com</cp:lastModifiedBy>
  <cp:revision>6581</cp:revision>
  <dcterms:created xsi:type="dcterms:W3CDTF">2007-04-17T14:25:21Z</dcterms:created>
  <dcterms:modified xsi:type="dcterms:W3CDTF">2022-10-17T16:01:29Z</dcterms:modified>
</cp:coreProperties>
</file>