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10/10/2022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15 de octubre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COMPRENDAMOS LA NATURALEZA HUMANA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a:solidFill>
                  <a:srgbClr val="F2021F"/>
                </a:solidFill>
                <a:latin typeface="Arial Black" pitchFamily="34" charset="0"/>
              </a:rPr>
              <a:t>:</a:t>
            </a:r>
            <a:r>
              <a:rPr lang="es-MX" sz="2000">
                <a:solidFill>
                  <a:schemeClr val="folHlink"/>
                </a:solidFill>
                <a:latin typeface="Arial Black" pitchFamily="34" charset="0"/>
              </a:rPr>
              <a:t>  Génesis 2:7</a:t>
            </a:r>
            <a:endParaRPr lang="es-MX" sz="2000" dirty="0">
              <a:solidFill>
                <a:schemeClr val="folHlink"/>
              </a:solidFill>
              <a:latin typeface="Arial Black" pitchFamily="34" charset="0"/>
            </a:endParaRP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03</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095724" y="1700809"/>
            <a:ext cx="4952550" cy="38811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la naturaleza humana.</a:t>
            </a:r>
          </a:p>
          <a:p>
            <a:pPr eaLnBrk="1" hangingPunct="1">
              <a:lnSpc>
                <a:spcPct val="90000"/>
              </a:lnSpc>
            </a:pPr>
            <a:r>
              <a:rPr lang="es-MX" sz="2400" b="1" dirty="0">
                <a:solidFill>
                  <a:schemeClr val="accent6">
                    <a:lumMod val="75000"/>
                  </a:schemeClr>
                </a:solidFill>
              </a:rPr>
              <a:t>SENTIR el deseo de confiar plenamente en Dios.</a:t>
            </a:r>
          </a:p>
          <a:p>
            <a:pPr eaLnBrk="1" hangingPunct="1">
              <a:lnSpc>
                <a:spcPct val="90000"/>
              </a:lnSpc>
            </a:pPr>
            <a:r>
              <a:rPr lang="es-MX" sz="2400" b="1" dirty="0">
                <a:solidFill>
                  <a:schemeClr val="accent6">
                    <a:lumMod val="75000"/>
                  </a:schemeClr>
                </a:solidFill>
              </a:rPr>
              <a:t>HACER la decisión de confiar en Dios en lo que dice Dios con respecto a la condición de los humanos al morir.</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confía en lo que dice Dios sobre la condición de los humanos al morir.</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¿Somos creados como almas vivientes?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¿Cómo nos ayuda a entender la naturaleza humana el profeta Ezequiel?</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¿Los muertos actúan todavía después  de la muerte?</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Sí, “El relato de la creación deja en claro que los seres humanos fueron creados por Dios. Describe dos acciones íntimas del Creador. El resultado de esas acciones fue la creación del ser humano, Adán (la primera acción): “Jehová Dios formó al hombre del polvo de la tierra, y (la segunda acción) sopló en su nariz aliento de vida, y (el resultado) fue el hombre un ser viviente (</a:t>
            </a:r>
            <a:r>
              <a:rPr lang="es-ES" sz="2400" b="1" dirty="0" err="1">
                <a:solidFill>
                  <a:schemeClr val="accent6">
                    <a:lumMod val="50000"/>
                  </a:schemeClr>
                </a:solidFill>
              </a:rPr>
              <a:t>néfesh</a:t>
            </a:r>
            <a:r>
              <a:rPr lang="es-ES" sz="2400" b="1" dirty="0">
                <a:solidFill>
                  <a:schemeClr val="accent6">
                    <a:lumMod val="50000"/>
                  </a:schemeClr>
                </a:solidFill>
              </a:rPr>
              <a:t> </a:t>
            </a:r>
            <a:r>
              <a:rPr lang="es-ES" sz="2400" b="1" dirty="0" err="1">
                <a:solidFill>
                  <a:schemeClr val="accent6">
                    <a:lumMod val="50000"/>
                  </a:schemeClr>
                </a:solidFill>
              </a:rPr>
              <a:t>jaiá</a:t>
            </a:r>
            <a:r>
              <a:rPr lang="es-ES" sz="2400" b="1" dirty="0">
                <a:solidFill>
                  <a:schemeClr val="accent6">
                    <a:lumMod val="50000"/>
                  </a:schemeClr>
                </a:solidFill>
              </a:rPr>
              <a:t>)… literalmente, en hebreo, ‘un alma viviente’” </a:t>
            </a:r>
            <a:r>
              <a:rPr lang="es-ES" sz="1800" b="1" dirty="0">
                <a:solidFill>
                  <a:schemeClr val="accent6">
                    <a:lumMod val="50000"/>
                  </a:schemeClr>
                </a:solidFill>
              </a:rPr>
              <a:t>(GEB 34)</a:t>
            </a:r>
          </a:p>
          <a:p>
            <a:r>
              <a:rPr lang="es-ES" sz="2400" b="1" dirty="0">
                <a:solidFill>
                  <a:schemeClr val="accent6">
                    <a:lumMod val="50000"/>
                  </a:schemeClr>
                </a:solidFill>
              </a:rPr>
              <a:t>“La palabra ‘alma’ en este contexto significa ‘ser, yo’ La base de la antropología bíblica es que somos un alma; no que tenemos un alma… el hombre no tiene </a:t>
            </a:r>
            <a:r>
              <a:rPr lang="es-ES" sz="2400" b="1" dirty="0" err="1">
                <a:solidFill>
                  <a:schemeClr val="accent6">
                    <a:lumMod val="50000"/>
                  </a:schemeClr>
                </a:solidFill>
              </a:rPr>
              <a:t>néfesh</a:t>
            </a:r>
            <a:r>
              <a:rPr lang="es-ES" sz="2400" b="1" dirty="0">
                <a:solidFill>
                  <a:schemeClr val="accent6">
                    <a:lumMod val="50000"/>
                  </a:schemeClr>
                </a:solidFill>
              </a:rPr>
              <a:t>, es </a:t>
            </a:r>
            <a:r>
              <a:rPr lang="es-ES" sz="2400" b="1" dirty="0" err="1">
                <a:solidFill>
                  <a:schemeClr val="accent6">
                    <a:lumMod val="50000"/>
                  </a:schemeClr>
                </a:solidFill>
              </a:rPr>
              <a:t>néfesh</a:t>
            </a:r>
            <a:r>
              <a:rPr lang="es-ES" sz="2400" b="1" dirty="0">
                <a:solidFill>
                  <a:schemeClr val="accent6">
                    <a:lumMod val="50000"/>
                  </a:schemeClr>
                </a:solidFill>
              </a:rPr>
              <a:t>.”</a:t>
            </a:r>
            <a:r>
              <a:rPr lang="es-ES" sz="1800" b="1" dirty="0">
                <a:solidFill>
                  <a:schemeClr val="accent6">
                    <a:lumMod val="50000"/>
                  </a:schemeClr>
                </a:solidFill>
              </a:rPr>
              <a:t>(Id)</a:t>
            </a:r>
            <a:endParaRPr lang="es-ES" sz="2400" b="1" dirty="0">
              <a:solidFill>
                <a:schemeClr val="accent6">
                  <a:lumMod val="50000"/>
                </a:schemeClr>
              </a:solidFill>
            </a:endParaRPr>
          </a:p>
          <a:p>
            <a:pPr marL="0" indent="0">
              <a:buNone/>
            </a:pPr>
            <a:r>
              <a:rPr lang="es-ES" sz="2400" b="1" dirty="0">
                <a:solidFill>
                  <a:schemeClr val="accent6">
                    <a:lumMod val="50000"/>
                  </a:schemeClr>
                </a:solidFill>
              </a:rPr>
              <a:t>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Somos creados como almas vivientes</a:t>
            </a:r>
            <a:r>
              <a:rPr lang="es-MX" sz="2400" b="1" dirty="0">
                <a:solidFill>
                  <a:srgbClr val="FFFFCC"/>
                </a:solidFill>
              </a:rPr>
              <a:t>? </a:t>
            </a:r>
            <a:r>
              <a:rPr lang="es-MX" sz="2000" b="1" dirty="0">
                <a:solidFill>
                  <a:srgbClr val="FFCC99"/>
                </a:solidFill>
              </a:rPr>
              <a:t>Génesis 1:26, 27; 2:7</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La Escritura dice: “El alma que peque, esa morirá. El hijo no llevará el pecado del padre, ni el padre llevará el pecado del hijo…” </a:t>
            </a:r>
            <a:r>
              <a:rPr lang="es-ES" sz="1800" b="1" dirty="0">
                <a:solidFill>
                  <a:schemeClr val="accent6">
                    <a:lumMod val="50000"/>
                  </a:schemeClr>
                </a:solidFill>
              </a:rPr>
              <a:t>(</a:t>
            </a:r>
            <a:r>
              <a:rPr lang="es-ES" sz="1800" b="1" dirty="0" err="1">
                <a:solidFill>
                  <a:schemeClr val="accent6">
                    <a:lumMod val="50000"/>
                  </a:schemeClr>
                </a:solidFill>
              </a:rPr>
              <a:t>Eze</a:t>
            </a:r>
            <a:r>
              <a:rPr lang="es-ES" sz="1800" b="1" dirty="0">
                <a:solidFill>
                  <a:schemeClr val="accent6">
                    <a:lumMod val="50000"/>
                  </a:schemeClr>
                </a:solidFill>
              </a:rPr>
              <a:t>. 18:20)</a:t>
            </a:r>
          </a:p>
          <a:p>
            <a:r>
              <a:rPr lang="es-ES" sz="2400" b="1" dirty="0">
                <a:solidFill>
                  <a:schemeClr val="accent6">
                    <a:lumMod val="50000"/>
                  </a:schemeClr>
                </a:solidFill>
              </a:rPr>
              <a:t>Nos ayuda a entender que somos almas o seres vivientes, no que tenemos un alma. Muchos dicen que el alma es inmortal; el alma muere.</a:t>
            </a:r>
          </a:p>
          <a:p>
            <a:r>
              <a:rPr lang="es-ES" sz="2400" b="1" dirty="0">
                <a:solidFill>
                  <a:schemeClr val="accent6">
                    <a:lumMod val="50000"/>
                  </a:schemeClr>
                </a:solidFill>
              </a:rPr>
              <a:t>“Dios repitió estas advertencias en Ezequiel 18:4 y 20 para reforzar el concepto: ‘El alma que pecare, esa morirá.’… Anula la noción popular de una supuesta inmortalidad natural del alma. Si el alma es inmortal y está viva, en realidad no morimos, al fin y al cabo, ¿verdad?” .</a:t>
            </a:r>
            <a:r>
              <a:rPr lang="es-ES" sz="1800" b="1" dirty="0">
                <a:solidFill>
                  <a:schemeClr val="accent6">
                    <a:lumMod val="50000"/>
                  </a:schemeClr>
                </a:solidFill>
              </a:rPr>
              <a:t>(GEB 29)</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Cómo nos ayuda a entender la naturaleza humana el profeta Ezequiel</a:t>
            </a:r>
            <a:r>
              <a:rPr lang="es-MX" sz="2400" b="1" dirty="0">
                <a:solidFill>
                  <a:srgbClr val="FFFFCC"/>
                </a:solidFill>
              </a:rPr>
              <a:t>?</a:t>
            </a:r>
            <a:r>
              <a:rPr lang="es-MX" sz="2400" b="1" dirty="0">
                <a:solidFill>
                  <a:srgbClr val="FFCC99"/>
                </a:solidFill>
              </a:rPr>
              <a:t> </a:t>
            </a:r>
            <a:r>
              <a:rPr lang="es-MX" sz="2000" b="1" dirty="0">
                <a:solidFill>
                  <a:srgbClr val="FFCC99"/>
                </a:solidFill>
              </a:rPr>
              <a:t>Ezequiel 18:4 y 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No, la Escritura dice: “Los muertos nada saben… hasta su memoria queda en el olvido… nunca más participan en nada de lo que se hace bajo el sol.” </a:t>
            </a:r>
            <a:r>
              <a:rPr lang="es-ES" sz="1800" b="1" dirty="0">
                <a:solidFill>
                  <a:schemeClr val="accent6">
                    <a:lumMod val="50000"/>
                  </a:schemeClr>
                </a:solidFill>
              </a:rPr>
              <a:t>(</a:t>
            </a:r>
            <a:r>
              <a:rPr lang="es-ES" sz="1800" b="1" dirty="0" err="1">
                <a:solidFill>
                  <a:schemeClr val="accent6">
                    <a:lumMod val="50000"/>
                  </a:schemeClr>
                </a:solidFill>
              </a:rPr>
              <a:t>Ecle</a:t>
            </a:r>
            <a:r>
              <a:rPr lang="es-ES" sz="1800" b="1" dirty="0">
                <a:solidFill>
                  <a:schemeClr val="accent6">
                    <a:lumMod val="50000"/>
                  </a:schemeClr>
                </a:solidFill>
              </a:rPr>
              <a:t>. 9:5, 6)</a:t>
            </a:r>
          </a:p>
          <a:p>
            <a:r>
              <a:rPr lang="es-ES" sz="2400" b="1" dirty="0">
                <a:solidFill>
                  <a:schemeClr val="accent6">
                    <a:lumMod val="50000"/>
                  </a:schemeClr>
                </a:solidFill>
              </a:rPr>
              <a:t>“Los altos cielos son del Señor, pero dio la tierra a los hombres. Los muertos no alabarán al Señor… pero nosotros exaltaremos al Señor, ahora y siempre. ¡Alabad al Señor!” </a:t>
            </a:r>
            <a:r>
              <a:rPr lang="es-ES" sz="1800" b="1" dirty="0">
                <a:solidFill>
                  <a:schemeClr val="accent6">
                    <a:lumMod val="50000"/>
                  </a:schemeClr>
                </a:solidFill>
              </a:rPr>
              <a:t>(Salmo 115:16-18)</a:t>
            </a:r>
          </a:p>
          <a:p>
            <a:r>
              <a:rPr lang="es-ES" sz="2400" b="1" dirty="0">
                <a:solidFill>
                  <a:schemeClr val="accent6">
                    <a:lumMod val="50000"/>
                  </a:schemeClr>
                </a:solidFill>
              </a:rPr>
              <a:t>“No confiéis en príncipes… Sale su aliento, vuelve a la tierra. En ese mismo día perecen sus pensamientos.” </a:t>
            </a:r>
            <a:r>
              <a:rPr lang="es-ES" sz="1800" b="1" dirty="0">
                <a:solidFill>
                  <a:schemeClr val="accent6">
                    <a:lumMod val="50000"/>
                  </a:schemeClr>
                </a:solidFill>
              </a:rPr>
              <a:t>(Salmo 146:3, 4)</a:t>
            </a:r>
          </a:p>
          <a:p>
            <a:r>
              <a:rPr lang="es-ES" sz="2400" b="1" dirty="0">
                <a:solidFill>
                  <a:schemeClr val="accent6">
                    <a:lumMod val="50000"/>
                  </a:schemeClr>
                </a:solidFill>
              </a:rPr>
              <a:t>Los que mueren duermen hasta la resurrección. </a:t>
            </a:r>
            <a:r>
              <a:rPr lang="es-ES" sz="1800" b="1" dirty="0">
                <a:solidFill>
                  <a:schemeClr val="accent6">
                    <a:lumMod val="50000"/>
                  </a:schemeClr>
                </a:solidFill>
              </a:rPr>
              <a:t>()</a:t>
            </a:r>
          </a:p>
          <a:p>
            <a:pPr marL="0" indent="0">
              <a:buNone/>
            </a:pPr>
            <a:endParaRPr lang="es-ES" sz="18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¿Los muertos actúan todavía después  de la muerte</a:t>
            </a:r>
            <a:r>
              <a:rPr lang="es-MX" sz="2400" b="1" dirty="0">
                <a:solidFill>
                  <a:srgbClr val="FFFFCC"/>
                </a:solidFill>
              </a:rPr>
              <a:t>? </a:t>
            </a:r>
            <a:r>
              <a:rPr lang="es-MX" sz="2000" b="1" dirty="0">
                <a:solidFill>
                  <a:srgbClr val="FFCC99"/>
                </a:solidFill>
              </a:rPr>
              <a:t>Eclesiastés 9:5, 6, 10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confiar en lo que dice Dios con respecto a la naturaleza humana, de que somos almas vivientes, o seres vivientes, y no tenemos un alma. Resucitaremos para vida o muerte eterna.</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confiar en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con respecto de la naturaleza del ser humano.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69942</TotalTime>
  <Words>997</Words>
  <Application>Microsoft Office PowerPoint</Application>
  <PresentationFormat>Presentación en pantalla (4:3)</PresentationFormat>
  <Paragraphs>96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¿Somos creados como almas vivientes? Génesis 1:26, 27; 2:7</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6569</cp:revision>
  <dcterms:created xsi:type="dcterms:W3CDTF">2007-04-17T14:25:21Z</dcterms:created>
  <dcterms:modified xsi:type="dcterms:W3CDTF">2022-10-10T23:15:19Z</dcterms:modified>
</cp:coreProperties>
</file>