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2"/>
  </p:notesMasterIdLst>
  <p:sldIdLst>
    <p:sldId id="256" r:id="rId2"/>
    <p:sldId id="284" r:id="rId3"/>
    <p:sldId id="285" r:id="rId4"/>
    <p:sldId id="286" r:id="rId5"/>
    <p:sldId id="265" r:id="rId6"/>
    <p:sldId id="269" r:id="rId7"/>
    <p:sldId id="282" r:id="rId8"/>
    <p:sldId id="279" r:id="rId9"/>
    <p:sldId id="263" r:id="rId10"/>
    <p:sldId id="281" r:id="rId11"/>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72" d="100"/>
          <a:sy n="72" d="100"/>
        </p:scale>
        <p:origin x="1350"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10/10/2022</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6</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7</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2" Type="http://schemas.openxmlformats.org/officeDocument/2006/relationships/image" Target="../media/image5.jpeg"/><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hyperlink" Target="http://decalogo-janohalire.blogspot.com/" TargetMode="External"/><Relationship Id="rId4" Type="http://schemas.openxmlformats.org/officeDocument/2006/relationships/hyperlink" Target="https://www.recursos-biblicos.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15 de octubre 2022</a:t>
            </a:r>
          </a:p>
        </p:txBody>
      </p:sp>
      <p:sp>
        <p:nvSpPr>
          <p:cNvPr id="2052" name="Text Box 8"/>
          <p:cNvSpPr txBox="1">
            <a:spLocks noChangeArrowheads="1"/>
          </p:cNvSpPr>
          <p:nvPr/>
        </p:nvSpPr>
        <p:spPr bwMode="auto">
          <a:xfrm>
            <a:off x="323850" y="663575"/>
            <a:ext cx="7734300" cy="369332"/>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COMPRENDAMOS LA NATURALEZA HUMANA </a:t>
            </a:r>
          </a:p>
        </p:txBody>
      </p:sp>
      <p:sp>
        <p:nvSpPr>
          <p:cNvPr id="2053" name="Text Box 10"/>
          <p:cNvSpPr txBox="1">
            <a:spLocks noChangeArrowheads="1"/>
          </p:cNvSpPr>
          <p:nvPr/>
        </p:nvSpPr>
        <p:spPr bwMode="auto">
          <a:xfrm>
            <a:off x="1692275" y="5768975"/>
            <a:ext cx="568642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a:solidFill>
                  <a:srgbClr val="F2021F"/>
                </a:solidFill>
                <a:latin typeface="Arial Black" pitchFamily="34" charset="0"/>
              </a:rPr>
              <a:t>:</a:t>
            </a:r>
            <a:r>
              <a:rPr lang="es-MX" sz="2000">
                <a:solidFill>
                  <a:schemeClr val="folHlink"/>
                </a:solidFill>
                <a:latin typeface="Arial Black" pitchFamily="34" charset="0"/>
              </a:rPr>
              <a:t>  Génesis 2:7</a:t>
            </a:r>
            <a:endParaRPr lang="es-MX" sz="2000" dirty="0">
              <a:solidFill>
                <a:schemeClr val="folHlink"/>
              </a:solidFill>
              <a:latin typeface="Arial Black" pitchFamily="34" charset="0"/>
            </a:endParaRP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 4° Trimestre de 2022</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03</a:t>
            </a:r>
            <a:endParaRPr lang="es-MX" dirty="0">
              <a:solidFill>
                <a:srgbClr val="FFFF07"/>
              </a:solidFill>
            </a:endParaRPr>
          </a:p>
        </p:txBody>
      </p:sp>
      <p:pic>
        <p:nvPicPr>
          <p:cNvPr id="2058"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2095724" y="1700809"/>
            <a:ext cx="4952550" cy="388118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216539"/>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200" b="1" dirty="0">
              <a:solidFill>
                <a:schemeClr val="bg1"/>
              </a:solidFill>
              <a:latin typeface="Tahoma" pitchFamily="34" charset="0"/>
            </a:endParaRPr>
          </a:p>
          <a:p>
            <a:pPr algn="ctr" eaLnBrk="1" hangingPunct="1"/>
            <a:r>
              <a:rPr lang="es-AR" sz="1200" b="1" dirty="0">
                <a:solidFill>
                  <a:schemeClr val="bg1"/>
                </a:solidFill>
                <a:latin typeface="Tahoma" pitchFamily="34" charset="0"/>
                <a:hlinkClick r:id="rId5"/>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PE" sz="1200" dirty="0"/>
              <a:t>https://www.slideshare.net/ahalirecc</a:t>
            </a: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6"/>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sobre la naturaleza humana.</a:t>
            </a:r>
          </a:p>
          <a:p>
            <a:pPr eaLnBrk="1" hangingPunct="1">
              <a:lnSpc>
                <a:spcPct val="90000"/>
              </a:lnSpc>
            </a:pPr>
            <a:r>
              <a:rPr lang="es-MX" sz="2400" b="1" dirty="0">
                <a:solidFill>
                  <a:schemeClr val="accent6">
                    <a:lumMod val="75000"/>
                  </a:schemeClr>
                </a:solidFill>
              </a:rPr>
              <a:t>SENTIR el deseo de confiar plenamente en Dios.</a:t>
            </a:r>
          </a:p>
          <a:p>
            <a:pPr eaLnBrk="1" hangingPunct="1">
              <a:lnSpc>
                <a:spcPct val="90000"/>
              </a:lnSpc>
            </a:pPr>
            <a:r>
              <a:rPr lang="es-MX" sz="2400" b="1" dirty="0">
                <a:solidFill>
                  <a:schemeClr val="accent6">
                    <a:lumMod val="75000"/>
                  </a:schemeClr>
                </a:solidFill>
              </a:rPr>
              <a:t>HACER la decisión de confiar en Dios en lo que dice Dios con respecto a la condición de los humanos al morir.</a:t>
            </a:r>
          </a:p>
        </p:txBody>
      </p:sp>
      <p:sp>
        <p:nvSpPr>
          <p:cNvPr id="21507" name="5 CuadroTexto"/>
          <p:cNvSpPr txBox="1">
            <a:spLocks noChangeArrowheads="1"/>
          </p:cNvSpPr>
          <p:nvPr/>
        </p:nvSpPr>
        <p:spPr bwMode="auto">
          <a:xfrm>
            <a:off x="468313" y="1484313"/>
            <a:ext cx="8015288" cy="1077218"/>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Aprender</a:t>
            </a:r>
            <a:r>
              <a:rPr lang="es-ES" sz="2400" dirty="0">
                <a:solidFill>
                  <a:srgbClr val="F33F61"/>
                </a:solidFill>
                <a:latin typeface="Arial Black" pitchFamily="34" charset="0"/>
              </a:rPr>
              <a:t> a ser</a:t>
            </a:r>
            <a:r>
              <a:rPr lang="es-ES" sz="2000" dirty="0">
                <a:solidFill>
                  <a:schemeClr val="accent6">
                    <a:lumMod val="75000"/>
                  </a:schemeClr>
                </a:solidFill>
                <a:latin typeface="Arial Black" pitchFamily="34" charset="0"/>
              </a:rPr>
              <a:t> un discípulo que confía en lo que dice Dios sobre la condición de los humanos al morir.</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aprendizaje debo lograr?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232202"/>
          </a:xfrm>
          <a:prstGeom prst="rect">
            <a:avLst/>
          </a:prstGeom>
          <a:noFill/>
          <a:ln w="9525">
            <a:noFill/>
            <a:miter lim="800000"/>
            <a:headEnd/>
            <a:tailEnd/>
          </a:ln>
        </p:spPr>
        <p:txBody>
          <a:bodyPr>
            <a:spAutoFit/>
          </a:bodyPr>
          <a:lstStyle/>
          <a:p>
            <a:pPr eaLnBrk="1" hangingPunct="1"/>
            <a:r>
              <a:rPr lang="es-ES" sz="2000" dirty="0">
                <a:solidFill>
                  <a:srgbClr val="7070FF"/>
                </a:solidFill>
                <a:latin typeface="Arial Black" pitchFamily="34" charset="0"/>
              </a:rPr>
              <a:t>1° </a:t>
            </a:r>
            <a:r>
              <a:rPr lang="es-ES" sz="2000" u="sng" dirty="0">
                <a:solidFill>
                  <a:srgbClr val="7070FF"/>
                </a:solidFill>
                <a:latin typeface="Arial Black" pitchFamily="34" charset="0"/>
              </a:rPr>
              <a:t>MOTIVA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 Motivar el logro de una capacidad, un aprendizaje, que puede ser los rasgos del carácter de Cristo Jesús. </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2° </a:t>
            </a:r>
            <a:r>
              <a:rPr lang="es-ES" sz="2000" u="sng" dirty="0">
                <a:solidFill>
                  <a:srgbClr val="7070FF"/>
                </a:solidFill>
                <a:latin typeface="Arial Black" pitchFamily="34" charset="0"/>
              </a:rPr>
              <a:t>EXPLORA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SABER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Buscar información, procesarlo, comprender, sintetizar y generalizar, o encontrar principios.</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3° </a:t>
            </a:r>
            <a:r>
              <a:rPr lang="es-ES" sz="2000" u="sng" dirty="0">
                <a:solidFill>
                  <a:srgbClr val="7070FF"/>
                </a:solidFill>
                <a:latin typeface="Arial Black" pitchFamily="34" charset="0"/>
              </a:rPr>
              <a:t>APLICA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SENTIR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Sentir el deseo de aplicar los conocimientos descubiertos en la vida.</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4° </a:t>
            </a:r>
            <a:r>
              <a:rPr lang="es-ES" sz="2000" u="sng" dirty="0">
                <a:solidFill>
                  <a:srgbClr val="7070FF"/>
                </a:solidFill>
                <a:latin typeface="Arial Black" pitchFamily="34" charset="0"/>
              </a:rPr>
              <a:t>CREA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HACER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Tomar la decisión  de crear oportunidades para vivir lo aprendido y compartirlas.</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EL MÉTODO, O ESTRATEGIA M.: </a:t>
            </a:r>
            <a:r>
              <a:rPr lang="es-MX" sz="2400" b="1" dirty="0">
                <a:solidFill>
                  <a:schemeClr val="tx2"/>
                </a:solidFill>
                <a:latin typeface="Tahoma" pitchFamily="34" charset="0"/>
              </a:rPr>
              <a:t>¿Cómo enseñar? </a:t>
            </a:r>
          </a:p>
          <a:p>
            <a:pPr marL="354013" indent="-354013" eaLnBrk="1" hangingPunct="1">
              <a:spcAft>
                <a:spcPts val="600"/>
              </a:spcAft>
            </a:pPr>
            <a:r>
              <a:rPr lang="es-MX" sz="2400" b="1" dirty="0">
                <a:solidFill>
                  <a:schemeClr val="tx2"/>
                </a:solidFill>
                <a:latin typeface="Tahoma" pitchFamily="34" charset="0"/>
              </a:rPr>
              <a:t>¿Qué camino seguir con el alumno?</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4924425"/>
          </a:xfrm>
          <a:prstGeom prst="rect">
            <a:avLst/>
          </a:prstGeom>
          <a:noFill/>
          <a:ln w="9525">
            <a:noFill/>
            <a:miter lim="800000"/>
            <a:headEnd/>
            <a:tailEnd/>
          </a:ln>
        </p:spPr>
        <p:txBody>
          <a:bodyPr>
            <a:spAutoFit/>
          </a:bodyPr>
          <a:lstStyle/>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 </a:t>
            </a:r>
            <a:r>
              <a:rPr lang="es-ES" sz="2400" dirty="0">
                <a:solidFill>
                  <a:schemeClr val="accent6">
                    <a:lumMod val="50000"/>
                  </a:schemeClr>
                </a:solidFill>
                <a:latin typeface="Arial Black" pitchFamily="34" charset="0"/>
              </a:rPr>
              <a:t>La escuela sabática, cuando es bien dirigida, es uno de los grandes instrumentos de Dios para traer almas al conocimiento de la verdad. </a:t>
            </a:r>
            <a:r>
              <a:rPr lang="es-ES" sz="2400" u="sng" dirty="0">
                <a:solidFill>
                  <a:schemeClr val="accent6">
                    <a:lumMod val="50000"/>
                  </a:schemeClr>
                </a:solidFill>
                <a:latin typeface="Arial Black" pitchFamily="34" charset="0"/>
              </a:rPr>
              <a:t>No es el mejor plan que solo los maestros hablen. Ellos deberían inducir a los miembros de la clase a decir los que saben. </a:t>
            </a:r>
            <a:r>
              <a:rPr lang="es-ES" sz="2400" dirty="0">
                <a:solidFill>
                  <a:schemeClr val="accent6">
                    <a:lumMod val="50000"/>
                  </a:schemeClr>
                </a:solidFill>
                <a:latin typeface="Arial Black" pitchFamily="34" charset="0"/>
              </a:rPr>
              <a:t>Y entonces el maestro, con pocas palabras y breves observaciones o ilustraciones debería imprimir la lección en sus mentes. </a:t>
            </a:r>
            <a:r>
              <a:rPr lang="es-ES" dirty="0">
                <a:solidFill>
                  <a:schemeClr val="accent6">
                    <a:lumMod val="50000"/>
                  </a:schemeClr>
                </a:solidFill>
                <a:latin typeface="Arial Black" pitchFamily="34" charset="0"/>
              </a:rPr>
              <a:t>(Consejos sobre la Obra de la Escuela Sabática, 128)</a:t>
            </a:r>
          </a:p>
          <a:p>
            <a:pPr eaLnBrk="1" hangingPunct="1"/>
            <a:r>
              <a:rPr lang="es-ES" sz="2000" dirty="0">
                <a:solidFill>
                  <a:srgbClr val="7070FF"/>
                </a:solidFill>
                <a:latin typeface="Arial Black" pitchFamily="34" charset="0"/>
              </a:rPr>
              <a:t>.</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LA ESTRATEGIA METODOLÓGICA. </a:t>
            </a:r>
          </a:p>
          <a:p>
            <a:pPr marL="354013" indent="-354013" eaLnBrk="1" hangingPunct="1">
              <a:spcAft>
                <a:spcPts val="600"/>
              </a:spcAft>
            </a:pPr>
            <a:r>
              <a:rPr lang="es-MX" sz="2400" b="1" dirty="0">
                <a:solidFill>
                  <a:schemeClr val="tx2"/>
                </a:solidFill>
                <a:latin typeface="Tahoma" pitchFamily="34" charset="0"/>
              </a:rPr>
              <a:t>¿Qué estrategia nos da Dios para el aprendizaje?</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extLst>
      <p:ext uri="{BB962C8B-B14F-4D97-AF65-F5344CB8AC3E}">
        <p14:creationId xmlns:p14="http://schemas.microsoft.com/office/powerpoint/2010/main" val="414958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despertar interés para aprender?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483769" y="2492374"/>
            <a:ext cx="5904656" cy="3528913"/>
          </a:xfrm>
        </p:spPr>
        <p:txBody>
          <a:bodyPr/>
          <a:lstStyle/>
          <a:p>
            <a:pPr eaLnBrk="1" hangingPunct="1">
              <a:lnSpc>
                <a:spcPct val="90000"/>
              </a:lnSpc>
            </a:pPr>
            <a:r>
              <a:rPr lang="es-MX" sz="2400" b="1" dirty="0">
                <a:solidFill>
                  <a:schemeClr val="accent6">
                    <a:lumMod val="50000"/>
                  </a:schemeClr>
                </a:solidFill>
              </a:rPr>
              <a:t>¿Somos creados como almas vivientes?</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¿Cómo nos ayuda a entender la naturaleza humana el profeta Ezequiel?</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¿Los muertos actúan todavía después  de la muerte?</a:t>
            </a:r>
            <a:endParaRPr lang="es-MX" sz="2400" dirty="0">
              <a:solidFill>
                <a:schemeClr val="accent6">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3549" y="1341438"/>
            <a:ext cx="8015287" cy="4895874"/>
          </a:xfrm>
        </p:spPr>
        <p:txBody>
          <a:bodyPr/>
          <a:lstStyle/>
          <a:p>
            <a:r>
              <a:rPr lang="es-ES" sz="2400" b="1" dirty="0">
                <a:solidFill>
                  <a:schemeClr val="accent6">
                    <a:lumMod val="50000"/>
                  </a:schemeClr>
                </a:solidFill>
              </a:rPr>
              <a:t>Sí, “El relato de la creación deja en claro que los seres humanos fueron creados por Dios. Describe dos acciones íntimas del Creador. El resultado de esas acciones fue la creación del ser humano, Adán (la primera acción): “Jehová Dios formó al hombre del polvo de la tierra, y (la segunda acción) sopló en su nariz aliento de vida, y (el resultado) fue el hombre un ser viviente (</a:t>
            </a:r>
            <a:r>
              <a:rPr lang="es-ES" sz="2400" b="1" dirty="0" err="1">
                <a:solidFill>
                  <a:schemeClr val="accent6">
                    <a:lumMod val="50000"/>
                  </a:schemeClr>
                </a:solidFill>
              </a:rPr>
              <a:t>néfesh</a:t>
            </a:r>
            <a:r>
              <a:rPr lang="es-ES" sz="2400" b="1" dirty="0">
                <a:solidFill>
                  <a:schemeClr val="accent6">
                    <a:lumMod val="50000"/>
                  </a:schemeClr>
                </a:solidFill>
              </a:rPr>
              <a:t> </a:t>
            </a:r>
            <a:r>
              <a:rPr lang="es-ES" sz="2400" b="1" dirty="0" err="1">
                <a:solidFill>
                  <a:schemeClr val="accent6">
                    <a:lumMod val="50000"/>
                  </a:schemeClr>
                </a:solidFill>
              </a:rPr>
              <a:t>jaiá</a:t>
            </a:r>
            <a:r>
              <a:rPr lang="es-ES" sz="2400" b="1" dirty="0">
                <a:solidFill>
                  <a:schemeClr val="accent6">
                    <a:lumMod val="50000"/>
                  </a:schemeClr>
                </a:solidFill>
              </a:rPr>
              <a:t>)… literalmente, en hebreo, ‘un alma viviente’” </a:t>
            </a:r>
            <a:r>
              <a:rPr lang="es-ES" sz="1800" b="1" dirty="0">
                <a:solidFill>
                  <a:schemeClr val="accent6">
                    <a:lumMod val="50000"/>
                  </a:schemeClr>
                </a:solidFill>
              </a:rPr>
              <a:t>(GEB 34)</a:t>
            </a:r>
          </a:p>
          <a:p>
            <a:r>
              <a:rPr lang="es-ES" sz="2400" b="1" dirty="0">
                <a:solidFill>
                  <a:schemeClr val="accent6">
                    <a:lumMod val="50000"/>
                  </a:schemeClr>
                </a:solidFill>
              </a:rPr>
              <a:t>“La palabra ‘alma’ en este contexto significa ‘ser, yo’ La base de la antropología bíblica es que somos un alma; no que tenemos un alma… el hombre no tiene </a:t>
            </a:r>
            <a:r>
              <a:rPr lang="es-ES" sz="2400" b="1" dirty="0" err="1">
                <a:solidFill>
                  <a:schemeClr val="accent6">
                    <a:lumMod val="50000"/>
                  </a:schemeClr>
                </a:solidFill>
              </a:rPr>
              <a:t>néfesh</a:t>
            </a:r>
            <a:r>
              <a:rPr lang="es-ES" sz="2400" b="1" dirty="0">
                <a:solidFill>
                  <a:schemeClr val="accent6">
                    <a:lumMod val="50000"/>
                  </a:schemeClr>
                </a:solidFill>
              </a:rPr>
              <a:t>, es </a:t>
            </a:r>
            <a:r>
              <a:rPr lang="es-ES" sz="2400" b="1" dirty="0" err="1">
                <a:solidFill>
                  <a:schemeClr val="accent6">
                    <a:lumMod val="50000"/>
                  </a:schemeClr>
                </a:solidFill>
              </a:rPr>
              <a:t>néfesh</a:t>
            </a:r>
            <a:r>
              <a:rPr lang="es-ES" sz="2400" b="1" dirty="0">
                <a:solidFill>
                  <a:schemeClr val="accent6">
                    <a:lumMod val="50000"/>
                  </a:schemeClr>
                </a:solidFill>
              </a:rPr>
              <a:t>.”</a:t>
            </a:r>
            <a:r>
              <a:rPr lang="es-ES" sz="1800" b="1" dirty="0">
                <a:solidFill>
                  <a:schemeClr val="accent6">
                    <a:lumMod val="50000"/>
                  </a:schemeClr>
                </a:solidFill>
              </a:rPr>
              <a:t>(Id)</a:t>
            </a:r>
            <a:endParaRPr lang="es-ES" sz="2400" b="1" dirty="0">
              <a:solidFill>
                <a:schemeClr val="accent6">
                  <a:lumMod val="50000"/>
                </a:schemeClr>
              </a:solidFill>
            </a:endParaRPr>
          </a:p>
          <a:p>
            <a:pPr marL="0" indent="0">
              <a:buNone/>
            </a:pPr>
            <a:r>
              <a:rPr lang="es-ES" sz="2400" b="1" dirty="0">
                <a:solidFill>
                  <a:schemeClr val="accent6">
                    <a:lumMod val="50000"/>
                  </a:schemeClr>
                </a:solidFill>
              </a:rPr>
              <a:t> </a:t>
            </a:r>
            <a:endParaRPr lang="es-ES" sz="1800" b="1" dirty="0">
              <a:solidFill>
                <a:schemeClr val="accent6">
                  <a:lumMod val="50000"/>
                </a:schemeClr>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1800" b="1" dirty="0">
              <a:solidFill>
                <a:schemeClr val="accent6">
                  <a:lumMod val="75000"/>
                </a:schemeClr>
              </a:solidFill>
            </a:endParaRPr>
          </a:p>
        </p:txBody>
      </p:sp>
      <p:sp>
        <p:nvSpPr>
          <p:cNvPr id="5123" name="Rectangle 2"/>
          <p:cNvSpPr>
            <a:spLocks noGrp="1" noChangeArrowheads="1"/>
          </p:cNvSpPr>
          <p:nvPr>
            <p:ph type="title"/>
          </p:nvPr>
        </p:nvSpPr>
        <p:spPr/>
        <p:txBody>
          <a:bodyPr/>
          <a:lstStyle/>
          <a:p>
            <a:r>
              <a:rPr lang="es-MX" sz="2400" b="1" dirty="0">
                <a:solidFill>
                  <a:srgbClr val="FF0000"/>
                </a:solidFill>
                <a:latin typeface="Tahoma" pitchFamily="34" charset="0"/>
              </a:rPr>
              <a:t>III.</a:t>
            </a:r>
            <a:r>
              <a:rPr lang="es-MX" sz="2400" b="1" dirty="0">
                <a:latin typeface="Tahoma" pitchFamily="34" charset="0"/>
              </a:rPr>
              <a:t> </a:t>
            </a:r>
            <a:r>
              <a:rPr lang="es-MX" sz="2400" b="1" dirty="0">
                <a:solidFill>
                  <a:srgbClr val="F2021F"/>
                </a:solidFill>
                <a:latin typeface="Tahoma" pitchFamily="34" charset="0"/>
              </a:rPr>
              <a:t>EXPLORA: </a:t>
            </a:r>
            <a:r>
              <a:rPr lang="es-MX" sz="2400" b="1" dirty="0">
                <a:solidFill>
                  <a:srgbClr val="FFFFCC"/>
                </a:solidFill>
              </a:rPr>
              <a:t>1. ¿</a:t>
            </a:r>
            <a:r>
              <a:rPr lang="es-MX" sz="2400" b="1" dirty="0">
                <a:solidFill>
                  <a:schemeClr val="bg1"/>
                </a:solidFill>
              </a:rPr>
              <a:t>Somos creados como almas vivientes</a:t>
            </a:r>
            <a:r>
              <a:rPr lang="es-MX" sz="2400" b="1" dirty="0">
                <a:solidFill>
                  <a:srgbClr val="FFFFCC"/>
                </a:solidFill>
              </a:rPr>
              <a:t>? </a:t>
            </a:r>
            <a:r>
              <a:rPr lang="es-MX" sz="2000" b="1" dirty="0">
                <a:solidFill>
                  <a:srgbClr val="FFCC99"/>
                </a:solidFill>
              </a:rPr>
              <a:t>Génesis 1:26, 27; 2:7</a:t>
            </a:r>
            <a:endParaRPr lang="es-MX" sz="2400" b="1" dirty="0">
              <a:solidFill>
                <a:srgbClr val="CC66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313"/>
            <a:ext cx="8015287" cy="4419600"/>
          </a:xfrm>
        </p:spPr>
        <p:txBody>
          <a:bodyPr/>
          <a:lstStyle/>
          <a:p>
            <a:r>
              <a:rPr lang="es-ES" sz="2400" b="1" dirty="0">
                <a:solidFill>
                  <a:schemeClr val="accent6">
                    <a:lumMod val="50000"/>
                  </a:schemeClr>
                </a:solidFill>
              </a:rPr>
              <a:t>La Escritura dice: “El alma que peque, esa morirá. El hijo no llevará el pecado del padre, ni el padre llevará el pecado del hijo…” </a:t>
            </a:r>
            <a:r>
              <a:rPr lang="es-ES" sz="1800" b="1" dirty="0">
                <a:solidFill>
                  <a:schemeClr val="accent6">
                    <a:lumMod val="50000"/>
                  </a:schemeClr>
                </a:solidFill>
              </a:rPr>
              <a:t>(</a:t>
            </a:r>
            <a:r>
              <a:rPr lang="es-ES" sz="1800" b="1" dirty="0" err="1">
                <a:solidFill>
                  <a:schemeClr val="accent6">
                    <a:lumMod val="50000"/>
                  </a:schemeClr>
                </a:solidFill>
              </a:rPr>
              <a:t>Eze</a:t>
            </a:r>
            <a:r>
              <a:rPr lang="es-ES" sz="1800" b="1" dirty="0">
                <a:solidFill>
                  <a:schemeClr val="accent6">
                    <a:lumMod val="50000"/>
                  </a:schemeClr>
                </a:solidFill>
              </a:rPr>
              <a:t>. 18:20)</a:t>
            </a:r>
          </a:p>
          <a:p>
            <a:r>
              <a:rPr lang="es-ES" sz="2400" b="1" dirty="0">
                <a:solidFill>
                  <a:schemeClr val="accent6">
                    <a:lumMod val="50000"/>
                  </a:schemeClr>
                </a:solidFill>
              </a:rPr>
              <a:t>Nos ayuda a entender que somos almas o seres vivientes, no que tenemos un alma. Muchos dicen que el alma es inmortal; el alma muere.</a:t>
            </a:r>
          </a:p>
          <a:p>
            <a:r>
              <a:rPr lang="es-ES" sz="2400" b="1" dirty="0">
                <a:solidFill>
                  <a:schemeClr val="accent6">
                    <a:lumMod val="50000"/>
                  </a:schemeClr>
                </a:solidFill>
              </a:rPr>
              <a:t>“Dios repitió estas advertencias en Ezequiel 18:4 y 20 para reforzar el concepto: ‘El alma que pecare, esa morirá.’… Anula la noción popular de una supuesta inmortalidad natural del alma. Si el alma es inmortal y está viva, en realidad no morimos, al fin y al cabo, ¿verdad?” .</a:t>
            </a:r>
            <a:r>
              <a:rPr lang="es-ES" sz="1800" b="1" dirty="0">
                <a:solidFill>
                  <a:schemeClr val="accent6">
                    <a:lumMod val="50000"/>
                  </a:schemeClr>
                </a:solidFill>
              </a:rPr>
              <a:t>(GEB 29)</a:t>
            </a:r>
          </a:p>
          <a:p>
            <a:pPr marL="0" indent="0">
              <a:buNone/>
            </a:pPr>
            <a:endParaRPr lang="es-ES" sz="1800" b="1" dirty="0">
              <a:solidFill>
                <a:schemeClr val="accent6">
                  <a:lumMod val="50000"/>
                </a:schemeClr>
              </a:solidFill>
            </a:endParaRP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2. </a:t>
            </a:r>
            <a:r>
              <a:rPr lang="es-MX" sz="2400" b="1" dirty="0">
                <a:solidFill>
                  <a:srgbClr val="FFFFCC"/>
                </a:solidFill>
              </a:rPr>
              <a:t>¿</a:t>
            </a:r>
            <a:r>
              <a:rPr lang="es-MX" sz="2400" b="1" dirty="0">
                <a:solidFill>
                  <a:schemeClr val="bg1"/>
                </a:solidFill>
              </a:rPr>
              <a:t>Cómo nos ayuda a entender la naturaleza humana el profeta Ezequiel</a:t>
            </a:r>
            <a:r>
              <a:rPr lang="es-MX" sz="2400" b="1" dirty="0">
                <a:solidFill>
                  <a:srgbClr val="FFFFCC"/>
                </a:solidFill>
              </a:rPr>
              <a:t>?</a:t>
            </a:r>
            <a:r>
              <a:rPr lang="es-MX" sz="2400" b="1" dirty="0">
                <a:solidFill>
                  <a:srgbClr val="FFCC99"/>
                </a:solidFill>
              </a:rPr>
              <a:t> </a:t>
            </a:r>
            <a:r>
              <a:rPr lang="es-MX" sz="2000" b="1" dirty="0">
                <a:solidFill>
                  <a:srgbClr val="FFCC99"/>
                </a:solidFill>
              </a:rPr>
              <a:t>Ezequiel 18:4 y 20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783"/>
            <a:ext cx="8064127" cy="4578391"/>
          </a:xfrm>
        </p:spPr>
        <p:txBody>
          <a:bodyPr/>
          <a:lstStyle/>
          <a:p>
            <a:r>
              <a:rPr lang="es-ES" sz="2400" b="1" dirty="0">
                <a:solidFill>
                  <a:schemeClr val="accent6">
                    <a:lumMod val="50000"/>
                  </a:schemeClr>
                </a:solidFill>
              </a:rPr>
              <a:t>No, la Escritura dice: “Los muertos nada saben… hasta su memoria queda en el olvido… nunca más participan en nada de lo que se hace bajo el sol.” </a:t>
            </a:r>
            <a:r>
              <a:rPr lang="es-ES" sz="1800" b="1" dirty="0">
                <a:solidFill>
                  <a:schemeClr val="accent6">
                    <a:lumMod val="50000"/>
                  </a:schemeClr>
                </a:solidFill>
              </a:rPr>
              <a:t>(</a:t>
            </a:r>
            <a:r>
              <a:rPr lang="es-ES" sz="1800" b="1" dirty="0" err="1">
                <a:solidFill>
                  <a:schemeClr val="accent6">
                    <a:lumMod val="50000"/>
                  </a:schemeClr>
                </a:solidFill>
              </a:rPr>
              <a:t>Ecle</a:t>
            </a:r>
            <a:r>
              <a:rPr lang="es-ES" sz="1800" b="1" dirty="0">
                <a:solidFill>
                  <a:schemeClr val="accent6">
                    <a:lumMod val="50000"/>
                  </a:schemeClr>
                </a:solidFill>
              </a:rPr>
              <a:t>. 9:5, 6)</a:t>
            </a:r>
          </a:p>
          <a:p>
            <a:r>
              <a:rPr lang="es-ES" sz="2400" b="1" dirty="0">
                <a:solidFill>
                  <a:schemeClr val="accent6">
                    <a:lumMod val="50000"/>
                  </a:schemeClr>
                </a:solidFill>
              </a:rPr>
              <a:t>“Los altos cielos son del Señor, pero dio la tierra a los hombres. Los muertos no alabarán al Señor… pero nosotros exaltaremos al Señor, ahora y siempre. ¡Alabad al Señor!” </a:t>
            </a:r>
            <a:r>
              <a:rPr lang="es-ES" sz="1800" b="1" dirty="0">
                <a:solidFill>
                  <a:schemeClr val="accent6">
                    <a:lumMod val="50000"/>
                  </a:schemeClr>
                </a:solidFill>
              </a:rPr>
              <a:t>(Salmo 115:16-18)</a:t>
            </a:r>
          </a:p>
          <a:p>
            <a:r>
              <a:rPr lang="es-ES" sz="2400" b="1" dirty="0">
                <a:solidFill>
                  <a:schemeClr val="accent6">
                    <a:lumMod val="50000"/>
                  </a:schemeClr>
                </a:solidFill>
              </a:rPr>
              <a:t>“No confiéis en príncipes… Sale su aliento, vuelve a la tierra. En ese mismo día perecen sus pensamientos.” </a:t>
            </a:r>
            <a:r>
              <a:rPr lang="es-ES" sz="1800" b="1" dirty="0">
                <a:solidFill>
                  <a:schemeClr val="accent6">
                    <a:lumMod val="50000"/>
                  </a:schemeClr>
                </a:solidFill>
              </a:rPr>
              <a:t>(Salmo 146:3, 4)</a:t>
            </a:r>
          </a:p>
          <a:p>
            <a:r>
              <a:rPr lang="es-ES" sz="2400" b="1" dirty="0">
                <a:solidFill>
                  <a:schemeClr val="accent6">
                    <a:lumMod val="50000"/>
                  </a:schemeClr>
                </a:solidFill>
              </a:rPr>
              <a:t>Los que mueren duermen hasta la resurrección. </a:t>
            </a:r>
            <a:r>
              <a:rPr lang="es-ES" sz="1800" b="1" dirty="0">
                <a:solidFill>
                  <a:schemeClr val="accent6">
                    <a:lumMod val="50000"/>
                  </a:schemeClr>
                </a:solidFill>
              </a:rPr>
              <a:t>()</a:t>
            </a:r>
          </a:p>
          <a:p>
            <a:pPr marL="0" indent="0">
              <a:buNone/>
            </a:pPr>
            <a:endParaRPr lang="es-ES" sz="1800" b="1" dirty="0">
              <a:solidFill>
                <a:schemeClr val="accent6">
                  <a:lumMod val="50000"/>
                </a:schemeClr>
              </a:solidFill>
            </a:endParaRP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chemeClr val="bg1"/>
                </a:solidFill>
              </a:rPr>
              <a:t>¿Los muertos actúan todavía después  de la muerte</a:t>
            </a:r>
            <a:r>
              <a:rPr lang="es-MX" sz="2400" b="1" dirty="0">
                <a:solidFill>
                  <a:srgbClr val="FFFFCC"/>
                </a:solidFill>
              </a:rPr>
              <a:t>? </a:t>
            </a:r>
            <a:r>
              <a:rPr lang="es-MX" sz="2000" b="1" dirty="0">
                <a:solidFill>
                  <a:srgbClr val="FFCC99"/>
                </a:solidFill>
              </a:rPr>
              <a:t>Eclesiastés 9:5, 6, 10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El deseo de confiar en lo que dice Dios con respecto a la naturaleza humana, de que somos almas vivientes, o seres vivientes, y no tenemos un alma. Resucitaremos para vida o muerte eterna.</a:t>
            </a:r>
            <a:endParaRPr lang="es-ES" sz="1800" b="1" dirty="0">
              <a:solidFill>
                <a:schemeClr val="accent6">
                  <a:lumMod val="50000"/>
                </a:schemeClr>
              </a:solidFill>
            </a:endParaRPr>
          </a:p>
          <a:p>
            <a:pPr>
              <a:lnSpc>
                <a:spcPct val="80000"/>
              </a:lnSpc>
              <a:buFont typeface="Wingdings" pitchFamily="2" charset="2"/>
              <a:buNone/>
            </a:pPr>
            <a:r>
              <a:rPr lang="es-ES" sz="2400" b="1" dirty="0">
                <a:solidFill>
                  <a:schemeClr val="accent6">
                    <a:lumMod val="50000"/>
                  </a:schemeClr>
                </a:solidFill>
              </a:rPr>
              <a:t>	¿Deseas confiar en Dios?</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para compartir con respecto de la naturaleza del ser humano. 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684213" y="1682750"/>
            <a:ext cx="1149350" cy="174625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69942</TotalTime>
  <Words>997</Words>
  <Application>Microsoft Office PowerPoint</Application>
  <PresentationFormat>Presentación en pantalla (4:3)</PresentationFormat>
  <Paragraphs>96</Paragraphs>
  <Slides>10</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Presentación de PowerPoint</vt:lpstr>
      <vt:lpstr>Presentación de PowerPoint</vt:lpstr>
      <vt:lpstr>II. MOTIVAR: ¿Cómo despertar interés para aprender? </vt:lpstr>
      <vt:lpstr>III. EXPLORA: 1. ¿Somos creados como almas vivientes? Génesis 1:26, 27; 2:7</vt:lpstr>
      <vt:lpstr>Presentación de PowerPoint</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lastModifiedBy>alex.halire@gmail.com</cp:lastModifiedBy>
  <cp:revision>6569</cp:revision>
  <dcterms:created xsi:type="dcterms:W3CDTF">2007-04-17T14:25:21Z</dcterms:created>
  <dcterms:modified xsi:type="dcterms:W3CDTF">2022-10-10T23:15:19Z</dcterms:modified>
</cp:coreProperties>
</file>