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10/31/2022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05 de noviembre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ÉL MURIÓ POR NOSOTROS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3:14</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06</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095724" y="1784193"/>
            <a:ext cx="4952549" cy="371441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amor de Dios expresado en el monte Calvario.</a:t>
            </a:r>
          </a:p>
          <a:p>
            <a:pPr eaLnBrk="1" hangingPunct="1">
              <a:lnSpc>
                <a:spcPct val="90000"/>
              </a:lnSpc>
            </a:pPr>
            <a:r>
              <a:rPr lang="es-MX" sz="2400" b="1" dirty="0">
                <a:solidFill>
                  <a:schemeClr val="accent6">
                    <a:lumMod val="75000"/>
                  </a:schemeClr>
                </a:solidFill>
              </a:rPr>
              <a:t>SENTIR el deseo de amar a Dios y a sus semejantes.</a:t>
            </a:r>
          </a:p>
          <a:p>
            <a:pPr eaLnBrk="1" hangingPunct="1">
              <a:lnSpc>
                <a:spcPct val="90000"/>
              </a:lnSpc>
            </a:pPr>
            <a:r>
              <a:rPr lang="es-MX" sz="2400" b="1" dirty="0">
                <a:solidFill>
                  <a:schemeClr val="accent6">
                    <a:lumMod val="75000"/>
                  </a:schemeClr>
                </a:solidFill>
              </a:rPr>
              <a:t>HACER la decisión de dar el tiempo, recursos y otros para expresar nuestro amor a Dios y nuestros semejantes.</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ama a Dios y a sus semejantes, por amor da lo que posee.</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¿Hace cuánto tiempo se puso en marcha el plan de salvación?</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¿Cuál es el significado de la cruz?</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¿Cuál es el mensaje en la declaración de Jesús: Consumado es?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La Escritura dice: “El Cordero que fue muerto desde la creación del mundo.” </a:t>
            </a:r>
            <a:r>
              <a:rPr lang="es-ES" sz="1800" b="1" dirty="0">
                <a:solidFill>
                  <a:schemeClr val="accent6">
                    <a:lumMod val="50000"/>
                  </a:schemeClr>
                </a:solidFill>
              </a:rPr>
              <a:t>(</a:t>
            </a:r>
            <a:r>
              <a:rPr lang="es-ES" sz="1800" b="1" dirty="0" err="1">
                <a:solidFill>
                  <a:schemeClr val="accent6">
                    <a:lumMod val="50000"/>
                  </a:schemeClr>
                </a:solidFill>
              </a:rPr>
              <a:t>Apoc</a:t>
            </a:r>
            <a:r>
              <a:rPr lang="es-ES" sz="1800" b="1" dirty="0">
                <a:solidFill>
                  <a:schemeClr val="accent6">
                    <a:lumMod val="50000"/>
                  </a:schemeClr>
                </a:solidFill>
              </a:rPr>
              <a:t>. 13:8)</a:t>
            </a:r>
          </a:p>
          <a:p>
            <a:r>
              <a:rPr lang="es-ES" sz="2400" b="1" dirty="0">
                <a:solidFill>
                  <a:schemeClr val="accent6">
                    <a:lumMod val="50000"/>
                  </a:schemeClr>
                </a:solidFill>
              </a:rPr>
              <a:t>“Lo que señala este versículo es que el plan de salvación se había puesto en marcha ya antes de la creación del mundo. Y la muerte de Jesús, el cordero de Dios en la cruz, sería primordial para ese plan.” </a:t>
            </a:r>
            <a:r>
              <a:rPr lang="es-ES" sz="1800" b="1" dirty="0">
                <a:solidFill>
                  <a:schemeClr val="accent6">
                    <a:lumMod val="50000"/>
                  </a:schemeClr>
                </a:solidFill>
              </a:rPr>
              <a:t>(GEB 61)</a:t>
            </a:r>
          </a:p>
          <a:p>
            <a:r>
              <a:rPr lang="es-ES" sz="2400" b="1" dirty="0">
                <a:solidFill>
                  <a:schemeClr val="accent6">
                    <a:lumMod val="50000"/>
                  </a:schemeClr>
                </a:solidFill>
              </a:rPr>
              <a:t>“El plan de nuestra redención no fue una reflexión ulterior, un plan formulado después de la caída de Adán… fue una manifestación de los principios que desde las edades eternas habían sido el fundamento del Trono de Dios.” </a:t>
            </a:r>
            <a:r>
              <a:rPr lang="es-ES" sz="1800" b="1" dirty="0">
                <a:solidFill>
                  <a:schemeClr val="accent6">
                    <a:lumMod val="50000"/>
                  </a:schemeClr>
                </a:solidFill>
              </a:rPr>
              <a:t>(Id)</a:t>
            </a:r>
            <a:r>
              <a:rPr lang="es-ES" sz="2400" b="1" dirty="0">
                <a:solidFill>
                  <a:schemeClr val="accent6">
                    <a:lumMod val="50000"/>
                  </a:schemeClr>
                </a:solidFill>
              </a:rPr>
              <a:t> </a:t>
            </a:r>
          </a:p>
          <a:p>
            <a:r>
              <a:rPr lang="es-ES" sz="1800" b="1" dirty="0">
                <a:solidFill>
                  <a:schemeClr val="accent6">
                    <a:lumMod val="50000"/>
                  </a:schemeClr>
                </a:solidFill>
              </a:rPr>
              <a:t>“El centro del plan de salvación es la muerte sustitutiva de Jesús.” </a:t>
            </a:r>
            <a:r>
              <a:rPr lang="es-ES" sz="1200" b="1" dirty="0">
                <a:solidFill>
                  <a:schemeClr val="accent6">
                    <a:lumMod val="50000"/>
                  </a:schemeClr>
                </a:solidFill>
              </a:rPr>
              <a:t>(Id)</a:t>
            </a:r>
          </a:p>
          <a:p>
            <a:pPr marL="0" indent="0">
              <a:buNone/>
            </a:pPr>
            <a:r>
              <a:rPr lang="es-ES" sz="2400" b="1" dirty="0">
                <a:solidFill>
                  <a:schemeClr val="accent6">
                    <a:lumMod val="50000"/>
                  </a:schemeClr>
                </a:solidFill>
              </a:rPr>
              <a:t> </a:t>
            </a:r>
            <a:endParaRPr lang="es-ES" sz="18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Hace cuánto tiempo se puso en marcha el plan de salvación</a:t>
            </a:r>
            <a:r>
              <a:rPr lang="es-MX" sz="2400" b="1" dirty="0">
                <a:solidFill>
                  <a:srgbClr val="FFFFCC"/>
                </a:solidFill>
              </a:rPr>
              <a:t>? </a:t>
            </a:r>
            <a:r>
              <a:rPr lang="es-MX" sz="2000" b="1" dirty="0">
                <a:solidFill>
                  <a:srgbClr val="FFCC99"/>
                </a:solidFill>
              </a:rPr>
              <a:t>Apocalipsis 13:8</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“La cruz de Cristo es el centro mismo de la historia de la salvación. ‘La Eternidad nunca podrá comprender la profundidad del amor revelado en la cruz.’” </a:t>
            </a:r>
            <a:r>
              <a:rPr lang="es-ES" sz="1800" b="1" dirty="0">
                <a:solidFill>
                  <a:schemeClr val="accent6">
                    <a:lumMod val="50000"/>
                  </a:schemeClr>
                </a:solidFill>
              </a:rPr>
              <a:t>(GEB 65)</a:t>
            </a:r>
          </a:p>
          <a:p>
            <a:r>
              <a:rPr lang="es-ES" sz="2400" b="1" dirty="0">
                <a:solidFill>
                  <a:schemeClr val="accent6">
                    <a:lumMod val="50000"/>
                  </a:schemeClr>
                </a:solidFill>
              </a:rPr>
              <a:t>Significa: “La Cruz es la revelación suprema de la justicia de Dios contra el pecado.” </a:t>
            </a:r>
            <a:r>
              <a:rPr lang="es-ES" sz="1800" b="1" dirty="0">
                <a:solidFill>
                  <a:schemeClr val="accent6">
                    <a:lumMod val="50000"/>
                  </a:schemeClr>
                </a:solidFill>
              </a:rPr>
              <a:t>(Rom. 3:21-26)</a:t>
            </a:r>
          </a:p>
          <a:p>
            <a:r>
              <a:rPr lang="es-ES" sz="2400" b="1" dirty="0">
                <a:solidFill>
                  <a:schemeClr val="accent6">
                    <a:lumMod val="50000"/>
                  </a:schemeClr>
                </a:solidFill>
              </a:rPr>
              <a:t>“La Cruz es la revelación suprema del amor de Dios por los pecadores.” </a:t>
            </a:r>
            <a:r>
              <a:rPr lang="es-ES" sz="1800" b="1" dirty="0">
                <a:solidFill>
                  <a:schemeClr val="accent6">
                    <a:lumMod val="50000"/>
                  </a:schemeClr>
                </a:solidFill>
              </a:rPr>
              <a:t>(Rom. 5:8</a:t>
            </a:r>
            <a:r>
              <a:rPr lang="es-ES" sz="2400" b="1" dirty="0">
                <a:solidFill>
                  <a:schemeClr val="accent6">
                    <a:lumMod val="50000"/>
                  </a:schemeClr>
                </a:solidFill>
              </a:rPr>
              <a:t>).</a:t>
            </a:r>
          </a:p>
          <a:p>
            <a:r>
              <a:rPr lang="es-ES" sz="2400" b="1" dirty="0">
                <a:solidFill>
                  <a:schemeClr val="accent6">
                    <a:lumMod val="50000"/>
                  </a:schemeClr>
                </a:solidFill>
              </a:rPr>
              <a:t>“La Cruz es la gran fuente de poder para romper las cadenas del pecado.”</a:t>
            </a:r>
          </a:p>
          <a:p>
            <a:r>
              <a:rPr lang="es-ES" sz="2400" b="1" dirty="0">
                <a:solidFill>
                  <a:schemeClr val="accent6">
                    <a:lumMod val="50000"/>
                  </a:schemeClr>
                </a:solidFill>
              </a:rPr>
              <a:t>“La esperanza de vida eterna.” </a:t>
            </a:r>
            <a:r>
              <a:rPr lang="es-ES" sz="1800" b="1" dirty="0">
                <a:solidFill>
                  <a:schemeClr val="accent6">
                    <a:lumMod val="50000"/>
                  </a:schemeClr>
                </a:solidFill>
              </a:rPr>
              <a:t>(Juan 3:14-17)</a:t>
            </a:r>
          </a:p>
          <a:p>
            <a:r>
              <a:rPr lang="es-ES" sz="1800" b="1" dirty="0">
                <a:solidFill>
                  <a:schemeClr val="accent6">
                    <a:lumMod val="50000"/>
                  </a:schemeClr>
                </a:solidFill>
              </a:rPr>
              <a:t>“La Cruz es el único antídoto contra la futura rebelión.”(</a:t>
            </a:r>
            <a:r>
              <a:rPr lang="es-ES" sz="1800" b="1" dirty="0" err="1">
                <a:solidFill>
                  <a:schemeClr val="accent6">
                    <a:lumMod val="50000"/>
                  </a:schemeClr>
                </a:solidFill>
              </a:rPr>
              <a:t>Apoc</a:t>
            </a:r>
            <a:r>
              <a:rPr lang="es-ES" sz="1800" b="1" dirty="0">
                <a:solidFill>
                  <a:schemeClr val="accent6">
                    <a:lumMod val="50000"/>
                  </a:schemeClr>
                </a:solidFill>
              </a:rPr>
              <a:t>. 22:3)</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Cuál es el significado de la cruz</a:t>
            </a:r>
            <a:r>
              <a:rPr lang="es-MX" sz="2400" b="1" dirty="0">
                <a:solidFill>
                  <a:srgbClr val="FFFFCC"/>
                </a:solidFill>
              </a:rPr>
              <a:t>?</a:t>
            </a:r>
            <a:r>
              <a:rPr lang="es-MX" sz="2400" b="1" dirty="0">
                <a:solidFill>
                  <a:srgbClr val="FFCC99"/>
                </a:solidFill>
              </a:rPr>
              <a:t> </a:t>
            </a:r>
            <a:r>
              <a:rPr lang="es-MX" sz="2000" b="1" dirty="0">
                <a:solidFill>
                  <a:srgbClr val="FFCC99"/>
                </a:solidFill>
              </a:rPr>
              <a:t>1 Corintios 1:18-24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“Al exclamar desde la cruz ‘Consumado es’, Cristo dio a entender, no solo que su agonía había llegado a su fin, sino especialmente que había ganado el gran conflicto histórico-cósmico contra Satanás y sus fuerzas del mal. Todo el cielo se asoció al triunfo del Salvador. Satanás estaba derrotado y sabía que había perdido su reino.” </a:t>
            </a:r>
            <a:r>
              <a:rPr lang="es-ES" sz="1800" b="1" dirty="0">
                <a:solidFill>
                  <a:schemeClr val="accent6">
                    <a:lumMod val="50000"/>
                  </a:schemeClr>
                </a:solidFill>
              </a:rPr>
              <a:t>(GEB 63)</a:t>
            </a:r>
          </a:p>
          <a:p>
            <a:r>
              <a:rPr lang="es-ES" sz="2400" b="1" dirty="0">
                <a:solidFill>
                  <a:schemeClr val="accent6">
                    <a:lumMod val="50000"/>
                  </a:schemeClr>
                </a:solidFill>
              </a:rPr>
              <a:t>“Es difícil captar este asombroso contraste: En la absoluta humillación del Hijo de Dios, él había ganado, para nosotros y para el universo, la victoria más grande y gloriosa.” </a:t>
            </a:r>
            <a:r>
              <a:rPr lang="es-ES" sz="1800" b="1" dirty="0">
                <a:solidFill>
                  <a:schemeClr val="accent6">
                    <a:lumMod val="50000"/>
                  </a:schemeClr>
                </a:solidFill>
              </a:rPr>
              <a:t>(Id)</a:t>
            </a:r>
          </a:p>
          <a:p>
            <a:r>
              <a:rPr lang="es-ES" sz="1600" b="1" dirty="0">
                <a:solidFill>
                  <a:schemeClr val="accent6">
                    <a:lumMod val="50000"/>
                  </a:schemeClr>
                </a:solidFill>
              </a:rPr>
              <a:t>“Cuando Cristo exclamó: ‘Consumado es’, los mundos que no habían caído quedaron asegurados.”. (GEB 69)</a:t>
            </a:r>
          </a:p>
          <a:p>
            <a:pPr marL="0" indent="0">
              <a:buNone/>
            </a:pPr>
            <a:endParaRPr lang="es-ES" sz="18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¿Cuál es el mensaje en la declaración de Jesús: Consumado es</a:t>
            </a:r>
            <a:r>
              <a:rPr lang="es-MX" sz="2400" b="1" dirty="0">
                <a:solidFill>
                  <a:srgbClr val="FFFFCC"/>
                </a:solidFill>
              </a:rPr>
              <a:t>? </a:t>
            </a:r>
            <a:r>
              <a:rPr lang="es-MX" sz="2000" b="1" dirty="0">
                <a:solidFill>
                  <a:srgbClr val="FFCC99"/>
                </a:solidFill>
              </a:rPr>
              <a:t>Juan 19:30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reconocer y agradecer el amor de Dios expresada en la cruz del calvario; también el deseo de amar a mis prójimos y comunicar a los que no conocen este amor divino.</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comunicar el amor de Dios a la humanidad?</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el hecho histórico del amor de Dios a nuestros semejantes.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70518</TotalTime>
  <Words>999</Words>
  <Application>Microsoft Office PowerPoint</Application>
  <PresentationFormat>Presentación en pantalla (4:3)</PresentationFormat>
  <Paragraphs>100</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¿Hace cuánto tiempo se puso en marcha el plan de salvación? Apocalipsis 13:8</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6607</cp:revision>
  <dcterms:created xsi:type="dcterms:W3CDTF">2007-04-17T14:25:21Z</dcterms:created>
  <dcterms:modified xsi:type="dcterms:W3CDTF">2022-10-31T16:13:14Z</dcterms:modified>
</cp:coreProperties>
</file>