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0"/>
  </p:notesMasterIdLst>
  <p:sldIdLst>
    <p:sldId id="256" r:id="rId2"/>
    <p:sldId id="284" r:id="rId3"/>
    <p:sldId id="265" r:id="rId4"/>
    <p:sldId id="287" r:id="rId5"/>
    <p:sldId id="269" r:id="rId6"/>
    <p:sldId id="282" r:id="rId7"/>
    <p:sldId id="263" r:id="rId8"/>
    <p:sldId id="281" r:id="rId9"/>
  </p:sldIdLst>
  <p:sldSz cx="9144000" cy="6858000" type="screen4x3"/>
  <p:notesSz cx="6858000" cy="9144000"/>
  <p:defaultTextStyle>
    <a:defPPr>
      <a:defRPr lang="es-MX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71EAABB-2278-4A42-A021-174F358C85A2}">
          <p14:sldIdLst>
            <p14:sldId id="256"/>
            <p14:sldId id="284"/>
            <p14:sldId id="265"/>
            <p14:sldId id="287"/>
          </p14:sldIdLst>
        </p14:section>
        <p14:section name="Sección sin título" id="{9FBCFC46-058C-47EA-A91B-B54E9588554D}">
          <p14:sldIdLst>
            <p14:sldId id="269"/>
            <p14:sldId id="282"/>
            <p14:sldId id="263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FF07"/>
    <a:srgbClr val="F2021F"/>
    <a:srgbClr val="F33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147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3446F-5817-4C25-929D-4F180A64F446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F0B65-7D7D-4124-8CC2-64ACEAB319A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8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5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28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GEB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58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F0B65-7D7D-4124-8CC2-64ACEAB319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0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0F7BE-E3AA-46EA-A2AF-7CD58110409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415EB-96B7-43E0-822F-C9D61E0D6D5A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168BFF-7334-4524-B060-8FA62EB200FE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29015A-E9DF-4999-BA96-80B4C3B68754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867857-65F8-4624-9800-9A1D2E106D7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F4103F-56A9-456A-BBC1-4F8FE456CDB3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F1150-F025-40A1-8C0E-A093890BB6AB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D5691C-32EC-415A-9C86-A5A11EA90AD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6CC3B3-BC7B-4C19-A548-5E4108AA5E31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2B1C7-C32D-491F-9835-10D9D954E90D}" type="slidenum">
              <a:rPr lang="es-MX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s-ES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261 w 7000"/>
                <a:gd name="T3" fmla="*/ 0 h 1000"/>
                <a:gd name="T4" fmla="*/ 2435 w 7000"/>
                <a:gd name="T5" fmla="*/ 174 h 1000"/>
                <a:gd name="T6" fmla="*/ 2262 w 7000"/>
                <a:gd name="T7" fmla="*/ 348 h 1000"/>
                <a:gd name="T8" fmla="*/ 0 w 7000"/>
                <a:gd name="T9" fmla="*/ 348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cambiar el estilo de título	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/>
              <a:t>Haga clic para modificar el estilo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66EC6A28-46CA-4EDE-9959-40C3B0A1AC0A}" type="slidenum">
              <a:rPr lang="es-MX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ecalogo-janohalire.blogspot.com/p/escuela-sabatica.html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s.slideshare.net/ahalirecc" TargetMode="External"/><Relationship Id="rId5" Type="http://schemas.openxmlformats.org/officeDocument/2006/relationships/hyperlink" Target="https://www.recursos-biblicos.com/2014/04/resumen-de-la-leccion-de-escuela-sabatica-para-segundo-trimestre-2014.html" TargetMode="External"/><Relationship Id="rId4" Type="http://schemas.openxmlformats.org/officeDocument/2006/relationships/hyperlink" Target="http://www.recursos-biblico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2 CuadroTexto"/>
          <p:cNvSpPr txBox="1">
            <a:spLocks noChangeArrowheads="1"/>
          </p:cNvSpPr>
          <p:nvPr/>
        </p:nvSpPr>
        <p:spPr bwMode="auto">
          <a:xfrm>
            <a:off x="4857750" y="285750"/>
            <a:ext cx="252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s-ES" sz="1400" dirty="0">
                <a:solidFill>
                  <a:srgbClr val="E8E8FA"/>
                </a:solidFill>
              </a:rPr>
              <a:t>01 de agosto 2026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323850" y="663575"/>
            <a:ext cx="77343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MX" dirty="0">
                <a:solidFill>
                  <a:schemeClr val="bg1"/>
                </a:solidFill>
                <a:latin typeface="Arial Black" pitchFamily="34" charset="0"/>
              </a:rPr>
              <a:t>TODO PARA LA GLORIA DE DIOS</a:t>
            </a:r>
          </a:p>
          <a:p>
            <a:pPr eaLnBrk="1" hangingPunct="1"/>
            <a:endParaRPr lang="es-MX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1692275" y="5768975"/>
            <a:ext cx="6365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s-MX" sz="2000" dirty="0">
                <a:solidFill>
                  <a:srgbClr val="F2021F"/>
                </a:solidFill>
                <a:latin typeface="Arial Black" pitchFamily="34" charset="0"/>
              </a:rPr>
              <a:t>TEXTO CLAVE:</a:t>
            </a:r>
            <a:r>
              <a:rPr lang="es-MX" sz="2000" dirty="0">
                <a:solidFill>
                  <a:schemeClr val="folHlink"/>
                </a:solidFill>
                <a:latin typeface="Arial Black" pitchFamily="34" charset="0"/>
              </a:rPr>
              <a:t> </a:t>
            </a:r>
            <a:r>
              <a:rPr lang="es-MX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1 Corintios 10:31</a:t>
            </a: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2044700" y="6381750"/>
            <a:ext cx="5165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" sz="1400" b="1" dirty="0">
                <a:solidFill>
                  <a:schemeClr val="bg2"/>
                </a:solidFill>
              </a:rPr>
              <a:t>Escuela Sabática – 3° Trimestre de 2026</a:t>
            </a:r>
            <a:endParaRPr lang="es-MX" sz="1400" b="1" dirty="0">
              <a:solidFill>
                <a:schemeClr val="bg2"/>
              </a:solidFill>
            </a:endParaRPr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323850" y="260350"/>
            <a:ext cx="15843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dirty="0">
                <a:solidFill>
                  <a:srgbClr val="F2021F"/>
                </a:solidFill>
                <a:latin typeface="Arial Black" pitchFamily="34" charset="0"/>
              </a:rPr>
              <a:t>Lección 5</a:t>
            </a:r>
            <a:endParaRPr lang="es-MX" dirty="0">
              <a:solidFill>
                <a:srgbClr val="FFFF07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0692D2D-7E4D-446D-AA69-32BCAE1F7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7161" y="1700809"/>
            <a:ext cx="5249670" cy="3937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25851" y="2561531"/>
            <a:ext cx="4857750" cy="334895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SABER: Entender el concepto amplio de la idolatría. 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SENTIR: El deseo de huir de la idolatría.</a:t>
            </a: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HACER: La decisión de hacer todo para la gloria de Dios.</a:t>
            </a:r>
          </a:p>
        </p:txBody>
      </p:sp>
      <p:sp>
        <p:nvSpPr>
          <p:cNvPr id="21507" name="5 CuadroTexto"/>
          <p:cNvSpPr txBox="1">
            <a:spLocks noChangeArrowheads="1"/>
          </p:cNvSpPr>
          <p:nvPr/>
        </p:nvSpPr>
        <p:spPr bwMode="auto">
          <a:xfrm>
            <a:off x="468313" y="1484313"/>
            <a:ext cx="80152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Aprendamos a ser, un discípulo que huye de la idolatría al hacer todo para la gloria de Dios. </a:t>
            </a:r>
          </a:p>
          <a:p>
            <a:pPr eaLnBrk="1" hangingPunct="1"/>
            <a:r>
              <a:rPr lang="es-ES" sz="2000" u="sng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APRENDIZAJE  POR  NIVELES</a:t>
            </a:r>
            <a:r>
              <a:rPr lang="es-ES" sz="2000" dirty="0">
                <a:solidFill>
                  <a:schemeClr val="accent2">
                    <a:lumMod val="25000"/>
                  </a:schemeClr>
                </a:solidFill>
                <a:latin typeface="Arial Black" pitchFamily="34" charset="0"/>
              </a:rPr>
              <a:t>:</a:t>
            </a:r>
            <a:endParaRPr lang="es-ES" dirty="0">
              <a:solidFill>
                <a:schemeClr val="accent2">
                  <a:lumMod val="2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1508" name="7 Imagen" descr="jesus009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068638"/>
            <a:ext cx="27844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250825" y="133495"/>
            <a:ext cx="80152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4013" indent="-354013" eaLnBrk="1" hangingPunct="1">
              <a:spcAft>
                <a:spcPts val="600"/>
              </a:spcAft>
            </a:pP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I. OBJETIVO: </a:t>
            </a:r>
            <a:r>
              <a:rPr lang="es-MX" sz="2400" b="1" dirty="0">
                <a:solidFill>
                  <a:schemeClr val="bg1"/>
                </a:solidFill>
                <a:latin typeface="Tahoma" pitchFamily="34" charset="0"/>
              </a:rPr>
              <a:t>¿Qué enseñar y aprender?</a:t>
            </a:r>
            <a:endParaRPr lang="es-MX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5 CuadroTexto"/>
          <p:cNvSpPr txBox="1">
            <a:spLocks noChangeArrowheads="1"/>
          </p:cNvSpPr>
          <p:nvPr/>
        </p:nvSpPr>
        <p:spPr bwMode="auto">
          <a:xfrm>
            <a:off x="468313" y="1373188"/>
            <a:ext cx="7613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s-ES" sz="2400" b="1" dirty="0">
                <a:solidFill>
                  <a:srgbClr val="CC6600"/>
                </a:solidFill>
              </a:rPr>
              <a:t>Con preguntas motivadoras, presentando necesidades y casos de la vida:</a:t>
            </a:r>
            <a:endParaRPr lang="es-ES" sz="2400" b="1" dirty="0">
              <a:solidFill>
                <a:srgbClr val="CC6600"/>
              </a:solidFill>
              <a:latin typeface="Arial Black" pitchFamily="34" charset="0"/>
            </a:endParaRPr>
          </a:p>
        </p:txBody>
      </p:sp>
      <p:pic>
        <p:nvPicPr>
          <p:cNvPr id="4099" name="Picture 2" descr="H:\Interrogante.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2817813"/>
            <a:ext cx="26162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63" y="260350"/>
            <a:ext cx="8015287" cy="914400"/>
          </a:xfrm>
        </p:spPr>
        <p:txBody>
          <a:bodyPr/>
          <a:lstStyle/>
          <a:p>
            <a:pPr eaLnBrk="1" hangingPunct="1"/>
            <a:r>
              <a:rPr lang="es-MX" sz="2800" b="1">
                <a:solidFill>
                  <a:srgbClr val="FF0000"/>
                </a:solidFill>
                <a:latin typeface="Tahoma" pitchFamily="34" charset="0"/>
              </a:rPr>
              <a:t>II.</a:t>
            </a:r>
            <a:r>
              <a:rPr lang="es-MX" sz="2800" b="1">
                <a:latin typeface="Tahoma" pitchFamily="34" charset="0"/>
              </a:rPr>
              <a:t> </a:t>
            </a:r>
            <a:r>
              <a:rPr lang="es-MX" sz="2800" b="1">
                <a:solidFill>
                  <a:srgbClr val="F2021F"/>
                </a:solidFill>
                <a:latin typeface="Tahoma" pitchFamily="34" charset="0"/>
              </a:rPr>
              <a:t>MOTIVAR: </a:t>
            </a:r>
            <a:r>
              <a:rPr lang="es-MX" sz="2400" b="1">
                <a:solidFill>
                  <a:srgbClr val="FFFFCC"/>
                </a:solidFill>
              </a:rPr>
              <a:t>¿Cómo motivar y cómo enseñar?</a:t>
            </a:r>
            <a:r>
              <a:rPr lang="es-MX" sz="2400" b="1">
                <a:solidFill>
                  <a:srgbClr val="F2021F"/>
                </a:solidFill>
                <a:latin typeface="Tahoma" pitchFamily="34" charset="0"/>
              </a:rPr>
              <a:t> </a:t>
            </a:r>
            <a:endParaRPr lang="es-MX" sz="2400" b="1" dirty="0">
              <a:solidFill>
                <a:srgbClr val="CAE2FF"/>
              </a:solidFill>
              <a:latin typeface="Tahoma" pitchFamily="34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83769" y="2492374"/>
            <a:ext cx="5904656" cy="35289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¿Se puede ingerir alimentos ofrecidos a los ídolos?</a:t>
            </a:r>
          </a:p>
          <a:p>
            <a:pPr eaLnBrk="1" hangingPunct="1">
              <a:lnSpc>
                <a:spcPct val="90000"/>
              </a:lnSpc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¿Qué aprendemos de la historia del pasado del pueblo de Dios?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MX" sz="2400" b="1" dirty="0">
                <a:solidFill>
                  <a:schemeClr val="accent2">
                    <a:lumMod val="25000"/>
                  </a:schemeClr>
                </a:solidFill>
              </a:rPr>
              <a:t> ¿Por qué debemos huir de la idolatría? </a:t>
            </a:r>
            <a:endParaRPr lang="es-MX" sz="2400" dirty="0">
              <a:solidFill>
                <a:schemeClr val="accent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412776"/>
            <a:ext cx="8352928" cy="4938431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“Confiados en su conocimiento, los fuertes creían que comer alimentos sacrificados a los ídolos era inofensivo. Pablo les concedió ese derecho bajos ciertas condiciones. Sin embargo, si eso se convertía en un obstáculo para los débiles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8:9) </a:t>
            </a:r>
            <a:r>
              <a:rPr lang="es-ES" sz="2400" b="1" u="sng" dirty="0">
                <a:solidFill>
                  <a:schemeClr val="accent2">
                    <a:lumMod val="25000"/>
                  </a:schemeClr>
                </a:solidFill>
              </a:rPr>
              <a:t>debían ser evitado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… por amor a Cristo y a los demás.”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50)</a:t>
            </a:r>
          </a:p>
          <a:p>
            <a:pPr algn="l"/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“Cuando se sacrificaban animales a los dioses paganos en los templos paganos, parte de la carne era entregado a los sacerdotes, quienes la vendían en el mercado, un cristiano podía comprarlo si saberlo.”</a:t>
            </a:r>
          </a:p>
          <a:p>
            <a:pPr algn="l"/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“Pero no podían participar en las ceremonias paganas porque este equivale adorar a los demonios. ”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(GEB 53)</a:t>
            </a:r>
          </a:p>
        </p:txBody>
      </p:sp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19316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III.</a:t>
            </a:r>
            <a:r>
              <a:rPr lang="es-MX" sz="2800" b="1" dirty="0"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EXPLORA: </a:t>
            </a:r>
            <a:r>
              <a:rPr lang="es-MX" sz="2600" b="1" dirty="0">
                <a:solidFill>
                  <a:srgbClr val="FFFFCC"/>
                </a:solidFill>
              </a:rPr>
              <a:t>1.</a:t>
            </a:r>
            <a:r>
              <a:rPr lang="es-MX" sz="2400" b="1" dirty="0">
                <a:solidFill>
                  <a:schemeClr val="bg1"/>
                </a:solidFill>
              </a:rPr>
              <a:t>¿Se puede ingerir alimentos ofrecidos a los ídolos</a:t>
            </a:r>
            <a:r>
              <a:rPr lang="es-MX" sz="2400" b="1" dirty="0">
                <a:solidFill>
                  <a:srgbClr val="FFFFCC"/>
                </a:solidFill>
              </a:rPr>
              <a:t>? </a:t>
            </a:r>
            <a:r>
              <a:rPr lang="es-MX" sz="2000" b="1" dirty="0">
                <a:solidFill>
                  <a:srgbClr val="FFCC99"/>
                </a:solidFill>
              </a:rPr>
              <a:t>1 Corintios 8:1- 13</a:t>
            </a:r>
          </a:p>
          <a:p>
            <a:endParaRPr lang="es-MX" sz="2000" b="1" dirty="0">
              <a:solidFill>
                <a:srgbClr val="FFCC99"/>
              </a:solidFill>
            </a:endParaRPr>
          </a:p>
          <a:p>
            <a:r>
              <a:rPr lang="es-MX" sz="2000" b="1" dirty="0">
                <a:solidFill>
                  <a:srgbClr val="FFCC99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1447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8280920" cy="4895874"/>
          </a:xfrm>
        </p:spPr>
        <p:txBody>
          <a:bodyPr/>
          <a:lstStyle/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 La historia es una fuente de aprendizaje, aprendemos las buenas enseñanzas de las buenas prácticas, también se aprenden de los errores, los errores no deben se repetidos.</a:t>
            </a:r>
          </a:p>
          <a:p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La Escritura dice: “Hermanos no quiero que ignoréis que nuestros padres estuvieron todos bajo la nube y todos pasaron el mar.” Nos recuerda la conducción, la presencia y la protección de Dios. 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10:1)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 los errores del pueblo de Dios nos dice: “No codiciemos cosas malas, como ellos codiciaron. Ni seáis idólatras, como algunos de ellos. Ni forniquemos, como algunos de ellos fornicaron.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”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(1 </a:t>
            </a:r>
            <a:r>
              <a:rPr lang="es-ES" sz="1800" b="1" dirty="0" err="1">
                <a:solidFill>
                  <a:schemeClr val="accent2">
                    <a:lumMod val="25000"/>
                  </a:schemeClr>
                </a:solidFill>
              </a:rPr>
              <a:t>Cor</a:t>
            </a:r>
            <a:r>
              <a:rPr lang="es-ES" sz="1800" b="1" dirty="0">
                <a:solidFill>
                  <a:schemeClr val="accent2">
                    <a:lumMod val="25000"/>
                  </a:schemeClr>
                </a:solidFill>
              </a:rPr>
              <a:t>. 10:6- 8)</a:t>
            </a:r>
            <a:endParaRPr lang="es-ES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MX" sz="2400" b="1" dirty="0">
                <a:solidFill>
                  <a:srgbClr val="FFFFCC"/>
                </a:solidFill>
                <a:latin typeface="Tahoma" pitchFamily="34" charset="0"/>
              </a:rPr>
              <a:t>2</a:t>
            </a:r>
            <a:r>
              <a:rPr lang="es-MX" sz="2400" b="1" dirty="0">
                <a:solidFill>
                  <a:srgbClr val="FFFFCC"/>
                </a:solidFill>
              </a:rPr>
              <a:t>. ¿</a:t>
            </a:r>
            <a:r>
              <a:rPr lang="es-MX" sz="2400" b="1" dirty="0">
                <a:solidFill>
                  <a:schemeClr val="bg1"/>
                </a:solidFill>
              </a:rPr>
              <a:t>Qué aprendemos de la historia del pasado del pueblo de Dios? </a:t>
            </a:r>
            <a:r>
              <a:rPr lang="es-MX" sz="2000" b="1" dirty="0">
                <a:solidFill>
                  <a:srgbClr val="FFCC99"/>
                </a:solidFill>
              </a:rPr>
              <a:t>1 Corintios 10:1 - 11</a:t>
            </a:r>
            <a:endParaRPr lang="es-MX" sz="1600" b="1" dirty="0">
              <a:solidFill>
                <a:srgbClr val="CC66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2" y="1484313"/>
            <a:ext cx="8136136" cy="4419600"/>
          </a:xfrm>
        </p:spPr>
        <p:txBody>
          <a:bodyPr/>
          <a:lstStyle/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si amamos a alguna cosa y priorizando a algo por encima de Dios ofendemos a nuestro Creador y Redentor, transgredimos el mandamiento : “No tendrás dioses ajenos delante de mí.”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Éxo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20:3)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historia bíblica registra de la idolatría del rey Manasés, dice hizo lo malo ante los ojos del Señor; en la casa de Dios, edificó altares a dioses falsos como Baal y </a:t>
            </a:r>
            <a:r>
              <a:rPr lang="es-PE" sz="2400" b="1" dirty="0" err="1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Asera</a:t>
            </a:r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no puso en primer lugar a Dios Creador.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(2 </a:t>
            </a:r>
            <a:r>
              <a:rPr lang="es-PE" sz="1800" b="1" dirty="0" err="1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Crón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33:1- 3)</a:t>
            </a:r>
          </a:p>
          <a:p>
            <a:r>
              <a:rPr lang="es-PE" sz="24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“La historia del joven rico, nos muestra que amaba sus posesiones mas que a Dios y a su prójimo. (Mar. 10:22) Era un idólatra.” </a:t>
            </a:r>
            <a:r>
              <a:rPr lang="es-PE" sz="1800" b="1" dirty="0">
                <a:solidFill>
                  <a:schemeClr val="accent2">
                    <a:lumMod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(GEB 11)</a:t>
            </a:r>
            <a:endParaRPr lang="es-PE" sz="1800" b="1" dirty="0">
              <a:solidFill>
                <a:schemeClr val="accent2">
                  <a:lumMod val="2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195263" y="282575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600" b="1" dirty="0">
                <a:solidFill>
                  <a:srgbClr val="FFFFCC"/>
                </a:solidFill>
              </a:rPr>
              <a:t>3. </a:t>
            </a:r>
            <a:r>
              <a:rPr lang="es-MX" sz="2400" b="1" dirty="0">
                <a:solidFill>
                  <a:srgbClr val="FFFFCC"/>
                </a:solidFill>
              </a:rPr>
              <a:t>¿</a:t>
            </a:r>
            <a:r>
              <a:rPr lang="es-MX" sz="2400" b="1" dirty="0">
                <a:solidFill>
                  <a:schemeClr val="bg1"/>
                </a:solidFill>
              </a:rPr>
              <a:t>Por qué debemos huir de la idolatría</a:t>
            </a:r>
            <a:r>
              <a:rPr lang="es-MX" sz="2400" b="1" dirty="0">
                <a:solidFill>
                  <a:srgbClr val="FFFFCC"/>
                </a:solidFill>
              </a:rPr>
              <a:t>?</a:t>
            </a:r>
            <a:r>
              <a:rPr lang="es-MX" sz="2400" b="1" dirty="0">
                <a:solidFill>
                  <a:srgbClr val="FFCC99"/>
                </a:solidFill>
              </a:rPr>
              <a:t> </a:t>
            </a:r>
            <a:r>
              <a:rPr lang="es-MX" sz="2000" b="1" dirty="0">
                <a:solidFill>
                  <a:srgbClr val="FFCC99"/>
                </a:solidFill>
              </a:rPr>
              <a:t>1 Corintios 10:20, 21</a:t>
            </a:r>
            <a:endParaRPr lang="es-MX" sz="20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9712" y="1650493"/>
            <a:ext cx="6592887" cy="40909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800" b="1" dirty="0">
                <a:solidFill>
                  <a:srgbClr val="3D3DD7"/>
                </a:solidFill>
              </a:rPr>
              <a:t>  	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El deseo de hacer todo para la gloria de Dios, obedeciendo sus mandamientos y huyendo de la idolatría.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	¿Deseas dar gloria a Dios?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    ¿Cuál es tu decisión?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400" b="1" dirty="0">
              <a:solidFill>
                <a:srgbClr val="F33F61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MX" sz="2400" b="1" dirty="0">
                <a:solidFill>
                  <a:srgbClr val="F33F61"/>
                </a:solidFill>
              </a:rPr>
              <a:t>V. CREA: </a:t>
            </a:r>
            <a:r>
              <a:rPr lang="es-ES" sz="2400" b="1" dirty="0">
                <a:solidFill>
                  <a:schemeClr val="accent2">
                    <a:lumMod val="25000"/>
                  </a:schemeClr>
                </a:solidFill>
              </a:rPr>
              <a:t>¿Qué haré para compartir esta lección la próxima semana? Crear  oportunidades y compartir sobre como dar gloria a Dios. Amén</a:t>
            </a:r>
            <a:endParaRPr lang="es-MX" sz="2400" b="1" dirty="0">
              <a:solidFill>
                <a:schemeClr val="accent2">
                  <a:lumMod val="2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MX" sz="2800" b="1" dirty="0">
              <a:solidFill>
                <a:srgbClr val="F33F61"/>
              </a:solidFill>
            </a:endParaRPr>
          </a:p>
        </p:txBody>
      </p:sp>
      <p:pic>
        <p:nvPicPr>
          <p:cNvPr id="8195" name="Picture 10" descr="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774" y="2599831"/>
            <a:ext cx="1442938" cy="219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sz="2800" b="1" dirty="0">
                <a:solidFill>
                  <a:srgbClr val="FF0000"/>
                </a:solidFill>
                <a:latin typeface="Tahoma" pitchFamily="34" charset="0"/>
              </a:rPr>
              <a:t>IV.</a:t>
            </a:r>
            <a:r>
              <a:rPr lang="es-MX" sz="2800" dirty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es-MX" sz="2800" b="1" dirty="0">
                <a:solidFill>
                  <a:srgbClr val="F2021F"/>
                </a:solidFill>
                <a:latin typeface="Tahoma" pitchFamily="34" charset="0"/>
              </a:rPr>
              <a:t>APLICA:</a:t>
            </a:r>
            <a:br>
              <a:rPr lang="es-MX" sz="2800" b="1" dirty="0">
                <a:latin typeface="Tahoma" pitchFamily="34" charset="0"/>
              </a:rPr>
            </a:br>
            <a:r>
              <a:rPr lang="es-MX" sz="2400" b="1" dirty="0">
                <a:latin typeface="Tahoma" pitchFamily="34" charset="0"/>
              </a:rPr>
              <a:t>¿Qué debo sentir al recibir estos conocimientos?</a:t>
            </a:r>
            <a:r>
              <a:rPr lang="es-MX" sz="2800" b="1" dirty="0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50825" y="206375"/>
            <a:ext cx="8015288" cy="9144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s-MX" sz="3200" b="1" kern="0" dirty="0">
                <a:solidFill>
                  <a:srgbClr val="FFFF9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Créditos</a:t>
            </a:r>
            <a:endParaRPr lang="es-MX" sz="2400" b="1" kern="0" dirty="0">
              <a:solidFill>
                <a:srgbClr val="FFFF9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532813" y="677863"/>
            <a:ext cx="360362" cy="5472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AR"/>
          </a:p>
        </p:txBody>
      </p:sp>
      <p:pic>
        <p:nvPicPr>
          <p:cNvPr id="9220" name="Picture 4" descr="Jesús sonri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25" y="1341438"/>
            <a:ext cx="8205788" cy="501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979613" y="1844675"/>
            <a:ext cx="648017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AR" sz="1600" b="1" dirty="0">
                <a:solidFill>
                  <a:srgbClr val="FFFFCC"/>
                </a:solidFill>
                <a:latin typeface="Tahoma" pitchFamily="34" charset="0"/>
              </a:rPr>
              <a:t>DISEÑO ORIGINAL</a:t>
            </a:r>
          </a:p>
          <a:p>
            <a:pPr algn="ctr" eaLnBrk="1" hangingPunct="1"/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Lic. Alejandrino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Halire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  <a:r>
              <a:rPr lang="es-AR" sz="1200" b="1" dirty="0" err="1">
                <a:solidFill>
                  <a:srgbClr val="FFFFCC"/>
                </a:solidFill>
                <a:latin typeface="Tahoma" pitchFamily="34" charset="0"/>
              </a:rPr>
              <a:t>Ccahuana</a:t>
            </a:r>
            <a:r>
              <a:rPr lang="es-AR" sz="1200" b="1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r>
              <a:rPr lang="es-AR" sz="1400" dirty="0">
                <a:solidFill>
                  <a:srgbClr val="FFFFCC"/>
                </a:solidFill>
                <a:latin typeface="Tahoma" pitchFamily="34" charset="0"/>
                <a:hlinkClick r:id="rId3"/>
              </a:rPr>
              <a:t>http://decalogo-janohalire.blogspot.com/p/escuela-sabatica.html</a:t>
            </a:r>
            <a:r>
              <a:rPr lang="es-AR" sz="1000" dirty="0">
                <a:solidFill>
                  <a:srgbClr val="FFFFCC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600" b="1" dirty="0">
              <a:latin typeface="Tahoma" pitchFamily="34" charset="0"/>
            </a:endParaRP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Distribución</a:t>
            </a:r>
          </a:p>
          <a:p>
            <a:pPr algn="ctr" eaLnBrk="1" hangingPunct="1"/>
            <a:r>
              <a:rPr lang="es-AR" sz="1600" b="1" dirty="0">
                <a:solidFill>
                  <a:srgbClr val="CCECFF"/>
                </a:solidFill>
                <a:latin typeface="Tahoma" pitchFamily="34" charset="0"/>
              </a:rPr>
              <a:t>Recursos Escuela Sabática ©</a:t>
            </a:r>
          </a:p>
          <a:p>
            <a:pPr algn="ctr" eaLnBrk="1" hangingPunct="1"/>
            <a:endParaRPr lang="es-AR" sz="1200" b="1" dirty="0"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Para recibir las próximas lecciones inscríbase enviando un mail a:</a:t>
            </a:r>
          </a:p>
          <a:p>
            <a:pPr algn="ctr" eaLnBrk="1" hangingPunct="1"/>
            <a:r>
              <a:rPr lang="es-PE" sz="1400" u="sng" dirty="0">
                <a:hlinkClick r:id="rId4"/>
              </a:rPr>
              <a:t>www.recursos-biblicos.com</a:t>
            </a:r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Asunto: Lecciones en PowerPoint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4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BÍBLICOS</a:t>
            </a:r>
          </a:p>
          <a:p>
            <a:pPr algn="ctr" eaLnBrk="1" hangingPunct="1"/>
            <a:r>
              <a:rPr lang="es-AR" sz="1400" b="1" dirty="0">
                <a:solidFill>
                  <a:schemeClr val="bg1"/>
                </a:solidFill>
                <a:latin typeface="Tahoma" pitchFamily="34" charset="0"/>
              </a:rPr>
              <a:t>Recursos gratuitos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AR" sz="1200" b="1" dirty="0">
                <a:solidFill>
                  <a:schemeClr val="bg1"/>
                </a:solidFill>
                <a:latin typeface="Tahoma" pitchFamily="34" charset="0"/>
                <a:hlinkClick r:id="rId5"/>
              </a:rPr>
              <a:t>https://www.recursos-biblicos.com/2014/04/resumen-de-la-leccion-de-escuela-sabatica-para-segundo-trimestre-2014.html</a:t>
            </a:r>
            <a:r>
              <a:rPr lang="es-AR" sz="1200" b="1" dirty="0">
                <a:solidFill>
                  <a:schemeClr val="bg1"/>
                </a:solidFill>
                <a:latin typeface="Tahoma" pitchFamily="34" charset="0"/>
              </a:rPr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r>
              <a:rPr lang="es-PE" sz="1200" dirty="0">
                <a:hlinkClick r:id="rId6"/>
              </a:rPr>
              <a:t>https://es.slideshare.net/ahalirecc</a:t>
            </a:r>
            <a:r>
              <a:rPr lang="es-PE" sz="1200" dirty="0"/>
              <a:t> </a:t>
            </a: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  <a:p>
            <a:pPr algn="ctr" eaLnBrk="1" hangingPunct="1"/>
            <a:endParaRPr lang="es-AR" sz="1200" b="1" dirty="0">
              <a:solidFill>
                <a:schemeClr val="bg1"/>
              </a:solidFill>
              <a:latin typeface="Tahoma" pitchFamily="34" charset="0"/>
            </a:endParaRPr>
          </a:p>
        </p:txBody>
      </p:sp>
      <p:grpSp>
        <p:nvGrpSpPr>
          <p:cNvPr id="9222" name="Group 3"/>
          <p:cNvGrpSpPr>
            <a:grpSpLocks/>
          </p:cNvGrpSpPr>
          <p:nvPr/>
        </p:nvGrpSpPr>
        <p:grpSpPr bwMode="auto">
          <a:xfrm>
            <a:off x="511175" y="5084763"/>
            <a:ext cx="1120775" cy="865187"/>
            <a:chOff x="4694" y="3521"/>
            <a:chExt cx="908" cy="680"/>
          </a:xfrm>
        </p:grpSpPr>
        <p:sp>
          <p:nvSpPr>
            <p:cNvPr id="9223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740" y="3838"/>
              <a:ext cx="804" cy="2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Recursos</a:t>
              </a:r>
            </a:p>
            <a:p>
              <a:pPr algn="ctr"/>
              <a:r>
                <a:rPr lang="es-ES" sz="14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8100" dir="2700000" algn="ctr" rotWithShape="0">
                      <a:srgbClr val="000066">
                        <a:alpha val="79999"/>
                      </a:srgbClr>
                    </a:outerShdw>
                  </a:effectLst>
                  <a:latin typeface="Impact"/>
                </a:rPr>
                <a:t>Escuela Sabática</a:t>
              </a:r>
            </a:p>
          </p:txBody>
        </p:sp>
        <p:pic>
          <p:nvPicPr>
            <p:cNvPr id="9224" name="Picture 5" descr="logo IASD - ANI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12" y="3521"/>
              <a:ext cx="28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5" name="Line 6"/>
            <p:cNvSpPr>
              <a:spLocks noChangeShapeType="1"/>
            </p:cNvSpPr>
            <p:nvPr/>
          </p:nvSpPr>
          <p:spPr bwMode="auto">
            <a:xfrm>
              <a:off x="4988" y="3802"/>
              <a:ext cx="329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694" y="4201"/>
              <a:ext cx="908" cy="0"/>
            </a:xfrm>
            <a:prstGeom prst="line">
              <a:avLst/>
            </a:prstGeom>
            <a:noFill/>
            <a:ln w="76200">
              <a:solidFill>
                <a:srgbClr val="9900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119134</TotalTime>
  <Words>736</Words>
  <Application>Microsoft Office PowerPoint</Application>
  <PresentationFormat>Presentación en pantalla (4:3)</PresentationFormat>
  <Paragraphs>65</Paragraphs>
  <Slides>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Calibri</vt:lpstr>
      <vt:lpstr>Impact</vt:lpstr>
      <vt:lpstr>Tahoma</vt:lpstr>
      <vt:lpstr>Times New Roman</vt:lpstr>
      <vt:lpstr>Wingdings</vt:lpstr>
      <vt:lpstr>Radial</vt:lpstr>
      <vt:lpstr>Presentación de PowerPoint</vt:lpstr>
      <vt:lpstr>Presentación de PowerPoint</vt:lpstr>
      <vt:lpstr>II. MOTIVAR: ¿Cómo motivar y cómo enseñar? </vt:lpstr>
      <vt:lpstr>Presentación de PowerPoint</vt:lpstr>
      <vt:lpstr>2. ¿Qué aprendemos de la historia del pasado del pueblo de Dios? 1 Corintios 10:1 - 11</vt:lpstr>
      <vt:lpstr>Presentación de PowerPoint</vt:lpstr>
      <vt:lpstr>IV. APLICA: ¿Qué debo sentir al recibir estos conocimientos? </vt:lpstr>
      <vt:lpstr>Presentación de PowerPoint</vt:lpstr>
    </vt:vector>
  </TitlesOfParts>
  <Company>DELBELCONPU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Amor y juicio, el dilema de Dios</dc:title>
  <dc:creator>pc3</dc:creator>
  <cp:keywords>Rut</cp:keywords>
  <cp:lastModifiedBy>Pc</cp:lastModifiedBy>
  <cp:revision>10321</cp:revision>
  <dcterms:created xsi:type="dcterms:W3CDTF">2007-04-17T14:25:21Z</dcterms:created>
  <dcterms:modified xsi:type="dcterms:W3CDTF">2026-07-28T00:10:25Z</dcterms:modified>
</cp:coreProperties>
</file>