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18 de julio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UNIDAD EN CRISTO</a:t>
            </a:r>
          </a:p>
          <a:p>
            <a:pPr eaLnBrk="1" hangingPunct="1"/>
            <a:endParaRPr lang="es-MX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</a:t>
            </a:r>
            <a:r>
              <a:rPr lang="es-MX" sz="2000" dirty="0">
                <a:solidFill>
                  <a:schemeClr val="accent2">
                    <a:lumMod val="25000"/>
                  </a:schemeClr>
                </a:solidFill>
                <a:latin typeface="Arial Black" pitchFamily="34" charset="0"/>
              </a:rPr>
              <a:t>1 Corintios 1:1o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3°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3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52583" y="1704874"/>
            <a:ext cx="5238826" cy="39291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2">
                    <a:lumMod val="25000"/>
                  </a:schemeClr>
                </a:solidFill>
              </a:rPr>
              <a:t>SABER: Entender la unidad de la iglesia se obtiene siguiendo a Jesús.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2">
                    <a:lumMod val="25000"/>
                  </a:schemeClr>
                </a:solidFill>
              </a:rPr>
              <a:t>SENTIR: El deseo seguir el ejemplo de Cristo Jesús.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2">
                    <a:lumMod val="25000"/>
                  </a:schemeClr>
                </a:solidFill>
              </a:rPr>
              <a:t>HACER: La decisión de seguir las huellas de Jesús para estar unidos en la iglesia.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2">
                    <a:lumMod val="25000"/>
                  </a:schemeClr>
                </a:solidFill>
                <a:latin typeface="Arial Black" pitchFamily="34" charset="0"/>
              </a:rPr>
              <a:t>Aprendamos a ser, un discípulo que busca la unidad en la iglesia. </a:t>
            </a:r>
          </a:p>
          <a:p>
            <a:pPr eaLnBrk="1" hangingPunct="1"/>
            <a:r>
              <a:rPr lang="es-ES" sz="2000" u="sng" dirty="0">
                <a:solidFill>
                  <a:schemeClr val="accent2">
                    <a:lumMod val="2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2">
                    <a:lumMod val="2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2">
                  <a:lumMod val="2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>
                <a:latin typeface="Tahoma" pitchFamily="34" charset="0"/>
              </a:rPr>
              <a:t> </a:t>
            </a:r>
            <a:r>
              <a:rPr lang="es-MX" sz="2800" b="1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>
                <a:solidFill>
                  <a:srgbClr val="FFFFCC"/>
                </a:solidFill>
              </a:rPr>
              <a:t>¿Cómo motivar y cómo enseñar?</a:t>
            </a:r>
            <a:r>
              <a:rPr lang="es-MX" sz="2400" b="1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2">
                    <a:lumMod val="25000"/>
                  </a:schemeClr>
                </a:solidFill>
              </a:rPr>
              <a:t>¿Cómo podemos evitar la desunión en la iglesia?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2">
                  <a:lumMod val="25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2">
                    <a:lumMod val="25000"/>
                  </a:schemeClr>
                </a:solidFill>
              </a:rPr>
              <a:t>¿Debemos estar centrados en Jesús para la unidad?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2">
                  <a:lumMod val="25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2">
                    <a:lumMod val="25000"/>
                  </a:schemeClr>
                </a:solidFill>
              </a:rPr>
              <a:t> ¿Qué estrategias podemos encontrar en la Biblia para la unidad? </a:t>
            </a:r>
            <a:endParaRPr lang="es-MX" sz="2400" dirty="0">
              <a:solidFill>
                <a:schemeClr val="accent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pPr algn="l"/>
            <a:r>
              <a:rPr lang="es-ES" sz="2400" b="1" dirty="0">
                <a:solidFill>
                  <a:schemeClr val="accent2">
                    <a:lumMod val="25000"/>
                  </a:schemeClr>
                </a:solidFill>
              </a:rPr>
              <a:t>Escuchando los consejos de Dios, él nos dice: “Que no haya entre vosotros divisiones, sino que estéis perfectamente unidos.” </a:t>
            </a:r>
            <a:r>
              <a:rPr lang="es-ES" sz="1800" b="1" dirty="0">
                <a:solidFill>
                  <a:schemeClr val="accent2">
                    <a:lumMod val="25000"/>
                  </a:schemeClr>
                </a:solidFill>
              </a:rPr>
              <a:t>(Juan 17:21; 1 </a:t>
            </a:r>
            <a:r>
              <a:rPr lang="es-ES" sz="1800" b="1" dirty="0" err="1">
                <a:solidFill>
                  <a:schemeClr val="accent2">
                    <a:lumMod val="25000"/>
                  </a:schemeClr>
                </a:solidFill>
              </a:rPr>
              <a:t>Cor</a:t>
            </a:r>
            <a:r>
              <a:rPr lang="es-ES" sz="1800" b="1" dirty="0">
                <a:solidFill>
                  <a:schemeClr val="accent2">
                    <a:lumMod val="25000"/>
                  </a:schemeClr>
                </a:solidFill>
              </a:rPr>
              <a:t>. 1:10)</a:t>
            </a:r>
          </a:p>
          <a:p>
            <a:pPr algn="l"/>
            <a:r>
              <a:rPr lang="es-ES" sz="2400" b="1" dirty="0">
                <a:solidFill>
                  <a:schemeClr val="accent2">
                    <a:lumMod val="25000"/>
                  </a:schemeClr>
                </a:solidFill>
              </a:rPr>
              <a:t>No siguiendo a líderes humanos, como ocurrió en la iglesia de Corinto. “Pablo se refiere a las divisiones existentes entre los creyentes como resultado de su lealtad a diferentes líderes: Pablo, Apolos y </a:t>
            </a:r>
            <a:r>
              <a:rPr lang="es-ES" sz="2400" b="1" dirty="0" err="1">
                <a:solidFill>
                  <a:schemeClr val="accent2">
                    <a:lumMod val="25000"/>
                  </a:schemeClr>
                </a:solidFill>
              </a:rPr>
              <a:t>Cefas</a:t>
            </a:r>
            <a:r>
              <a:rPr lang="es-ES" sz="2400" b="1" dirty="0">
                <a:solidFill>
                  <a:schemeClr val="accent2">
                    <a:lumMod val="25000"/>
                  </a:schemeClr>
                </a:solidFill>
              </a:rPr>
              <a:t>.” </a:t>
            </a:r>
            <a:r>
              <a:rPr lang="es-ES" sz="1800" b="1" dirty="0">
                <a:solidFill>
                  <a:schemeClr val="accent2">
                    <a:lumMod val="25000"/>
                  </a:schemeClr>
                </a:solidFill>
              </a:rPr>
              <a:t>(GEB 34)</a:t>
            </a:r>
          </a:p>
          <a:p>
            <a:pPr algn="l"/>
            <a:r>
              <a:rPr lang="es-ES" sz="2400" b="1" dirty="0">
                <a:solidFill>
                  <a:schemeClr val="accent2">
                    <a:lumMod val="25000"/>
                  </a:schemeClr>
                </a:solidFill>
              </a:rPr>
              <a:t>“Pablo exhorta a los creyentes a dejar de lado la ambición egoísta y a no procurar satisfacer sus propios intereses, sino de los demás. Señala a Jesús, quien, aunque era igual al Padre, asumió la condición de siervo, se humilló a sí mismo.”</a:t>
            </a:r>
            <a:r>
              <a:rPr lang="es-ES" sz="1800" b="1" dirty="0">
                <a:solidFill>
                  <a:schemeClr val="accent2">
                    <a:lumMod val="25000"/>
                  </a:schemeClr>
                </a:solidFill>
              </a:rPr>
              <a:t>(Id)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193161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¿Cómo podemos evitar la desunión en la iglesia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Juan 17:21, 22</a:t>
            </a:r>
          </a:p>
          <a:p>
            <a:endParaRPr lang="es-MX" sz="2000" b="1" dirty="0">
              <a:solidFill>
                <a:srgbClr val="FFCC99"/>
              </a:solidFill>
            </a:endParaRPr>
          </a:p>
          <a:p>
            <a:endParaRPr lang="es-MX" sz="2000" b="1" dirty="0">
              <a:solidFill>
                <a:srgbClr val="FFCC99"/>
              </a:solidFill>
            </a:endParaRPr>
          </a:p>
          <a:p>
            <a:endParaRPr lang="es-MX" sz="2000" b="1" dirty="0">
              <a:solidFill>
                <a:srgbClr val="FFCC99"/>
              </a:solidFill>
            </a:endParaRPr>
          </a:p>
          <a:p>
            <a:r>
              <a:rPr lang="es-MX" sz="2000" b="1" dirty="0">
                <a:solidFill>
                  <a:srgbClr val="FFCC99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2">
                    <a:lumMod val="25000"/>
                  </a:schemeClr>
                </a:solidFill>
              </a:rPr>
              <a:t> Sí. “Dios nos llamó a la comunión con su Hijo Jesucristo </a:t>
            </a:r>
            <a:r>
              <a:rPr lang="es-ES" sz="1800" b="1" dirty="0">
                <a:solidFill>
                  <a:schemeClr val="accent2">
                    <a:lumMod val="25000"/>
                  </a:schemeClr>
                </a:solidFill>
              </a:rPr>
              <a:t>(1 </a:t>
            </a:r>
            <a:r>
              <a:rPr lang="es-ES" sz="1800" b="1" dirty="0" err="1">
                <a:solidFill>
                  <a:schemeClr val="accent2">
                    <a:lumMod val="25000"/>
                  </a:schemeClr>
                </a:solidFill>
              </a:rPr>
              <a:t>Cor</a:t>
            </a:r>
            <a:r>
              <a:rPr lang="es-ES" sz="1800" b="1" dirty="0">
                <a:solidFill>
                  <a:schemeClr val="accent2">
                    <a:lumMod val="25000"/>
                  </a:schemeClr>
                </a:solidFill>
              </a:rPr>
              <a:t>. 1:9). </a:t>
            </a:r>
            <a:r>
              <a:rPr lang="es-ES" sz="2400" b="1" dirty="0">
                <a:solidFill>
                  <a:schemeClr val="accent2">
                    <a:lumMod val="25000"/>
                  </a:schemeClr>
                </a:solidFill>
              </a:rPr>
              <a:t>Nuestro Señor, es Cristo, y debemos centrarnos en él. A las preguntas retóricas: ¿Está Cristo dividido? ¿Fue Pablo crucificado por ustedes? (</a:t>
            </a:r>
            <a:r>
              <a:rPr lang="es-ES" sz="1800" b="1" dirty="0">
                <a:solidFill>
                  <a:schemeClr val="accent2">
                    <a:lumMod val="25000"/>
                  </a:schemeClr>
                </a:solidFill>
              </a:rPr>
              <a:t>1 </a:t>
            </a:r>
            <a:r>
              <a:rPr lang="es-ES" sz="1800" b="1" dirty="0" err="1">
                <a:solidFill>
                  <a:schemeClr val="accent2">
                    <a:lumMod val="25000"/>
                  </a:schemeClr>
                </a:solidFill>
              </a:rPr>
              <a:t>Cor</a:t>
            </a:r>
            <a:r>
              <a:rPr lang="es-ES" sz="1800" b="1" dirty="0">
                <a:solidFill>
                  <a:schemeClr val="accent2">
                    <a:lumMod val="25000"/>
                  </a:schemeClr>
                </a:solidFill>
              </a:rPr>
              <a:t>. 1:13) </a:t>
            </a:r>
            <a:r>
              <a:rPr lang="es-ES" sz="2400" b="1" dirty="0">
                <a:solidFill>
                  <a:schemeClr val="accent2">
                    <a:lumMod val="25000"/>
                  </a:schemeClr>
                </a:solidFill>
              </a:rPr>
              <a:t>es un rotundo ¡No!” </a:t>
            </a:r>
            <a:r>
              <a:rPr lang="es-ES" sz="1800" b="1" dirty="0">
                <a:solidFill>
                  <a:schemeClr val="accent2">
                    <a:lumMod val="25000"/>
                  </a:schemeClr>
                </a:solidFill>
              </a:rPr>
              <a:t>(GEB 29)</a:t>
            </a:r>
          </a:p>
          <a:p>
            <a:r>
              <a:rPr lang="es-ES" sz="2400" b="1" dirty="0">
                <a:solidFill>
                  <a:schemeClr val="accent2">
                    <a:lumMod val="25000"/>
                  </a:schemeClr>
                </a:solidFill>
              </a:rPr>
              <a:t>“Pablo menciona que somos el cuerpo de Cristo, y cada uno de ustedes es parte de él. </a:t>
            </a:r>
            <a:r>
              <a:rPr lang="es-ES" sz="1800" b="1" dirty="0">
                <a:solidFill>
                  <a:schemeClr val="accent2">
                    <a:lumMod val="25000"/>
                  </a:schemeClr>
                </a:solidFill>
              </a:rPr>
              <a:t>(1 </a:t>
            </a:r>
            <a:r>
              <a:rPr lang="es-ES" sz="1800" b="1" dirty="0" err="1">
                <a:solidFill>
                  <a:schemeClr val="accent2">
                    <a:lumMod val="25000"/>
                  </a:schemeClr>
                </a:solidFill>
              </a:rPr>
              <a:t>Cor</a:t>
            </a:r>
            <a:r>
              <a:rPr lang="es-ES" sz="1800" b="1" dirty="0">
                <a:solidFill>
                  <a:schemeClr val="accent2">
                    <a:lumMod val="25000"/>
                  </a:schemeClr>
                </a:solidFill>
              </a:rPr>
              <a:t>. 12:27). </a:t>
            </a:r>
            <a:r>
              <a:rPr lang="es-ES" sz="2400" b="1" dirty="0">
                <a:solidFill>
                  <a:schemeClr val="accent2">
                    <a:lumMod val="25000"/>
                  </a:schemeClr>
                </a:solidFill>
              </a:rPr>
              <a:t>Aunque el cuerpo tiene muchas partes, cada una con su función, sigue siendo un solo cuerpo.” </a:t>
            </a:r>
            <a:r>
              <a:rPr lang="es-ES" sz="1800" b="1" dirty="0">
                <a:solidFill>
                  <a:schemeClr val="accent2">
                    <a:lumMod val="25000"/>
                  </a:schemeClr>
                </a:solidFill>
              </a:rPr>
              <a:t>(Id)</a:t>
            </a:r>
          </a:p>
          <a:p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“Pablo </a:t>
            </a:r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</a:t>
            </a:r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nfatiza que todos tenemos a Jesús como nuestro Señor. La iglesia no se centra en los líderes humanos. Los cristianos se centran en Jesús.</a:t>
            </a:r>
            <a:r>
              <a:rPr lang="es-ES" sz="2400" b="1" dirty="0">
                <a:solidFill>
                  <a:schemeClr val="accent2">
                    <a:lumMod val="25000"/>
                  </a:schemeClr>
                </a:solidFill>
              </a:rPr>
              <a:t>” </a:t>
            </a:r>
            <a:r>
              <a:rPr lang="es-ES" sz="1800" b="1" dirty="0">
                <a:solidFill>
                  <a:schemeClr val="accent2">
                    <a:lumMod val="25000"/>
                  </a:schemeClr>
                </a:solidFill>
              </a:rPr>
              <a:t>(Id)</a:t>
            </a:r>
            <a:endParaRPr lang="es-E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Debemos estar centrados en Jesús para la unidad? </a:t>
            </a:r>
            <a:r>
              <a:rPr lang="es-MX" sz="2000" b="1" dirty="0">
                <a:solidFill>
                  <a:srgbClr val="FFCC99"/>
                </a:solidFill>
              </a:rPr>
              <a:t>1 Corintios 1:22, 23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 que la raíz de la división de la iglesia es el egoísmo y el orgullo, debemos permitir que Dios nos cambie nuestro corazón egoísta y orgulloso; seguir el ejemplo de Jesús en su humildad, él se hizo siervo humilde</a:t>
            </a:r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“Los líderes cristianos atribuyen el éxito de su ministerio solo a Dios. En su ministerio terrenal incluso Jesús, como ser humano, atribuyó la gloria a Dios </a:t>
            </a:r>
            <a:r>
              <a:rPr lang="es-PE" sz="1800" b="1" dirty="0">
                <a:solidFill>
                  <a:schemeClr val="accent2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(Juan 17:4).” (GEB 32)</a:t>
            </a:r>
          </a:p>
          <a:p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“Pablo demuestra que el orgullo no debe tener cabida en el verdadero liderazgo cristiano, ya que es la raíz de la división de la iglesia .” </a:t>
            </a:r>
            <a:r>
              <a:rPr lang="es-PE" sz="1800" b="1" dirty="0">
                <a:solidFill>
                  <a:schemeClr val="accent2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(GEB 11)</a:t>
            </a:r>
            <a:endParaRPr lang="es-PE" sz="1800" b="1" dirty="0">
              <a:solidFill>
                <a:schemeClr val="accent2">
                  <a:lumMod val="2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Qué estrategias podemos encontrar en la Biblia para la unidad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Colosenses 1:24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2">
                    <a:lumMod val="25000"/>
                  </a:schemeClr>
                </a:solidFill>
              </a:rPr>
              <a:t>El deseo de estar unido a Cristo Jesús y buscando unidad en la iglesia, porque Jesús oró por la unidad.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2">
                    <a:lumMod val="25000"/>
                  </a:schemeClr>
                </a:solidFill>
              </a:rPr>
              <a:t>	¿Deseas anunciar el evangelio de Cristo?</a:t>
            </a:r>
            <a:endParaRPr lang="es-MX" sz="2400" b="1" dirty="0">
              <a:solidFill>
                <a:schemeClr val="accent2">
                  <a:lumMod val="2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2">
                    <a:lumMod val="25000"/>
                  </a:schemeClr>
                </a:solidFill>
              </a:rPr>
              <a:t>¿Qué haré para compartir esta lección la próxima semana? Crear  oportunidades y compartir sobre la unidad en la iglesia. Amén</a:t>
            </a:r>
            <a:endParaRPr lang="es-MX" sz="2400" b="1" dirty="0">
              <a:solidFill>
                <a:schemeClr val="accent2">
                  <a:lumMod val="2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118607</TotalTime>
  <Words>756</Words>
  <Application>Microsoft Office PowerPoint</Application>
  <PresentationFormat>Presentación en pantalla (4:3)</PresentationFormat>
  <Paragraphs>67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¿Debemos estar centrados en Jesús para la unidad? 1 Corintios 1:22, 23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10286</cp:revision>
  <dcterms:created xsi:type="dcterms:W3CDTF">2007-04-17T14:25:21Z</dcterms:created>
  <dcterms:modified xsi:type="dcterms:W3CDTF">2026-07-14T00:00:11Z</dcterms:modified>
</cp:coreProperties>
</file>