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0"/>
  </p:notesMasterIdLst>
  <p:sldIdLst>
    <p:sldId id="256" r:id="rId2"/>
    <p:sldId id="284" r:id="rId3"/>
    <p:sldId id="265" r:id="rId4"/>
    <p:sldId id="287" r:id="rId5"/>
    <p:sldId id="269" r:id="rId6"/>
    <p:sldId id="282" r:id="rId7"/>
    <p:sldId id="263" r:id="rId8"/>
    <p:sldId id="281" r:id="rId9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71EAABB-2278-4A42-A021-174F358C85A2}">
          <p14:sldIdLst>
            <p14:sldId id="256"/>
            <p14:sldId id="284"/>
            <p14:sldId id="265"/>
            <p14:sldId id="287"/>
          </p14:sldIdLst>
        </p14:section>
        <p14:section name="Sección sin título" id="{9FBCFC46-058C-47EA-A91B-B54E9588554D}">
          <p14:sldIdLst>
            <p14:sldId id="269"/>
            <p14:sldId id="282"/>
            <p14:sldId id="26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7"/>
    <a:srgbClr val="F2021F"/>
    <a:srgbClr val="F3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446F-5817-4C25-929D-4F180A64F446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0B65-7D7D-4124-8CC2-64ACEAB319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5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2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5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0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0F7BE-E3AA-46EA-A2AF-7CD58110409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15EB-96B7-43E0-822F-C9D61E0D6D5A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68BFF-7334-4524-B060-8FA62EB200FE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015A-E9DF-4999-BA96-80B4C3B6875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7857-65F8-4624-9800-9A1D2E106D7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4103F-56A9-456A-BBC1-4F8FE456CDB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F1150-F025-40A1-8C0E-A093890BB6A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5691C-32EC-415A-9C86-A5A11EA90AD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CC3B3-BC7B-4C19-A548-5E4108AA5E3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2B1C7-C32D-491F-9835-10D9D954E90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E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261 w 7000"/>
                <a:gd name="T3" fmla="*/ 0 h 1000"/>
                <a:gd name="T4" fmla="*/ 2435 w 7000"/>
                <a:gd name="T5" fmla="*/ 174 h 1000"/>
                <a:gd name="T6" fmla="*/ 2262 w 7000"/>
                <a:gd name="T7" fmla="*/ 348 h 1000"/>
                <a:gd name="T8" fmla="*/ 0 w 7000"/>
                <a:gd name="T9" fmla="*/ 34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66EC6A28-46CA-4EDE-9959-40C3B0A1AC0A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calogo-janohalire.blogspot.com/p/escuela-sabatica.html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.slideshare.net/ahalirecc" TargetMode="External"/><Relationship Id="rId5" Type="http://schemas.openxmlformats.org/officeDocument/2006/relationships/hyperlink" Target="https://www.recursos-biblicos.com/2014/04/resumen-de-la-leccion-de-escuela-sabatica-para-segundo-trimestre-2014.html" TargetMode="External"/><Relationship Id="rId4" Type="http://schemas.openxmlformats.org/officeDocument/2006/relationships/hyperlink" Target="http://www.recursos-biblic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4857750" y="285750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s-ES" sz="1400" dirty="0">
                <a:solidFill>
                  <a:srgbClr val="E8E8FA"/>
                </a:solidFill>
              </a:rPr>
              <a:t>5 de setiembre 2026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23850" y="663575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MX" dirty="0">
                <a:solidFill>
                  <a:schemeClr val="bg1"/>
                </a:solidFill>
                <a:latin typeface="Arial Black" pitchFamily="34" charset="0"/>
              </a:rPr>
              <a:t>EL MINISTERIO CRISTIANO AUTÉTICO</a:t>
            </a:r>
          </a:p>
          <a:p>
            <a:pPr eaLnBrk="1" hangingPunct="1"/>
            <a:endParaRPr lang="es-MX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1692275" y="5768975"/>
            <a:ext cx="6365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s-MX" sz="2000" dirty="0">
                <a:solidFill>
                  <a:srgbClr val="F2021F"/>
                </a:solidFill>
                <a:latin typeface="Arial Black" pitchFamily="34" charset="0"/>
              </a:rPr>
              <a:t>TEXTO CLAVE:</a:t>
            </a:r>
            <a:r>
              <a:rPr lang="es-MX" sz="2000" dirty="0">
                <a:solidFill>
                  <a:schemeClr val="folHlink"/>
                </a:solidFill>
                <a:latin typeface="Arial Black" pitchFamily="34" charset="0"/>
              </a:rPr>
              <a:t> </a:t>
            </a:r>
            <a:r>
              <a:rPr lang="es-MX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2 Corintios 4:8 - 10</a:t>
            </a:r>
          </a:p>
          <a:p>
            <a:pPr algn="just" eaLnBrk="1" hangingPunct="1"/>
            <a:endParaRPr lang="es-MX" sz="2000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2044700" y="6381750"/>
            <a:ext cx="516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1400" b="1" dirty="0">
                <a:solidFill>
                  <a:schemeClr val="bg2"/>
                </a:solidFill>
              </a:rPr>
              <a:t>Escuela Sabática – 3° Trimestre de 2026</a:t>
            </a:r>
            <a:endParaRPr lang="es-MX" sz="1400" b="1" dirty="0">
              <a:solidFill>
                <a:schemeClr val="bg2"/>
              </a:solidFill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323850" y="260350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dirty="0">
                <a:solidFill>
                  <a:srgbClr val="F2021F"/>
                </a:solidFill>
                <a:latin typeface="Arial Black" pitchFamily="34" charset="0"/>
              </a:rPr>
              <a:t>Lección 10</a:t>
            </a:r>
            <a:endParaRPr lang="es-MX" dirty="0">
              <a:solidFill>
                <a:srgbClr val="FFFF0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692D2D-7E4D-446D-AA69-32BCAE1F7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0594" y="1690613"/>
            <a:ext cx="2882803" cy="39576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5851" y="2561531"/>
            <a:ext cx="4857750" cy="3348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SABER: Entender el plan de reconciliación de Dios para los humanos. 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SENTIR: El deseo de estar reconciliado con Dios.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HACER: La decisión de permanecer reconciliado por Dios y cooperar a Dios.</a:t>
            </a:r>
          </a:p>
        </p:txBody>
      </p:sp>
      <p:sp>
        <p:nvSpPr>
          <p:cNvPr id="21507" name="5 CuadroTexto"/>
          <p:cNvSpPr txBox="1">
            <a:spLocks noChangeArrowheads="1"/>
          </p:cNvSpPr>
          <p:nvPr/>
        </p:nvSpPr>
        <p:spPr bwMode="auto">
          <a:xfrm>
            <a:off x="468313" y="1484313"/>
            <a:ext cx="8015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Aprendamos a ser, un discípulo que coopera el plan de reconciliación divina. </a:t>
            </a:r>
          </a:p>
          <a:p>
            <a:pPr eaLnBrk="1" hangingPunct="1"/>
            <a:r>
              <a:rPr lang="es-ES" sz="2000" u="sng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APRENDIZAJE  POR  NIVELES</a:t>
            </a:r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:</a:t>
            </a:r>
            <a:endParaRPr lang="es-ES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8" name="7 Imagen" descr="jesus009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27844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133495"/>
            <a:ext cx="80152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4013" indent="-354013" eaLnBrk="1" hangingPunct="1">
              <a:spcAft>
                <a:spcPts val="600"/>
              </a:spcAft>
            </a:pP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I. OBJETIVO: </a:t>
            </a:r>
            <a:r>
              <a:rPr lang="es-MX" sz="2400" b="1" dirty="0">
                <a:solidFill>
                  <a:schemeClr val="bg1"/>
                </a:solidFill>
                <a:latin typeface="Tahoma" pitchFamily="34" charset="0"/>
              </a:rPr>
              <a:t>¿Qué enseñar y aprender?</a:t>
            </a:r>
            <a:endParaRPr lang="es-MX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CuadroTexto"/>
          <p:cNvSpPr txBox="1">
            <a:spLocks noChangeArrowheads="1"/>
          </p:cNvSpPr>
          <p:nvPr/>
        </p:nvSpPr>
        <p:spPr bwMode="auto">
          <a:xfrm>
            <a:off x="468313" y="1373188"/>
            <a:ext cx="7613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sz="2400" b="1" dirty="0">
                <a:solidFill>
                  <a:srgbClr val="CC6600"/>
                </a:solidFill>
              </a:rPr>
              <a:t>Con preguntas motivadoras, presentando necesidades y casos de la vida:</a:t>
            </a:r>
            <a:endParaRPr lang="es-ES" sz="2400" b="1" dirty="0">
              <a:solidFill>
                <a:srgbClr val="CC6600"/>
              </a:solidFill>
              <a:latin typeface="Arial Black" pitchFamily="34" charset="0"/>
            </a:endParaRPr>
          </a:p>
        </p:txBody>
      </p:sp>
      <p:pic>
        <p:nvPicPr>
          <p:cNvPr id="4099" name="Picture 2" descr="H:\Interrogante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2817813"/>
            <a:ext cx="2616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60350"/>
            <a:ext cx="8015287" cy="914400"/>
          </a:xfrm>
        </p:spPr>
        <p:txBody>
          <a:bodyPr/>
          <a:lstStyle/>
          <a:p>
            <a:pPr eaLnBrk="1" hangingPunct="1"/>
            <a:r>
              <a:rPr lang="es-MX" sz="2800" b="1">
                <a:solidFill>
                  <a:srgbClr val="FF0000"/>
                </a:solidFill>
                <a:latin typeface="Tahoma" pitchFamily="34" charset="0"/>
              </a:rPr>
              <a:t>II.</a:t>
            </a:r>
            <a:r>
              <a:rPr lang="es-MX" sz="2800" b="1">
                <a:latin typeface="Tahoma" pitchFamily="34" charset="0"/>
              </a:rPr>
              <a:t> </a:t>
            </a:r>
            <a:r>
              <a:rPr lang="es-MX" sz="2800" b="1">
                <a:solidFill>
                  <a:srgbClr val="F2021F"/>
                </a:solidFill>
                <a:latin typeface="Tahoma" pitchFamily="34" charset="0"/>
              </a:rPr>
              <a:t>MOTIVAR: </a:t>
            </a:r>
            <a:r>
              <a:rPr lang="es-MX" sz="2400" b="1">
                <a:solidFill>
                  <a:srgbClr val="FFFFCC"/>
                </a:solidFill>
              </a:rPr>
              <a:t>¿Cómo motivar y cómo enseñar?</a:t>
            </a:r>
            <a:r>
              <a:rPr lang="es-MX" sz="2400" b="1">
                <a:solidFill>
                  <a:srgbClr val="F2021F"/>
                </a:solidFill>
                <a:latin typeface="Tahoma" pitchFamily="34" charset="0"/>
              </a:rPr>
              <a:t> </a:t>
            </a:r>
            <a:endParaRPr lang="es-MX" sz="2400" b="1" dirty="0">
              <a:solidFill>
                <a:srgbClr val="CAE2FF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3769" y="2492374"/>
            <a:ext cx="5904656" cy="352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¿Hay evangelio del Antiguo Testamente y del nuevo Testamento?</a:t>
            </a:r>
          </a:p>
          <a:p>
            <a:pPr eaLnBrk="1" hangingPunct="1">
              <a:lnSpc>
                <a:spcPct val="90000"/>
              </a:lnSpc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¿Cuándo uno se reconcilia con Dios?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 ¿Después de reconciliarnos con Dios debemos buscar la santidad? </a:t>
            </a:r>
            <a:endParaRPr lang="es-MX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352928" cy="4938431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Hay un solo evangelio, y el evangelio es eterno. Pablo  dice: “Además os declaro, hermano el evangelio que os he predicado… Que Cristo murió por nuestros pecados, conforme a las Escrituras, y que fue sepultado, y que resucitó al tercer día.”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15:1- 4)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“El Antiguo Pacto era el evangelio previsto. La Escritura previendo que por la fe Dios justifica a los gentiles de antemano  anunció el evangelio a Abraham.”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105)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“Pablo se refiere a dos respuestas diferentes al evangelio, la de los creyentes y de los incrédulos. No se refiere a evangelio diferentes… hay un solo evangelio.”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(Id)</a:t>
            </a:r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1931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III.</a:t>
            </a:r>
            <a:r>
              <a:rPr lang="es-MX" sz="2800" b="1" dirty="0"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EXPLORA: </a:t>
            </a:r>
            <a:r>
              <a:rPr lang="es-MX" sz="2600" b="1" dirty="0">
                <a:solidFill>
                  <a:srgbClr val="FFFFCC"/>
                </a:solidFill>
              </a:rPr>
              <a:t>1.</a:t>
            </a:r>
            <a:r>
              <a:rPr lang="es-MX" sz="2400" b="1" dirty="0">
                <a:solidFill>
                  <a:schemeClr val="bg1"/>
                </a:solidFill>
              </a:rPr>
              <a:t>¿Hay evangelio del Antiguo Testamente y del nuevo Testamento</a:t>
            </a:r>
            <a:r>
              <a:rPr lang="es-MX" sz="2400" b="1" dirty="0">
                <a:solidFill>
                  <a:srgbClr val="FFFFCC"/>
                </a:solidFill>
              </a:rPr>
              <a:t>? </a:t>
            </a:r>
            <a:r>
              <a:rPr lang="es-MX" sz="2000" b="1" dirty="0">
                <a:solidFill>
                  <a:srgbClr val="FFCC99"/>
                </a:solidFill>
              </a:rPr>
              <a:t>2 Corintios 3:6</a:t>
            </a:r>
          </a:p>
          <a:p>
            <a:endParaRPr lang="es-MX" sz="2000" b="1" dirty="0">
              <a:solidFill>
                <a:srgbClr val="FFCC99"/>
              </a:solidFill>
            </a:endParaRPr>
          </a:p>
          <a:p>
            <a:r>
              <a:rPr lang="es-MX" sz="2000" b="1" dirty="0">
                <a:solidFill>
                  <a:srgbClr val="FFCC99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1447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80920" cy="4895874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 Cuando uno quiere reconciliarse con Dios, para recibir el perdón, uno debe hacerlo de acuerdo al plan de la reconciliación divina.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Para recibir el perdón de Dios, “el hombre se arrepiente, se compunge su corazón, cree en Cristo </a:t>
            </a:r>
            <a:r>
              <a:rPr lang="es-ES" sz="2400" b="1">
                <a:solidFill>
                  <a:schemeClr val="accent2">
                    <a:lumMod val="25000"/>
                  </a:schemeClr>
                </a:solidFill>
              </a:rPr>
              <a:t>como su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sacrificio expiatorio y se da cuenta de que Dios se ha reconciliado con él.”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(Tes.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Education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, 223)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“Cristo es el ministro de reconciliación por excelencia. Como tal, nos dio el ministerio de la reconciliación.”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107)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“Dios ha reconciliado a la humanidad consigo mismo por medio de la muerte expiatoria de su Hijo.”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(Id)</a:t>
            </a:r>
            <a:endParaRPr lang="es-E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sz="2400" b="1" dirty="0">
                <a:solidFill>
                  <a:srgbClr val="FFFFCC"/>
                </a:solidFill>
                <a:latin typeface="Tahoma" pitchFamily="34" charset="0"/>
              </a:rPr>
              <a:t>2</a:t>
            </a:r>
            <a:r>
              <a:rPr lang="es-MX" sz="2400" b="1" dirty="0">
                <a:solidFill>
                  <a:srgbClr val="FFFFCC"/>
                </a:solidFill>
              </a:rPr>
              <a:t>. ¿</a:t>
            </a:r>
            <a:r>
              <a:rPr lang="es-MX" sz="2400" b="1" dirty="0">
                <a:solidFill>
                  <a:schemeClr val="bg1"/>
                </a:solidFill>
              </a:rPr>
              <a:t>Cuándo uno se reconcilia con Dios? </a:t>
            </a:r>
            <a:r>
              <a:rPr lang="es-MX" sz="2000" b="1" dirty="0">
                <a:solidFill>
                  <a:srgbClr val="FFCC99"/>
                </a:solidFill>
              </a:rPr>
              <a:t>2 Corintios 5:16 - 21</a:t>
            </a:r>
            <a:endParaRPr lang="es-MX" sz="1600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484313"/>
            <a:ext cx="8136136" cy="4419600"/>
          </a:xfrm>
        </p:spPr>
        <p:txBody>
          <a:bodyPr/>
          <a:lstStyle/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“Después de instruir a los miembros de Corinto para que se reconciliaran con Dios, Pablo lo exhorta a vivir una vida santa separándose de la influencia dañina de los incrédulos y de la impureza 2 </a:t>
            </a:r>
            <a:r>
              <a:rPr lang="es-PE" sz="24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6:14-17”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(GEB 108)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“Una vez reconciliadas con Dios, las personas deben buscar la santidad. A ser cristianos fuertes en la fe, ardientes en celo y cabales en su consagración a Dios.”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(GEB110)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Pablo exhorta con estas palabras: “No os unáis en yugo desigual con los incrédulos… Salid en medio de ellos, y no toquéis lo inmundo.”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(2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6:14- 18)</a:t>
            </a:r>
            <a:endParaRPr lang="es-PE" sz="1800" b="1" dirty="0">
              <a:solidFill>
                <a:schemeClr val="accent2">
                  <a:lumMod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600" b="1" dirty="0">
                <a:solidFill>
                  <a:srgbClr val="FFFFCC"/>
                </a:solidFill>
              </a:rPr>
              <a:t>3. </a:t>
            </a:r>
            <a:r>
              <a:rPr lang="es-MX" sz="2400" b="1" dirty="0">
                <a:solidFill>
                  <a:srgbClr val="FFFFCC"/>
                </a:solidFill>
              </a:rPr>
              <a:t>¿</a:t>
            </a:r>
            <a:r>
              <a:rPr lang="es-MX" sz="2400" b="1" dirty="0">
                <a:solidFill>
                  <a:schemeClr val="bg1"/>
                </a:solidFill>
              </a:rPr>
              <a:t>Después de reconciliarnos con Dios debemos buscar la santidad</a:t>
            </a:r>
            <a:r>
              <a:rPr lang="es-MX" sz="2400" b="1" dirty="0">
                <a:solidFill>
                  <a:srgbClr val="FFFFCC"/>
                </a:solidFill>
              </a:rPr>
              <a:t>?</a:t>
            </a:r>
            <a:r>
              <a:rPr lang="es-MX" sz="2400" b="1" dirty="0">
                <a:solidFill>
                  <a:srgbClr val="FFCC99"/>
                </a:solidFill>
              </a:rPr>
              <a:t> </a:t>
            </a:r>
            <a:r>
              <a:rPr lang="es-MX" sz="2000" b="1" dirty="0">
                <a:solidFill>
                  <a:srgbClr val="FFCC99"/>
                </a:solidFill>
              </a:rPr>
              <a:t>2 Corintios 7:1</a:t>
            </a:r>
            <a:endParaRPr lang="es-MX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650493"/>
            <a:ext cx="6592887" cy="40909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>
                <a:solidFill>
                  <a:srgbClr val="3D3DD7"/>
                </a:solidFill>
              </a:rPr>
              <a:t>  	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deseo de reconciliarse con Dios, y participar en el ministerio de la reconciliación divina.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	¿Deseas reconciliarte con Dios?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    ¿Cuál es tu decisión?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400" b="1" dirty="0">
              <a:solidFill>
                <a:srgbClr val="F33F6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V. CREA: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¿Qué haré para compartir esta lección la próxima semana? Crear  oportunidades y compartir sobre el plan de reconciliación con Dios. Amén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800" b="1" dirty="0">
              <a:solidFill>
                <a:srgbClr val="F33F61"/>
              </a:solidFill>
            </a:endParaRPr>
          </a:p>
        </p:txBody>
      </p:sp>
      <p:pic>
        <p:nvPicPr>
          <p:cNvPr id="8195" name="Picture 10" descr="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774" y="2599831"/>
            <a:ext cx="1442938" cy="219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IV.</a:t>
            </a:r>
            <a:r>
              <a:rPr lang="es-MX" sz="28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APLICA:</a:t>
            </a:r>
            <a:br>
              <a:rPr lang="es-MX" sz="2800" b="1" dirty="0">
                <a:latin typeface="Tahoma" pitchFamily="34" charset="0"/>
              </a:rPr>
            </a:br>
            <a:r>
              <a:rPr lang="es-MX" sz="2400" b="1" dirty="0">
                <a:latin typeface="Tahoma" pitchFamily="34" charset="0"/>
              </a:rPr>
              <a:t>¿Qué debo sentir al recibir estos conocimientos?</a:t>
            </a:r>
            <a:r>
              <a:rPr lang="es-MX" sz="2800" b="1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0825" y="206375"/>
            <a:ext cx="8015288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MX" sz="3200" b="1" kern="0" dirty="0">
                <a:solidFill>
                  <a:srgbClr val="FFFF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Créditos</a:t>
            </a:r>
            <a:endParaRPr lang="es-MX" sz="2400" b="1" kern="0" dirty="0">
              <a:solidFill>
                <a:srgbClr val="FFFF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532813" y="677863"/>
            <a:ext cx="360362" cy="547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pic>
        <p:nvPicPr>
          <p:cNvPr id="9220" name="Picture 4" descr="Jesús sonri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341438"/>
            <a:ext cx="8205788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979613" y="1844675"/>
            <a:ext cx="64801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sz="1600" b="1" dirty="0">
                <a:solidFill>
                  <a:srgbClr val="FFFFCC"/>
                </a:solidFill>
                <a:latin typeface="Tahoma" pitchFamily="34" charset="0"/>
              </a:rPr>
              <a:t>DISEÑO ORIGINAL</a:t>
            </a:r>
          </a:p>
          <a:p>
            <a:pPr algn="ctr" eaLnBrk="1" hangingPunct="1"/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Lic. Alejandrino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Halire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Ccahuana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r>
              <a:rPr lang="es-AR" sz="1400" dirty="0">
                <a:solidFill>
                  <a:srgbClr val="FFFFCC"/>
                </a:solidFill>
                <a:latin typeface="Tahoma" pitchFamily="34" charset="0"/>
                <a:hlinkClick r:id="rId3"/>
              </a:rPr>
              <a:t>http://decalogo-janohalire.blogspot.com/p/escuela-sabatica.html</a:t>
            </a:r>
            <a:r>
              <a:rPr lang="es-AR" sz="1000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600" b="1" dirty="0">
              <a:latin typeface="Tahoma" pitchFamily="34" charset="0"/>
            </a:endParaRP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Distribución</a:t>
            </a: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Recursos Escuela Sabática ©</a:t>
            </a:r>
          </a:p>
          <a:p>
            <a:pPr algn="ctr" eaLnBrk="1" hangingPunct="1"/>
            <a:endParaRPr lang="es-AR" sz="1200" b="1" dirty="0"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Para recibir las próximas lecciones inscríbase enviando un mail a:</a:t>
            </a:r>
          </a:p>
          <a:p>
            <a:pPr algn="ctr" eaLnBrk="1" hangingPunct="1"/>
            <a:r>
              <a:rPr lang="es-PE" sz="1400" u="sng" dirty="0">
                <a:hlinkClick r:id="rId4"/>
              </a:rPr>
              <a:t>www.recursos-biblicos.com</a:t>
            </a:r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Asunto: Lecciones en PowerPoint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BÍBLICOS</a:t>
            </a: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gratuitos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200" b="1" dirty="0">
                <a:solidFill>
                  <a:schemeClr val="bg1"/>
                </a:solidFill>
                <a:latin typeface="Tahoma" pitchFamily="34" charset="0"/>
                <a:hlinkClick r:id="rId5"/>
              </a:rPr>
              <a:t>https://www.recursos-biblicos.com/2014/04/resumen-de-la-leccion-de-escuela-sabatica-para-segundo-trimestre-2014.html</a:t>
            </a: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PE" sz="1200" dirty="0">
                <a:hlinkClick r:id="rId6"/>
              </a:rPr>
              <a:t>https://es.slideshare.net/ahalirecc</a:t>
            </a:r>
            <a:r>
              <a:rPr lang="es-PE" sz="1200" dirty="0"/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9222" name="Group 3"/>
          <p:cNvGrpSpPr>
            <a:grpSpLocks/>
          </p:cNvGrpSpPr>
          <p:nvPr/>
        </p:nvGrpSpPr>
        <p:grpSpPr bwMode="auto">
          <a:xfrm>
            <a:off x="511175" y="5084763"/>
            <a:ext cx="1120775" cy="865187"/>
            <a:chOff x="4694" y="3521"/>
            <a:chExt cx="908" cy="680"/>
          </a:xfrm>
        </p:grpSpPr>
        <p:sp>
          <p:nvSpPr>
            <p:cNvPr id="922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740" y="3838"/>
              <a:ext cx="804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Recursos</a:t>
              </a:r>
            </a:p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Escuela Sabática</a:t>
              </a:r>
            </a:p>
          </p:txBody>
        </p:sp>
        <p:pic>
          <p:nvPicPr>
            <p:cNvPr id="9224" name="Picture 5" descr="logo IASD - ANI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12" y="3521"/>
              <a:ext cx="28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4988" y="3802"/>
              <a:ext cx="329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694" y="4201"/>
              <a:ext cx="908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120315</TotalTime>
  <Words>713</Words>
  <Application>Microsoft Office PowerPoint</Application>
  <PresentationFormat>Presentación en pantalla (4:3)</PresentationFormat>
  <Paragraphs>66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Impact</vt:lpstr>
      <vt:lpstr>Tahoma</vt:lpstr>
      <vt:lpstr>Times New Roman</vt:lpstr>
      <vt:lpstr>Wingdings</vt:lpstr>
      <vt:lpstr>Radial</vt:lpstr>
      <vt:lpstr>Presentación de PowerPoint</vt:lpstr>
      <vt:lpstr>Presentación de PowerPoint</vt:lpstr>
      <vt:lpstr>II. MOTIVAR: ¿Cómo motivar y cómo enseñar? </vt:lpstr>
      <vt:lpstr>Presentación de PowerPoint</vt:lpstr>
      <vt:lpstr>2. ¿Cuándo uno se reconcilia con Dios? 2 Corintios 5:16 - 21</vt:lpstr>
      <vt:lpstr>Presentación de PowerPoint</vt:lpstr>
      <vt:lpstr>IV. APLICA: ¿Qué debo sentir al recibir estos conocimientos? </vt:lpstr>
      <vt:lpstr>Presentación de PowerPoint</vt:lpstr>
    </vt:vector>
  </TitlesOfParts>
  <Company>DELBELCONPU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 y juicio, el dilema de Dios</dc:title>
  <dc:creator>pc3</dc:creator>
  <cp:keywords>Rut</cp:keywords>
  <cp:lastModifiedBy>Pc</cp:lastModifiedBy>
  <cp:revision>10423</cp:revision>
  <dcterms:created xsi:type="dcterms:W3CDTF">2007-04-17T14:25:21Z</dcterms:created>
  <dcterms:modified xsi:type="dcterms:W3CDTF">2026-08-31T23:21:16Z</dcterms:modified>
</cp:coreProperties>
</file>