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0"/>
  </p:notesMasterIdLst>
  <p:sldIdLst>
    <p:sldId id="256" r:id="rId2"/>
    <p:sldId id="284" r:id="rId3"/>
    <p:sldId id="265" r:id="rId4"/>
    <p:sldId id="287" r:id="rId5"/>
    <p:sldId id="269" r:id="rId6"/>
    <p:sldId id="282" r:id="rId7"/>
    <p:sldId id="263" r:id="rId8"/>
    <p:sldId id="281" r:id="rId9"/>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E71EAABB-2278-4A42-A021-174F358C85A2}">
          <p14:sldIdLst>
            <p14:sldId id="256"/>
            <p14:sldId id="284"/>
            <p14:sldId id="265"/>
            <p14:sldId id="287"/>
          </p14:sldIdLst>
        </p14:section>
        <p14:section name="Sección sin título" id="{9FBCFC46-058C-47EA-A91B-B54E9588554D}">
          <p14:sldIdLst>
            <p14:sldId id="269"/>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8/25/2025</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3</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4</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30 de agosto 2025</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CÓMO VIVIR LA LEY</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Éxodo 20:22, 23</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2025</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2" name="Imagen 1">
            <a:extLst>
              <a:ext uri="{FF2B5EF4-FFF2-40B4-BE49-F238E27FC236}">
                <a16:creationId xmlns:a16="http://schemas.microsoft.com/office/drawing/2014/main" id="{30692D2D-7E4D-446D-AA69-32BCAE1F715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51720" y="1779225"/>
            <a:ext cx="5040560" cy="37804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dio leyes adicionales para cumplir la Ley de Dios. </a:t>
            </a:r>
          </a:p>
          <a:p>
            <a:pPr eaLnBrk="1" hangingPunct="1">
              <a:lnSpc>
                <a:spcPct val="90000"/>
              </a:lnSpc>
            </a:pPr>
            <a:r>
              <a:rPr lang="es-MX" sz="2400" b="1" dirty="0">
                <a:solidFill>
                  <a:schemeClr val="accent6">
                    <a:lumMod val="75000"/>
                  </a:schemeClr>
                </a:solidFill>
              </a:rPr>
              <a:t>SENTIR: El deseo de seguir el ejemplo del Señor Jesucristo en su carácter.</a:t>
            </a:r>
          </a:p>
          <a:p>
            <a:pPr eaLnBrk="1" hangingPunct="1">
              <a:lnSpc>
                <a:spcPct val="90000"/>
              </a:lnSpc>
            </a:pPr>
            <a:r>
              <a:rPr lang="es-MX" sz="2400" b="1" dirty="0">
                <a:solidFill>
                  <a:schemeClr val="accent6">
                    <a:lumMod val="75000"/>
                  </a:schemeClr>
                </a:solidFill>
              </a:rPr>
              <a:t>HACER: La decisión obedecer la Ley de Dios.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aprende permanentemente de Dios para cumplir la Ley de Dios.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¿La Ley de Dios revela los objetivos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normas podemos resaltar del código del pacto?</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se entiende la venganza de Dios? </a:t>
            </a:r>
            <a:endParaRPr lang="es-MX" sz="24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352928" cy="4938431"/>
          </a:xfrm>
        </p:spPr>
        <p:txBody>
          <a:bodyPr/>
          <a:lstStyle/>
          <a:p>
            <a:r>
              <a:rPr lang="es-ES" sz="2400" b="1" dirty="0">
                <a:solidFill>
                  <a:schemeClr val="accent6">
                    <a:lumMod val="50000"/>
                  </a:schemeClr>
                </a:solidFill>
              </a:rPr>
              <a:t>Claro que sí. ¿Para qué promulga una ley un gobernante? Para alcanzar sus objetivos. Con respecto al pueblo de Israel, “Dios deseaba que su pueblo fuera diferente de las naciones circundantes. La Ley de Dios refleja su carácter. ” </a:t>
            </a:r>
            <a:r>
              <a:rPr lang="es-ES" sz="1800" b="1" dirty="0">
                <a:solidFill>
                  <a:schemeClr val="accent6">
                    <a:lumMod val="50000"/>
                  </a:schemeClr>
                </a:solidFill>
              </a:rPr>
              <a:t>(GEB 93)</a:t>
            </a:r>
          </a:p>
          <a:p>
            <a:r>
              <a:rPr lang="es-ES" sz="2400" b="1" dirty="0">
                <a:solidFill>
                  <a:schemeClr val="accent6">
                    <a:lumMod val="50000"/>
                  </a:schemeClr>
                </a:solidFill>
              </a:rPr>
              <a:t>Dios desea que su pueblo sea santo, apartado del mal, sea misericordioso, justo, como él es santo.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22:27, 31)</a:t>
            </a:r>
          </a:p>
          <a:p>
            <a:r>
              <a:rPr lang="es-ES" sz="2400" b="1" dirty="0">
                <a:solidFill>
                  <a:schemeClr val="accent6">
                    <a:lumMod val="50000"/>
                  </a:schemeClr>
                </a:solidFill>
              </a:rPr>
              <a:t>“Todos estarían sujetos a su ley. Los jueces debían ser nombrados administradores de la Ley.” </a:t>
            </a:r>
            <a:r>
              <a:rPr lang="es-ES" sz="1800" b="1" dirty="0">
                <a:solidFill>
                  <a:schemeClr val="accent6">
                    <a:lumMod val="50000"/>
                  </a:schemeClr>
                </a:solidFill>
              </a:rPr>
              <a:t>(GEB 93)</a:t>
            </a:r>
          </a:p>
          <a:p>
            <a:r>
              <a:rPr lang="es-ES" sz="2400" b="1" dirty="0">
                <a:solidFill>
                  <a:schemeClr val="accent6">
                    <a:lumMod val="50000"/>
                  </a:schemeClr>
                </a:solidFill>
              </a:rPr>
              <a:t>“En cualquier cultura, las leyes revelan los ideales, objetivos, intenciones y carácter de los legisladores.” </a:t>
            </a:r>
            <a:r>
              <a:rPr lang="es-ES" sz="1800" b="1" dirty="0">
                <a:solidFill>
                  <a:schemeClr val="accent6">
                    <a:lumMod val="50000"/>
                  </a:schemeClr>
                </a:solidFill>
              </a:rPr>
              <a:t>(Id)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¿La Ley de Dios revela los objetivos de Dios</a:t>
            </a:r>
            <a:r>
              <a:rPr lang="es-MX" sz="2400" b="1" dirty="0">
                <a:solidFill>
                  <a:srgbClr val="FFFFCC"/>
                </a:solidFill>
              </a:rPr>
              <a:t>? </a:t>
            </a:r>
            <a:r>
              <a:rPr lang="es-MX" sz="2000" b="1" dirty="0">
                <a:solidFill>
                  <a:srgbClr val="FFCC99"/>
                </a:solidFill>
              </a:rPr>
              <a:t>Éxodo 22:27, 31 </a:t>
            </a:r>
          </a:p>
        </p:txBody>
      </p:sp>
    </p:spTree>
    <p:extLst>
      <p:ext uri="{BB962C8B-B14F-4D97-AF65-F5344CB8AC3E}">
        <p14:creationId xmlns:p14="http://schemas.microsoft.com/office/powerpoint/2010/main" val="41714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95536" y="1412776"/>
            <a:ext cx="8280920" cy="4895874"/>
          </a:xfrm>
        </p:spPr>
        <p:txBody>
          <a:bodyPr/>
          <a:lstStyle/>
          <a:p>
            <a:r>
              <a:rPr lang="es-ES" sz="2400" b="1" dirty="0">
                <a:solidFill>
                  <a:schemeClr val="accent6">
                    <a:lumMod val="50000"/>
                  </a:schemeClr>
                </a:solidFill>
              </a:rPr>
              <a:t>1. “A ninguna viuda ni huérfano afligiréis. Porque si tú llegas a afligirles, y ellos clamarán a mí, ciertamente oiré su clamor.”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22:22, 23, 24)</a:t>
            </a:r>
          </a:p>
          <a:p>
            <a:r>
              <a:rPr lang="es-ES" sz="2400" b="1" dirty="0">
                <a:solidFill>
                  <a:schemeClr val="accent6">
                    <a:lumMod val="50000"/>
                  </a:schemeClr>
                </a:solidFill>
              </a:rPr>
              <a:t>2. “Cuando prestares dinero a uno de mi pueblo, al pobre que está contigo, no te portarás con él como un usurero, ni le impondrás usura.”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22:25)</a:t>
            </a:r>
          </a:p>
          <a:p>
            <a:r>
              <a:rPr lang="es-ES" sz="2400" b="1" dirty="0">
                <a:solidFill>
                  <a:schemeClr val="accent6">
                    <a:lumMod val="50000"/>
                  </a:schemeClr>
                </a:solidFill>
              </a:rPr>
              <a:t>3 “No recibirás falso rumor.”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23:1)</a:t>
            </a:r>
          </a:p>
          <a:p>
            <a:r>
              <a:rPr lang="es-ES" sz="2400" b="1" dirty="0">
                <a:solidFill>
                  <a:schemeClr val="accent6">
                    <a:lumMod val="50000"/>
                  </a:schemeClr>
                </a:solidFill>
              </a:rPr>
              <a:t>4. “No te concertarás con el impío para ser testigo falso.”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23:1) </a:t>
            </a:r>
          </a:p>
          <a:p>
            <a:r>
              <a:rPr lang="es-ES" sz="2400" b="1" dirty="0">
                <a:solidFill>
                  <a:schemeClr val="accent6">
                    <a:lumMod val="50000"/>
                  </a:schemeClr>
                </a:solidFill>
              </a:rPr>
              <a:t>5. “No recibirás presente; porque el presente ciega a los que ven, y pervierte las palabras de los justos.” </a:t>
            </a:r>
            <a:r>
              <a:rPr lang="es-ES" sz="1800" b="1" dirty="0">
                <a:solidFill>
                  <a:schemeClr val="accent6">
                    <a:lumMod val="50000"/>
                  </a:schemeClr>
                </a:solidFill>
              </a:rPr>
              <a:t> (</a:t>
            </a:r>
            <a:r>
              <a:rPr lang="es-ES" sz="1800" b="1" dirty="0" err="1">
                <a:solidFill>
                  <a:schemeClr val="accent6">
                    <a:lumMod val="50000"/>
                  </a:schemeClr>
                </a:solidFill>
              </a:rPr>
              <a:t>Éxo</a:t>
            </a:r>
            <a:r>
              <a:rPr lang="es-ES" sz="1800" b="1" dirty="0">
                <a:solidFill>
                  <a:schemeClr val="accent6">
                    <a:lumMod val="50000"/>
                  </a:schemeClr>
                </a:solidFill>
              </a:rPr>
              <a:t>. 23:8)</a:t>
            </a:r>
            <a:endParaRPr lang="es-ES" sz="2400" b="1" dirty="0">
              <a:solidFill>
                <a:schemeClr val="accent6">
                  <a:lumMod val="50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Qué normas podemos resaltar del código del pacto? </a:t>
            </a:r>
            <a:r>
              <a:rPr lang="es-MX" sz="2000" b="1" dirty="0">
                <a:solidFill>
                  <a:srgbClr val="FFCC99"/>
                </a:solidFill>
              </a:rPr>
              <a:t>Éxodo 22:16- 31; 23:1-12  </a:t>
            </a:r>
            <a:endParaRPr lang="es-MX" sz="1600" b="1" dirty="0">
              <a:solidFill>
                <a:srgbClr val="CC66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PE" sz="2400" b="1" dirty="0">
                <a:solidFill>
                  <a:schemeClr val="accent6">
                    <a:lumMod val="50000"/>
                  </a:schemeClr>
                </a:solidFill>
              </a:rPr>
              <a:t>Como la recompensa del mal que hacemos. “No se venguen ustedes mismos, amados míos, antes den lugar a la ira de Dios. Porque escrito está: Mía es la venganza, yo pagaré, dice el Señor.” </a:t>
            </a:r>
            <a:r>
              <a:rPr lang="es-PE" sz="1800" b="1" dirty="0">
                <a:solidFill>
                  <a:schemeClr val="accent6">
                    <a:lumMod val="50000"/>
                  </a:schemeClr>
                </a:solidFill>
              </a:rPr>
              <a:t>(Rom. 12:9; </a:t>
            </a:r>
            <a:r>
              <a:rPr lang="es-PE" sz="1800" b="1" dirty="0" err="1">
                <a:solidFill>
                  <a:schemeClr val="accent6">
                    <a:lumMod val="50000"/>
                  </a:schemeClr>
                </a:solidFill>
              </a:rPr>
              <a:t>Deut</a:t>
            </a:r>
            <a:r>
              <a:rPr lang="es-PE" sz="1800" b="1" dirty="0">
                <a:solidFill>
                  <a:schemeClr val="accent6">
                    <a:lumMod val="50000"/>
                  </a:schemeClr>
                </a:solidFill>
              </a:rPr>
              <a:t>. 32:35; GEB 98)</a:t>
            </a:r>
          </a:p>
          <a:p>
            <a:r>
              <a:rPr lang="es-PE" sz="2400" b="1" dirty="0">
                <a:solidFill>
                  <a:schemeClr val="accent6">
                    <a:lumMod val="50000"/>
                  </a:schemeClr>
                </a:solidFill>
              </a:rPr>
              <a:t>“Hasta que el Señor traiga justicia, que tanta falta hace, era el deber de los jueces en el antiguo Israel aplicar la ley y determinar el castigo justo cuando ocurría un daño o lesión.” </a:t>
            </a:r>
            <a:r>
              <a:rPr lang="es-PE" sz="1800" b="1" dirty="0">
                <a:solidFill>
                  <a:schemeClr val="accent6">
                    <a:lumMod val="50000"/>
                  </a:schemeClr>
                </a:solidFill>
              </a:rPr>
              <a:t>(Id)</a:t>
            </a:r>
          </a:p>
          <a:p>
            <a:r>
              <a:rPr lang="es-PE" sz="2400" b="1" dirty="0">
                <a:solidFill>
                  <a:schemeClr val="accent6">
                    <a:lumMod val="50000"/>
                  </a:schemeClr>
                </a:solidFill>
                <a:ea typeface="Calibri" panose="020F0502020204030204" pitchFamily="34" charset="0"/>
                <a:cs typeface="Times New Roman" panose="02020603050405020304" pitchFamily="18" charset="0"/>
              </a:rPr>
              <a:t>“Jesús no estaba en contra del principio de la recompensa y el castigo. La justicia es una cuestión de principios; es una parte crucial de la vida.”. </a:t>
            </a:r>
            <a:r>
              <a:rPr lang="es-PE" sz="1800" b="1" dirty="0">
                <a:solidFill>
                  <a:schemeClr val="accent6">
                    <a:lumMod val="50000"/>
                  </a:schemeClr>
                </a:solidFill>
                <a:ea typeface="Calibri" panose="020F0502020204030204" pitchFamily="34" charset="0"/>
                <a:cs typeface="Times New Roman" panose="02020603050405020304" pitchFamily="18" charset="0"/>
              </a:rPr>
              <a:t>(GEB 98)</a:t>
            </a:r>
            <a:r>
              <a:rPr lang="es-PE" sz="1800" b="1" dirty="0">
                <a:solidFill>
                  <a:schemeClr val="accent6">
                    <a:lumMod val="50000"/>
                  </a:schemeClr>
                </a:solidFill>
                <a:effectLst/>
                <a:ea typeface="Calibri" panose="020F0502020204030204" pitchFamily="34" charset="0"/>
                <a:cs typeface="Times New Roman" panose="02020603050405020304" pitchFamily="18" charset="0"/>
              </a:rPr>
              <a:t>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Cómo se entiende la venganza de Dios</a:t>
            </a:r>
            <a:r>
              <a:rPr lang="es-MX" sz="2400" b="1" dirty="0">
                <a:solidFill>
                  <a:srgbClr val="FFFFCC"/>
                </a:solidFill>
              </a:rPr>
              <a:t>?</a:t>
            </a:r>
            <a:r>
              <a:rPr lang="es-MX" sz="2400" b="1" dirty="0">
                <a:solidFill>
                  <a:srgbClr val="FFCC99"/>
                </a:solidFill>
              </a:rPr>
              <a:t> </a:t>
            </a:r>
            <a:r>
              <a:rPr lang="es-MX" sz="2000" b="1" dirty="0">
                <a:solidFill>
                  <a:srgbClr val="FFCC99"/>
                </a:solidFill>
              </a:rPr>
              <a:t> </a:t>
            </a:r>
            <a:r>
              <a:rPr lang="es-PE" sz="2000" b="1" dirty="0">
                <a:solidFill>
                  <a:srgbClr val="FFC000"/>
                </a:solidFill>
              </a:rPr>
              <a:t>Deuteronomio 32:35; Romanos 12:19 </a:t>
            </a:r>
            <a:endParaRPr lang="es-MX" sz="2000" b="1"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vivir en armonía con la Ley de Dios, sometiendo mi voluntad a Dios y asemejarme al carácter de Dios.</a:t>
            </a:r>
          </a:p>
          <a:p>
            <a:pPr>
              <a:lnSpc>
                <a:spcPct val="80000"/>
              </a:lnSpc>
              <a:buFont typeface="Wingdings" pitchFamily="2" charset="2"/>
              <a:buNone/>
            </a:pPr>
            <a:r>
              <a:rPr lang="es-ES" sz="2400" b="1" dirty="0">
                <a:solidFill>
                  <a:schemeClr val="accent6">
                    <a:lumMod val="50000"/>
                  </a:schemeClr>
                </a:solidFill>
              </a:rPr>
              <a:t>	¿Deseas obedecer las normas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y compartir sobre las leyes de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105812</TotalTime>
  <Words>752</Words>
  <Application>Microsoft Office PowerPoint</Application>
  <PresentationFormat>Presentación en pantalla (4:3)</PresentationFormat>
  <Paragraphs>66</Paragraphs>
  <Slides>8</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II. MOTIVAR: ¿Cómo motivar y cómo enseñar? </vt:lpstr>
      <vt:lpstr>Presentación de PowerPoint</vt:lpstr>
      <vt:lpstr>2. ¿Qué normas podemos resaltar del código del pacto? Éxodo 22:16- 31; 23:1-12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keywords>Rut</cp:keywords>
  <cp:lastModifiedBy>Pc</cp:lastModifiedBy>
  <cp:revision>9136</cp:revision>
  <dcterms:created xsi:type="dcterms:W3CDTF">2007-04-17T14:25:21Z</dcterms:created>
  <dcterms:modified xsi:type="dcterms:W3CDTF">2025-08-25T22:26:51Z</dcterms:modified>
</cp:coreProperties>
</file>