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0"/>
  </p:notesMasterIdLst>
  <p:sldIdLst>
    <p:sldId id="256" r:id="rId2"/>
    <p:sldId id="284" r:id="rId3"/>
    <p:sldId id="265" r:id="rId4"/>
    <p:sldId id="287" r:id="rId5"/>
    <p:sldId id="269" r:id="rId6"/>
    <p:sldId id="282" r:id="rId7"/>
    <p:sldId id="263" r:id="rId8"/>
    <p:sldId id="281" r:id="rId9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71EAABB-2278-4A42-A021-174F358C85A2}">
          <p14:sldIdLst>
            <p14:sldId id="256"/>
            <p14:sldId id="284"/>
            <p14:sldId id="265"/>
            <p14:sldId id="287"/>
          </p14:sldIdLst>
        </p14:section>
        <p14:section name="Sección sin título" id="{9FBCFC46-058C-47EA-A91B-B54E9588554D}">
          <p14:sldIdLst>
            <p14:sldId id="269"/>
            <p14:sldId id="282"/>
            <p14:sldId id="26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7"/>
    <a:srgbClr val="F2021F"/>
    <a:srgbClr val="F33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3446F-5817-4C25-929D-4F180A64F446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0B65-7D7D-4124-8CC2-64ACEAB319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GEB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0F7BE-E3AA-46EA-A2AF-7CD58110409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415EB-96B7-43E0-822F-C9D61E0D6D5A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68BFF-7334-4524-B060-8FA62EB200F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015A-E9DF-4999-BA96-80B4C3B68754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67857-65F8-4624-9800-9A1D2E106D7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4103F-56A9-456A-BBC1-4F8FE456CDB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F1150-F025-40A1-8C0E-A093890BB6AB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5691C-32EC-415A-9C86-A5A11EA90AD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CC3B3-BC7B-4C19-A548-5E4108AA5E3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2B1C7-C32D-491F-9835-10D9D954E90D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261 w 7000"/>
                <a:gd name="T3" fmla="*/ 0 h 1000"/>
                <a:gd name="T4" fmla="*/ 2435 w 7000"/>
                <a:gd name="T5" fmla="*/ 174 h 1000"/>
                <a:gd name="T6" fmla="*/ 2262 w 7000"/>
                <a:gd name="T7" fmla="*/ 348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6EC6A28-46CA-4EDE-9959-40C3B0A1AC0A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calogo-janohalire.blogspot.com/p/escuela-sabatica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slideshare.net/ahalirecc" TargetMode="External"/><Relationship Id="rId5" Type="http://schemas.openxmlformats.org/officeDocument/2006/relationships/hyperlink" Target="http://decalogo-janohalire.blogspot.com/" TargetMode="External"/><Relationship Id="rId4" Type="http://schemas.openxmlformats.org/officeDocument/2006/relationships/hyperlink" Target="http://www.recursos-biblic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4857750" y="285750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sz="1400" dirty="0">
                <a:solidFill>
                  <a:srgbClr val="E8E8FA"/>
                </a:solidFill>
              </a:rPr>
              <a:t>19 de julio 2025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23850" y="663575"/>
            <a:ext cx="773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UN COMIENZO DIFÍCIL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692275" y="5768975"/>
            <a:ext cx="636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MX" sz="2000" dirty="0">
                <a:solidFill>
                  <a:srgbClr val="F2021F"/>
                </a:solidFill>
                <a:latin typeface="Arial Black" pitchFamily="34" charset="0"/>
              </a:rPr>
              <a:t>TEXTO CLAVE:</a:t>
            </a:r>
            <a:r>
              <a:rPr lang="es-MX" sz="2000" dirty="0">
                <a:solidFill>
                  <a:schemeClr val="folHlink"/>
                </a:solidFill>
                <a:latin typeface="Arial Black" pitchFamily="34" charset="0"/>
              </a:rPr>
              <a:t> Éxodo 5:1, 2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2044700" y="6381750"/>
            <a:ext cx="516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400" b="1" dirty="0">
                <a:solidFill>
                  <a:schemeClr val="bg2"/>
                </a:solidFill>
              </a:rPr>
              <a:t>Escuela Sabática – 3° Trimestre de 2025</a:t>
            </a:r>
            <a:endParaRPr lang="es-MX" sz="1400" b="1" dirty="0">
              <a:solidFill>
                <a:schemeClr val="bg2"/>
              </a:solidFill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23850" y="260350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dirty="0">
                <a:solidFill>
                  <a:srgbClr val="F2021F"/>
                </a:solidFill>
                <a:latin typeface="Arial Black" pitchFamily="34" charset="0"/>
              </a:rPr>
              <a:t>Lección 03</a:t>
            </a:r>
            <a:endParaRPr lang="es-MX" dirty="0">
              <a:solidFill>
                <a:srgbClr val="FFFF07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692D2D-7E4D-446D-AA69-32BCAE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8" y="1782559"/>
            <a:ext cx="5261304" cy="3773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5851" y="2561531"/>
            <a:ext cx="4857750" cy="33489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SABER: Entender los momentos difíciles de Moisés. 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SENTIR: El deseo de perseverar en la misión emprendida.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HACER: La decisión de ser perseverante en todo momento de la vida cristiana.</a:t>
            </a:r>
          </a:p>
        </p:txBody>
      </p:sp>
      <p:sp>
        <p:nvSpPr>
          <p:cNvPr id="21507" name="5 CuadroTexto"/>
          <p:cNvSpPr txBox="1">
            <a:spLocks noChangeArrowheads="1"/>
          </p:cNvSpPr>
          <p:nvPr/>
        </p:nvSpPr>
        <p:spPr bwMode="auto">
          <a:xfrm>
            <a:off x="468313" y="1484313"/>
            <a:ext cx="8015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Aprendamos a ser un discípulo perseverante en la misión.</a:t>
            </a:r>
          </a:p>
          <a:p>
            <a:pPr eaLnBrk="1" hangingPunct="1"/>
            <a:r>
              <a:rPr lang="es-ES" sz="2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APRENDIZAJE  POR  NIVELES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8" name="7 Imagen" descr="jesus00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250825" y="133495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1" hangingPunct="1">
              <a:spcAft>
                <a:spcPts val="600"/>
              </a:spcAft>
            </a:pP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I. OBJETIVO: </a:t>
            </a:r>
            <a:r>
              <a:rPr lang="es-MX" sz="2400" b="1" dirty="0">
                <a:solidFill>
                  <a:schemeClr val="bg1"/>
                </a:solidFill>
                <a:latin typeface="Tahoma" pitchFamily="34" charset="0"/>
              </a:rPr>
              <a:t>¿Qué enseñar?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468313" y="1373188"/>
            <a:ext cx="7613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400" b="1" dirty="0">
                <a:solidFill>
                  <a:srgbClr val="CC6600"/>
                </a:solidFill>
              </a:rPr>
              <a:t>Con preguntas motivadoras, presentando necesidades y casos de la vida:</a:t>
            </a:r>
            <a:endParaRPr lang="es-ES" sz="2400" b="1" dirty="0">
              <a:solidFill>
                <a:srgbClr val="CC6600"/>
              </a:solidFill>
              <a:latin typeface="Arial Black" pitchFamily="34" charset="0"/>
            </a:endParaRPr>
          </a:p>
        </p:txBody>
      </p:sp>
      <p:pic>
        <p:nvPicPr>
          <p:cNvPr id="4099" name="Picture 2" descr="H:\Interrogante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2817813"/>
            <a:ext cx="2616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60350"/>
            <a:ext cx="8015287" cy="914400"/>
          </a:xfrm>
        </p:spPr>
        <p:txBody>
          <a:bodyPr/>
          <a:lstStyle/>
          <a:p>
            <a:pPr eaLnBrk="1" hangingPunct="1"/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II.</a:t>
            </a:r>
            <a:r>
              <a:rPr lang="es-MX" sz="2800" b="1" dirty="0"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MOTIVAR: </a:t>
            </a:r>
            <a:r>
              <a:rPr lang="es-MX" sz="2400" b="1" dirty="0">
                <a:solidFill>
                  <a:srgbClr val="FFFFCC"/>
                </a:solidFill>
              </a:rPr>
              <a:t>¿Cómo motivar y cómo enseñar?</a:t>
            </a:r>
            <a:r>
              <a:rPr lang="es-MX" sz="2400" b="1" dirty="0">
                <a:solidFill>
                  <a:srgbClr val="F2021F"/>
                </a:solidFill>
                <a:latin typeface="Tahoma" pitchFamily="34" charset="0"/>
              </a:rPr>
              <a:t> </a:t>
            </a:r>
            <a:endParaRPr lang="es-MX" sz="2400" b="1" dirty="0">
              <a:solidFill>
                <a:srgbClr val="CAE2FF"/>
              </a:solidFill>
              <a:latin typeface="Tahoma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9" y="2492374"/>
            <a:ext cx="5904656" cy="3528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¿La respuesta de faraón a Moisés expresa ateísmo?</a:t>
            </a:r>
          </a:p>
          <a:p>
            <a:pPr eaLnBrk="1" hangingPunct="1">
              <a:lnSpc>
                <a:spcPct val="90000"/>
              </a:lnSpc>
            </a:pP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¿Cuál fue la respuesta de Dios a la queja de Moisés?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 ¿Cómo sobrellevar situaciones difíciles como del pueblo de Israel? </a:t>
            </a:r>
            <a:endParaRPr lang="es-MX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280920" cy="4938431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Sí, la respuesta de Faraón a Moisés expresa, el razonamiento ateo, los ateos afirman que no existe Dios Creador; ese pensamiento también tenía los de la revolución francesa.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Recordemos la petición de Moisés: “Jehová el Dios de Israel dice: Deja ir a mi pueblo a celebrarme fiesta en el desierto. Y Faraón respondió: ¿Quién es Jehová, para que yo oiga su voz y deje ir a Israel? Yo no conozco a Jehová, ni tampoco dejaré ir a Israel.”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“De todas las naciones mencionadas en la historia bíblica, fue Egipto la que con más osadía negó la existencia de Dios vivo y resistió sus mandatos.”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(GEB 28) 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95263" y="282575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III.</a:t>
            </a:r>
            <a:r>
              <a:rPr lang="es-MX" sz="2800" b="1" dirty="0"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EXPLORA: </a:t>
            </a:r>
            <a:r>
              <a:rPr lang="es-MX" sz="2600" b="1" dirty="0">
                <a:solidFill>
                  <a:srgbClr val="FFFFCC"/>
                </a:solidFill>
              </a:rPr>
              <a:t>1.</a:t>
            </a:r>
            <a:r>
              <a:rPr lang="es-MX" sz="2400" b="1" dirty="0">
                <a:solidFill>
                  <a:schemeClr val="bg1"/>
                </a:solidFill>
              </a:rPr>
              <a:t>¿La respuesta de faraón a Moisés expresa ateísmo</a:t>
            </a:r>
            <a:r>
              <a:rPr lang="es-MX" sz="2400" b="1" dirty="0">
                <a:solidFill>
                  <a:srgbClr val="FFFFCC"/>
                </a:solidFill>
              </a:rPr>
              <a:t>? </a:t>
            </a:r>
            <a:r>
              <a:rPr lang="es-MX" sz="2000" b="1" dirty="0">
                <a:solidFill>
                  <a:srgbClr val="FFCC99"/>
                </a:solidFill>
              </a:rPr>
              <a:t>Éxodo 5:1, 2 </a:t>
            </a:r>
          </a:p>
        </p:txBody>
      </p:sp>
    </p:spTree>
    <p:extLst>
      <p:ext uri="{BB962C8B-B14F-4D97-AF65-F5344CB8AC3E}">
        <p14:creationId xmlns:p14="http://schemas.microsoft.com/office/powerpoint/2010/main" val="417144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80920" cy="4895874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Dios le dijo a Moisés: “Ahora verás lo que yo haré con Faraón, porque con mano fuerte los dejará ir , y con mano fuerte los echará de su tierra. ” 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ES" sz="1800" b="1" dirty="0" err="1">
                <a:solidFill>
                  <a:schemeClr val="accent6">
                    <a:lumMod val="50000"/>
                  </a:schemeClr>
                </a:solidFill>
              </a:rPr>
              <a:t>Éxo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. 6:1)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Después del pedido de Moisés y Aarón, para salir a adorar al desierto al Dios Creador; se agravó la situación de Israel en opresión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Moisés presentó su queja a Dios con estas palabras: “Señor, ¿Por qué afliges a este pueblo? ¿Para qué me enviaste? Porque desde que vine a Farón para hablarle en tu nombre, ha afligido a este pueblo; y tu no nos has librado a tu pueblo.”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ES" sz="1800" b="1" dirty="0" err="1">
                <a:solidFill>
                  <a:schemeClr val="accent6">
                    <a:lumMod val="50000"/>
                  </a:schemeClr>
                </a:solidFill>
              </a:rPr>
              <a:t>Éxo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. 5:22. 23)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Dios les dijo también: “Yo os sacaré…”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ES" sz="1800" b="1" dirty="0" err="1">
                <a:solidFill>
                  <a:schemeClr val="accent6">
                    <a:lumMod val="50000"/>
                  </a:schemeClr>
                </a:solidFill>
              </a:rPr>
              <a:t>Éxo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. 6:6)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400" b="1" dirty="0">
                <a:solidFill>
                  <a:srgbClr val="FFFFCC"/>
                </a:solidFill>
                <a:latin typeface="Tahoma" pitchFamily="34" charset="0"/>
              </a:rPr>
              <a:t>2</a:t>
            </a:r>
            <a:r>
              <a:rPr lang="es-MX" sz="2400" b="1" dirty="0">
                <a:solidFill>
                  <a:srgbClr val="FFFFCC"/>
                </a:solidFill>
              </a:rPr>
              <a:t>. ¿</a:t>
            </a:r>
            <a:r>
              <a:rPr lang="es-MX" sz="2400" b="1" dirty="0">
                <a:solidFill>
                  <a:schemeClr val="bg1"/>
                </a:solidFill>
              </a:rPr>
              <a:t>Cuál fue la respuesta de Dios a la queja de Moisés? </a:t>
            </a:r>
            <a:r>
              <a:rPr lang="es-MX" sz="2000" b="1" dirty="0">
                <a:solidFill>
                  <a:srgbClr val="FFCC99"/>
                </a:solidFill>
              </a:rPr>
              <a:t>Éxodo 5:16, 22, 23; 6:1- 6 </a:t>
            </a:r>
            <a:endParaRPr lang="es-MX" sz="16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484313"/>
            <a:ext cx="8136136" cy="4419600"/>
          </a:xfrm>
        </p:spPr>
        <p:txBody>
          <a:bodyPr/>
          <a:lstStyle/>
          <a:p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Con la confianza en Dios. “¿Quién no se ha sentido en algún momento deprimido, decepcionado, insatisfecho e incluso abandonado por Dios? </a:t>
            </a:r>
          </a:p>
          <a:p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Los hebreos estaban tan descorazonados por su dolor, sufrimiento y duro trabajo que, NO ESCUCHABAN las palabras de Moisés, quien les aseguró que Dios intervendría...” </a:t>
            </a:r>
            <a:r>
              <a:rPr lang="es-PE" sz="1800" b="1" dirty="0">
                <a:solidFill>
                  <a:schemeClr val="accent6">
                    <a:lumMod val="50000"/>
                  </a:schemeClr>
                </a:solidFill>
              </a:rPr>
              <a:t>(GEB 31)</a:t>
            </a:r>
          </a:p>
          <a:p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“¿Recuerdas la historia de Job? ¿Y la de Asaf…? Y sus expresiones más bellas de fe: Pero yo siempre estoy contigo, pues tú me sostienes de la mano derecha. Me guías con tu consejo y más tarde me recogerás en gloria.” </a:t>
            </a:r>
            <a:r>
              <a:rPr lang="es-PE" sz="18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E" sz="18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Sal. 73:23- 26; GEB 31</a:t>
            </a:r>
            <a:r>
              <a:rPr lang="es-PE" sz="18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195263" y="282575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600" b="1" dirty="0">
                <a:solidFill>
                  <a:srgbClr val="FFFFCC"/>
                </a:solidFill>
              </a:rPr>
              <a:t>3. </a:t>
            </a:r>
            <a:r>
              <a:rPr lang="es-MX" sz="2400" b="1" dirty="0">
                <a:solidFill>
                  <a:srgbClr val="FFFFCC"/>
                </a:solidFill>
              </a:rPr>
              <a:t>¿</a:t>
            </a:r>
            <a:r>
              <a:rPr lang="es-MX" sz="2400" b="1" dirty="0">
                <a:solidFill>
                  <a:schemeClr val="bg1"/>
                </a:solidFill>
              </a:rPr>
              <a:t>Cómo sobrellevar situaciones difíciles como del pueblo de Israel</a:t>
            </a:r>
            <a:r>
              <a:rPr lang="es-MX" sz="2400" b="1" dirty="0">
                <a:solidFill>
                  <a:srgbClr val="FFFFCC"/>
                </a:solidFill>
              </a:rPr>
              <a:t>?</a:t>
            </a:r>
            <a:r>
              <a:rPr lang="es-MX" sz="2400" b="1" dirty="0">
                <a:solidFill>
                  <a:srgbClr val="FFCC99"/>
                </a:solidFill>
              </a:rPr>
              <a:t> </a:t>
            </a:r>
            <a:r>
              <a:rPr lang="es-MX" sz="2000" b="1" dirty="0">
                <a:solidFill>
                  <a:srgbClr val="FFCC99"/>
                </a:solidFill>
              </a:rPr>
              <a:t> </a:t>
            </a:r>
            <a:r>
              <a:rPr lang="es-PE" sz="2000" b="1" dirty="0">
                <a:solidFill>
                  <a:srgbClr val="FFC000"/>
                </a:solidFill>
              </a:rPr>
              <a:t>Éxodo 6:9- 13 </a:t>
            </a:r>
            <a:endParaRPr lang="es-MX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650493"/>
            <a:ext cx="6592887" cy="40909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dirty="0">
                <a:solidFill>
                  <a:srgbClr val="3D3DD7"/>
                </a:solidFill>
              </a:rPr>
              <a:t>  	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El deseo de perseverar en lo que hemos empezado a servir.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	¿Deseas ser perseverante?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400" b="1" dirty="0">
                <a:solidFill>
                  <a:srgbClr val="F33F61"/>
                </a:solidFill>
              </a:rPr>
              <a:t>    ¿Cuál es tu decisión?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2400" b="1" dirty="0">
              <a:solidFill>
                <a:srgbClr val="F33F6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400" b="1" dirty="0">
                <a:solidFill>
                  <a:srgbClr val="F33F61"/>
                </a:solidFill>
              </a:rPr>
              <a:t>V. CREA: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¿Qué haré para compartir esta lección la próxima semana? Crear  oportunidades y compartir sobre momentos difíciles de Moisés. Amén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2800" b="1" dirty="0">
              <a:solidFill>
                <a:srgbClr val="F33F61"/>
              </a:solidFill>
            </a:endParaRPr>
          </a:p>
        </p:txBody>
      </p:sp>
      <p:pic>
        <p:nvPicPr>
          <p:cNvPr id="8195" name="Picture 10" descr="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74" y="2599831"/>
            <a:ext cx="1442938" cy="21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IV.</a:t>
            </a:r>
            <a:r>
              <a:rPr lang="es-MX" sz="28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APLICA:</a:t>
            </a:r>
            <a:br>
              <a:rPr lang="es-MX" sz="2800" b="1" dirty="0">
                <a:latin typeface="Tahoma" pitchFamily="34" charset="0"/>
              </a:rPr>
            </a:br>
            <a:r>
              <a:rPr lang="es-MX" sz="2400" b="1" dirty="0">
                <a:latin typeface="Tahoma" pitchFamily="34" charset="0"/>
              </a:rPr>
              <a:t>¿Qué debo sentir al recibir estos conocimientos?</a:t>
            </a:r>
            <a:r>
              <a:rPr lang="es-MX" sz="2800" b="1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206375"/>
            <a:ext cx="8015288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sz="3200" b="1" kern="0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Créditos</a:t>
            </a:r>
            <a:endParaRPr lang="es-MX" sz="2400" b="1" kern="0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32813" y="677863"/>
            <a:ext cx="360362" cy="54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pic>
        <p:nvPicPr>
          <p:cNvPr id="9220" name="Picture 4" descr="Jesús sonri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341438"/>
            <a:ext cx="820578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979613" y="1844675"/>
            <a:ext cx="64801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sz="1600" b="1" dirty="0">
                <a:solidFill>
                  <a:srgbClr val="FFFFCC"/>
                </a:solidFill>
                <a:latin typeface="Tahoma" pitchFamily="34" charset="0"/>
              </a:rPr>
              <a:t>DISEÑO ORIGINAL</a:t>
            </a:r>
          </a:p>
          <a:p>
            <a:pPr algn="ctr" eaLnBrk="1" hangingPunct="1"/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Lic. Alejandrino </a:t>
            </a:r>
            <a:r>
              <a:rPr lang="es-AR" sz="1200" b="1" dirty="0" err="1">
                <a:solidFill>
                  <a:srgbClr val="FFFFCC"/>
                </a:solidFill>
                <a:latin typeface="Tahoma" pitchFamily="34" charset="0"/>
              </a:rPr>
              <a:t>Halire</a:t>
            </a:r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es-AR" sz="1200" b="1" dirty="0" err="1">
                <a:solidFill>
                  <a:srgbClr val="FFFFCC"/>
                </a:solidFill>
                <a:latin typeface="Tahoma" pitchFamily="34" charset="0"/>
              </a:rPr>
              <a:t>Ccahuana</a:t>
            </a:r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s-AR" sz="1400" dirty="0">
                <a:solidFill>
                  <a:srgbClr val="FFFFCC"/>
                </a:solidFill>
                <a:latin typeface="Tahoma" pitchFamily="34" charset="0"/>
                <a:hlinkClick r:id="rId3"/>
              </a:rPr>
              <a:t>http://decalogo-janohalire.blogspot.com/p/escuela-sabatica.html</a:t>
            </a:r>
            <a:r>
              <a:rPr lang="es-AR" sz="1000" dirty="0">
                <a:solidFill>
                  <a:srgbClr val="FFFFCC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s-AR" sz="1600" b="1" dirty="0">
              <a:latin typeface="Tahoma" pitchFamily="34" charset="0"/>
            </a:endParaRPr>
          </a:p>
          <a:p>
            <a:pPr algn="ctr" eaLnBrk="1" hangingPunct="1"/>
            <a:r>
              <a:rPr lang="es-AR" sz="1600" b="1" dirty="0">
                <a:solidFill>
                  <a:srgbClr val="CCECFF"/>
                </a:solidFill>
                <a:latin typeface="Tahoma" pitchFamily="34" charset="0"/>
              </a:rPr>
              <a:t>Distribución</a:t>
            </a:r>
          </a:p>
          <a:p>
            <a:pPr algn="ctr" eaLnBrk="1" hangingPunct="1"/>
            <a:r>
              <a:rPr lang="es-AR" sz="1600" b="1" dirty="0">
                <a:solidFill>
                  <a:srgbClr val="CCECFF"/>
                </a:solidFill>
                <a:latin typeface="Tahoma" pitchFamily="34" charset="0"/>
              </a:rPr>
              <a:t>Recursos Escuela Sabática ©</a:t>
            </a:r>
          </a:p>
          <a:p>
            <a:pPr algn="ctr" eaLnBrk="1" hangingPunct="1"/>
            <a:endParaRPr lang="es-AR" sz="1200" b="1" dirty="0">
              <a:latin typeface="Tahoma" pitchFamily="34" charset="0"/>
            </a:endParaRP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Para recibir las próximas lecciones inscríbase enviando un mail a:</a:t>
            </a:r>
          </a:p>
          <a:p>
            <a:pPr algn="ctr" eaLnBrk="1" hangingPunct="1"/>
            <a:r>
              <a:rPr lang="es-PE" sz="1400" u="sng" dirty="0">
                <a:hlinkClick r:id="rId4"/>
              </a:rPr>
              <a:t>www.recursos-biblicos.com</a:t>
            </a:r>
            <a:endParaRPr lang="es-AR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AR" sz="1200" b="1" dirty="0">
                <a:solidFill>
                  <a:schemeClr val="bg1"/>
                </a:solidFill>
                <a:latin typeface="Tahoma" pitchFamily="34" charset="0"/>
              </a:rPr>
              <a:t> Asunto: Lecciones en </a:t>
            </a:r>
            <a:r>
              <a:rPr lang="es-AR" sz="1200" b="1" dirty="0" err="1">
                <a:solidFill>
                  <a:schemeClr val="bg1"/>
                </a:solidFill>
                <a:latin typeface="Tahoma" pitchFamily="34" charset="0"/>
              </a:rPr>
              <a:t>Powerpoint</a:t>
            </a:r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RECURSOS ADVENTISTAS</a:t>
            </a: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Recursos gratuitos </a:t>
            </a: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AR" sz="1200" b="1" dirty="0">
                <a:solidFill>
                  <a:schemeClr val="bg1"/>
                </a:solidFill>
                <a:latin typeface="Tahoma" pitchFamily="34" charset="0"/>
                <a:hlinkClick r:id="rId5"/>
              </a:rPr>
              <a:t>http://decalogo-janohalire.blogspot.com/</a:t>
            </a:r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PE" sz="1200" dirty="0">
                <a:hlinkClick r:id="rId6"/>
              </a:rPr>
              <a:t>https://es.slideshare.net/ahalirecc</a:t>
            </a:r>
            <a:r>
              <a:rPr lang="es-PE" sz="1200" dirty="0"/>
              <a:t> </a:t>
            </a: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9222" name="Group 3"/>
          <p:cNvGrpSpPr>
            <a:grpSpLocks/>
          </p:cNvGrpSpPr>
          <p:nvPr/>
        </p:nvGrpSpPr>
        <p:grpSpPr bwMode="auto">
          <a:xfrm>
            <a:off x="511175" y="5084763"/>
            <a:ext cx="1120775" cy="865187"/>
            <a:chOff x="4694" y="3521"/>
            <a:chExt cx="908" cy="680"/>
          </a:xfrm>
        </p:grpSpPr>
        <p:sp>
          <p:nvSpPr>
            <p:cNvPr id="92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740" y="3838"/>
              <a:ext cx="804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ctr" rotWithShape="0">
                      <a:srgbClr val="000066">
                        <a:alpha val="79999"/>
                      </a:srgbClr>
                    </a:outerShdw>
                  </a:effectLst>
                  <a:latin typeface="Impact"/>
                </a:rPr>
                <a:t>Recursos</a:t>
              </a:r>
            </a:p>
            <a:p>
              <a:pPr algn="ctr"/>
              <a:r>
                <a:rPr lang="es-ES" sz="1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ctr" rotWithShape="0">
                      <a:srgbClr val="000066">
                        <a:alpha val="79999"/>
                      </a:srgbClr>
                    </a:outerShdw>
                  </a:effectLst>
                  <a:latin typeface="Impact"/>
                </a:rPr>
                <a:t>Escuela Sabática</a:t>
              </a:r>
            </a:p>
          </p:txBody>
        </p:sp>
        <p:pic>
          <p:nvPicPr>
            <p:cNvPr id="9224" name="Picture 5" descr="logo IASD - AN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2" y="3521"/>
              <a:ext cx="28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Line 6"/>
            <p:cNvSpPr>
              <a:spLocks noChangeShapeType="1"/>
            </p:cNvSpPr>
            <p:nvPr/>
          </p:nvSpPr>
          <p:spPr bwMode="auto">
            <a:xfrm>
              <a:off x="4988" y="3802"/>
              <a:ext cx="329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4694" y="4201"/>
              <a:ext cx="908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104243</TotalTime>
  <Words>729</Words>
  <Application>Microsoft Office PowerPoint</Application>
  <PresentationFormat>Presentación en pantalla (4:3)</PresentationFormat>
  <Paragraphs>64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Radial</vt:lpstr>
      <vt:lpstr>Presentación de PowerPoint</vt:lpstr>
      <vt:lpstr>Presentación de PowerPoint</vt:lpstr>
      <vt:lpstr>II. MOTIVAR: ¿Cómo motivar y cómo enseñar? </vt:lpstr>
      <vt:lpstr>Presentación de PowerPoint</vt:lpstr>
      <vt:lpstr>2. ¿Cuál fue la respuesta de Dios a la queja de Moisés? Éxodo 5:16, 22, 23; 6:1- 6 </vt:lpstr>
      <vt:lpstr>Presentación de PowerPoint</vt:lpstr>
      <vt:lpstr>IV. APLICA: ¿Qué debo sentir al recibir estos conocimientos? </vt:lpstr>
      <vt:lpstr>Presentación de PowerPoint</vt:lpstr>
    </vt:vector>
  </TitlesOfParts>
  <Company>DELBELCONPU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y juicio, el dilema de Dios</dc:title>
  <dc:creator>pc3</dc:creator>
  <cp:keywords>Rut</cp:keywords>
  <cp:lastModifiedBy>Pc</cp:lastModifiedBy>
  <cp:revision>8988</cp:revision>
  <dcterms:created xsi:type="dcterms:W3CDTF">2007-04-17T14:25:21Z</dcterms:created>
  <dcterms:modified xsi:type="dcterms:W3CDTF">2025-07-14T23:21:52Z</dcterms:modified>
</cp:coreProperties>
</file>