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10"/>
  </p:notesMasterIdLst>
  <p:sldIdLst>
    <p:sldId id="256" r:id="rId2"/>
    <p:sldId id="284" r:id="rId3"/>
    <p:sldId id="265" r:id="rId4"/>
    <p:sldId id="287" r:id="rId5"/>
    <p:sldId id="269" r:id="rId6"/>
    <p:sldId id="282" r:id="rId7"/>
    <p:sldId id="263" r:id="rId8"/>
    <p:sldId id="281" r:id="rId9"/>
  </p:sldIdLst>
  <p:sldSz cx="9144000" cy="6858000" type="screen4x3"/>
  <p:notesSz cx="6858000" cy="9144000"/>
  <p:defaultTextStyle>
    <a:defPPr>
      <a:defRPr lang="es-MX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E71EAABB-2278-4A42-A021-174F358C85A2}">
          <p14:sldIdLst>
            <p14:sldId id="256"/>
            <p14:sldId id="284"/>
            <p14:sldId id="265"/>
            <p14:sldId id="287"/>
          </p14:sldIdLst>
        </p14:section>
        <p14:section name="Sección sin título" id="{9FBCFC46-058C-47EA-A91B-B54E9588554D}">
          <p14:sldIdLst>
            <p14:sldId id="269"/>
            <p14:sldId id="282"/>
            <p14:sldId id="263"/>
            <p14:sldId id="2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FFFF07"/>
    <a:srgbClr val="F2021F"/>
    <a:srgbClr val="F33F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72" d="100"/>
          <a:sy n="72" d="100"/>
        </p:scale>
        <p:origin x="135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D3446F-5817-4C25-929D-4F180A64F446}" type="datetimeFigureOut">
              <a:rPr lang="en-US" smtClean="0"/>
              <a:pPr/>
              <a:t>9/23/2025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F0B65-7D7D-4124-8CC2-64ACEAB319AA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986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0B65-7D7D-4124-8CC2-64ACEAB319A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15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CF0B65-7D7D-4124-8CC2-64ACEAB319A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828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GEB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0B65-7D7D-4124-8CC2-64ACEAB319A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58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 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0B65-7D7D-4124-8CC2-64ACEAB319A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900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D0F7BE-E3AA-46EA-A2AF-7CD581104091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168BFF-7334-4524-B060-8FA62EB200FE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29015A-E9DF-4999-BA96-80B4C3B68754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867857-65F8-4624-9800-9A1D2E106D71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F4103F-56A9-456A-BBC1-4F8FE456CDB3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9F1150-F025-40A1-8C0E-A093890BB6AB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D5691C-32EC-415A-9C86-A5A11EA90AD1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6CC3B3-BC7B-4C19-A548-5E4108AA5E31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22B1C7-C32D-491F-9835-10D9D954E90D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450013" y="228600"/>
            <a:ext cx="2084387" cy="5791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95263" y="228600"/>
            <a:ext cx="6102350" cy="5791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3415EB-96B7-43E0-822F-C9D61E0D6D5A}" type="slidenum">
              <a:rPr lang="es-MX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52400"/>
            <a:ext cx="8686800" cy="6096000"/>
            <a:chOff x="0" y="96"/>
            <a:chExt cx="5472" cy="384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s-ES" sz="2400">
                <a:latin typeface="Times New Roman" panose="02020603050405020304" pitchFamily="18" charset="0"/>
              </a:endParaRPr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T0" fmla="*/ 0 w 7000"/>
                <a:gd name="T1" fmla="*/ 0 h 1000"/>
                <a:gd name="T2" fmla="*/ 2261 w 7000"/>
                <a:gd name="T3" fmla="*/ 0 h 1000"/>
                <a:gd name="T4" fmla="*/ 2435 w 7000"/>
                <a:gd name="T5" fmla="*/ 174 h 1000"/>
                <a:gd name="T6" fmla="*/ 2262 w 7000"/>
                <a:gd name="T7" fmla="*/ 348 h 1000"/>
                <a:gd name="T8" fmla="*/ 0 w 7000"/>
                <a:gd name="T9" fmla="*/ 348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00"/>
                <a:gd name="T16" fmla="*/ 0 h 1000"/>
                <a:gd name="T17" fmla="*/ 3500 w 7000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MX"/>
              <a:t>Haga clic para cambiar el estilo de título	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MX"/>
              <a:t>Haga clic para modificar el estilo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10248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024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fld id="{66EC6A28-46CA-4EDE-9959-40C3B0A1AC0A}" type="slidenum">
              <a:rPr lang="es-MX"/>
              <a:pPr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63" r:id="rId3"/>
    <p:sldLayoutId id="2147483662" r:id="rId4"/>
    <p:sldLayoutId id="2147483661" r:id="rId5"/>
    <p:sldLayoutId id="2147483660" r:id="rId6"/>
    <p:sldLayoutId id="2147483659" r:id="rId7"/>
    <p:sldLayoutId id="2147483658" r:id="rId8"/>
    <p:sldLayoutId id="2147483657" r:id="rId9"/>
    <p:sldLayoutId id="2147483656" r:id="rId10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decalogo-janohalire.blogspot.com/p/escuela-sabatica.html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es.slideshare.net/ahalirecc" TargetMode="External"/><Relationship Id="rId5" Type="http://schemas.openxmlformats.org/officeDocument/2006/relationships/hyperlink" Target="http://decalogo-janohalire.blogspot.com/" TargetMode="External"/><Relationship Id="rId4" Type="http://schemas.openxmlformats.org/officeDocument/2006/relationships/hyperlink" Target="http://www.recursos-biblico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2 CuadroTexto"/>
          <p:cNvSpPr txBox="1">
            <a:spLocks noChangeArrowheads="1"/>
          </p:cNvSpPr>
          <p:nvPr/>
        </p:nvSpPr>
        <p:spPr bwMode="auto">
          <a:xfrm>
            <a:off x="4857750" y="285750"/>
            <a:ext cx="2520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es-ES" sz="1400" dirty="0">
                <a:solidFill>
                  <a:srgbClr val="E8E8FA"/>
                </a:solidFill>
              </a:rPr>
              <a:t>27 de setiembre 2025</a:t>
            </a: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23850" y="663575"/>
            <a:ext cx="77343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MX" dirty="0">
                <a:solidFill>
                  <a:schemeClr val="bg1"/>
                </a:solidFill>
                <a:latin typeface="Arial Black" pitchFamily="34" charset="0"/>
              </a:rPr>
              <a:t>EL TABERNÁCULO</a:t>
            </a:r>
          </a:p>
        </p:txBody>
      </p:sp>
      <p:sp>
        <p:nvSpPr>
          <p:cNvPr id="2053" name="Text Box 10"/>
          <p:cNvSpPr txBox="1">
            <a:spLocks noChangeArrowheads="1"/>
          </p:cNvSpPr>
          <p:nvPr/>
        </p:nvSpPr>
        <p:spPr bwMode="auto">
          <a:xfrm>
            <a:off x="1692275" y="5768975"/>
            <a:ext cx="63658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/>
            <a:r>
              <a:rPr lang="es-MX" sz="2000" dirty="0">
                <a:solidFill>
                  <a:srgbClr val="F2021F"/>
                </a:solidFill>
                <a:latin typeface="Arial Black" pitchFamily="34" charset="0"/>
              </a:rPr>
              <a:t>TEXTO CLAVE:</a:t>
            </a:r>
            <a:r>
              <a:rPr lang="es-MX" sz="2000" dirty="0">
                <a:solidFill>
                  <a:schemeClr val="folHlink"/>
                </a:solidFill>
                <a:latin typeface="Arial Black" pitchFamily="34" charset="0"/>
              </a:rPr>
              <a:t> Éxodo 40:34, 38</a:t>
            </a:r>
          </a:p>
        </p:txBody>
      </p:sp>
      <p:sp>
        <p:nvSpPr>
          <p:cNvPr id="2054" name="Rectangle 11"/>
          <p:cNvSpPr>
            <a:spLocks noChangeArrowheads="1"/>
          </p:cNvSpPr>
          <p:nvPr/>
        </p:nvSpPr>
        <p:spPr bwMode="auto">
          <a:xfrm>
            <a:off x="2044700" y="6381750"/>
            <a:ext cx="5165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sz="1400" b="1" dirty="0">
                <a:solidFill>
                  <a:schemeClr val="bg2"/>
                </a:solidFill>
              </a:rPr>
              <a:t>Escuela Sabática – 3° Trimestre de 2025</a:t>
            </a:r>
            <a:endParaRPr lang="es-MX" sz="1400" b="1" dirty="0">
              <a:solidFill>
                <a:schemeClr val="bg2"/>
              </a:solidFill>
            </a:endParaRPr>
          </a:p>
        </p:txBody>
      </p:sp>
      <p:sp>
        <p:nvSpPr>
          <p:cNvPr id="2055" name="Rectangle 9"/>
          <p:cNvSpPr>
            <a:spLocks noChangeArrowheads="1"/>
          </p:cNvSpPr>
          <p:nvPr/>
        </p:nvSpPr>
        <p:spPr bwMode="auto">
          <a:xfrm>
            <a:off x="323850" y="260350"/>
            <a:ext cx="15843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dirty="0">
                <a:solidFill>
                  <a:srgbClr val="F2021F"/>
                </a:solidFill>
                <a:latin typeface="Arial Black" pitchFamily="34" charset="0"/>
              </a:rPr>
              <a:t>Lección 13</a:t>
            </a:r>
            <a:endParaRPr lang="es-MX" dirty="0">
              <a:solidFill>
                <a:srgbClr val="FFFF07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0692D2D-7E4D-446D-AA69-32BCAE1F7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9916" y="1772817"/>
            <a:ext cx="5064168" cy="37932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625851" y="2561531"/>
            <a:ext cx="4857750" cy="334895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6">
                    <a:lumMod val="75000"/>
                  </a:schemeClr>
                </a:solidFill>
              </a:rPr>
              <a:t>SABER: Entender, que Dios quiere vivir con nosotros. </a:t>
            </a:r>
          </a:p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6">
                    <a:lumMod val="75000"/>
                  </a:schemeClr>
                </a:solidFill>
              </a:rPr>
              <a:t>SENTIR: El deseo que Dios more en mi casa y ser.</a:t>
            </a:r>
          </a:p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6">
                    <a:lumMod val="75000"/>
                  </a:schemeClr>
                </a:solidFill>
              </a:rPr>
              <a:t>HACER: La decisión de estar comunicado con Dios diariamente.</a:t>
            </a:r>
          </a:p>
        </p:txBody>
      </p:sp>
      <p:sp>
        <p:nvSpPr>
          <p:cNvPr id="21507" name="5 CuadroTexto"/>
          <p:cNvSpPr txBox="1">
            <a:spLocks noChangeArrowheads="1"/>
          </p:cNvSpPr>
          <p:nvPr/>
        </p:nvSpPr>
        <p:spPr bwMode="auto">
          <a:xfrm>
            <a:off x="468313" y="1484313"/>
            <a:ext cx="801528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s-ES" sz="2000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Aprendamos a ser un discípulo, que se relaciona con frecuencia con Dios.</a:t>
            </a:r>
          </a:p>
          <a:p>
            <a:pPr eaLnBrk="1" hangingPunct="1"/>
            <a:r>
              <a:rPr lang="es-ES" sz="2000" u="sng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APRENDIZAJE  POR  NIVELES</a:t>
            </a:r>
            <a:r>
              <a:rPr lang="es-ES" sz="2000" dirty="0">
                <a:solidFill>
                  <a:schemeClr val="accent6">
                    <a:lumMod val="75000"/>
                  </a:schemeClr>
                </a:solidFill>
                <a:latin typeface="Arial Black" pitchFamily="34" charset="0"/>
              </a:rPr>
              <a:t>:</a:t>
            </a:r>
            <a:endParaRPr lang="es-ES" dirty="0">
              <a:solidFill>
                <a:schemeClr val="accent6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21508" name="7 Imagen" descr="jesus009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3068638"/>
            <a:ext cx="2784475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Rectangle 2"/>
          <p:cNvSpPr txBox="1">
            <a:spLocks noChangeArrowheads="1"/>
          </p:cNvSpPr>
          <p:nvPr/>
        </p:nvSpPr>
        <p:spPr bwMode="auto">
          <a:xfrm>
            <a:off x="250825" y="133495"/>
            <a:ext cx="80152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54013" indent="-354013" eaLnBrk="1" hangingPunct="1">
              <a:spcAft>
                <a:spcPts val="600"/>
              </a:spcAft>
            </a:pPr>
            <a:r>
              <a:rPr lang="es-MX" sz="2800" b="1" dirty="0">
                <a:solidFill>
                  <a:srgbClr val="F2021F"/>
                </a:solidFill>
                <a:latin typeface="Tahoma" pitchFamily="34" charset="0"/>
              </a:rPr>
              <a:t>I. OBJETIVO: </a:t>
            </a:r>
            <a:r>
              <a:rPr lang="es-MX" sz="2400" b="1" dirty="0">
                <a:solidFill>
                  <a:schemeClr val="bg1"/>
                </a:solidFill>
                <a:latin typeface="Tahoma" pitchFamily="34" charset="0"/>
              </a:rPr>
              <a:t>¿Qué enseñar?</a:t>
            </a:r>
            <a:endParaRPr lang="es-MX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5 CuadroTexto"/>
          <p:cNvSpPr txBox="1">
            <a:spLocks noChangeArrowheads="1"/>
          </p:cNvSpPr>
          <p:nvPr/>
        </p:nvSpPr>
        <p:spPr bwMode="auto">
          <a:xfrm>
            <a:off x="468313" y="1373188"/>
            <a:ext cx="76136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s-ES" sz="2400" b="1" dirty="0">
                <a:solidFill>
                  <a:srgbClr val="CC6600"/>
                </a:solidFill>
              </a:rPr>
              <a:t>Con preguntas motivadoras, presentando necesidades y casos de la vida:</a:t>
            </a:r>
            <a:endParaRPr lang="es-ES" sz="2400" b="1" dirty="0">
              <a:solidFill>
                <a:srgbClr val="CC6600"/>
              </a:solidFill>
              <a:latin typeface="Arial Black" pitchFamily="34" charset="0"/>
            </a:endParaRPr>
          </a:p>
        </p:txBody>
      </p:sp>
      <p:pic>
        <p:nvPicPr>
          <p:cNvPr id="4099" name="Picture 2" descr="H:\Interrogante.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5938" y="2817813"/>
            <a:ext cx="261620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195263" y="260350"/>
            <a:ext cx="8015287" cy="914400"/>
          </a:xfrm>
        </p:spPr>
        <p:txBody>
          <a:bodyPr/>
          <a:lstStyle/>
          <a:p>
            <a:pPr eaLnBrk="1" hangingPunct="1"/>
            <a:r>
              <a:rPr lang="es-MX" sz="2800" b="1" dirty="0">
                <a:solidFill>
                  <a:srgbClr val="FF0000"/>
                </a:solidFill>
                <a:latin typeface="Tahoma" pitchFamily="34" charset="0"/>
              </a:rPr>
              <a:t>II.</a:t>
            </a:r>
            <a:r>
              <a:rPr lang="es-MX" sz="2800" b="1" dirty="0">
                <a:latin typeface="Tahoma" pitchFamily="34" charset="0"/>
              </a:rPr>
              <a:t> </a:t>
            </a:r>
            <a:r>
              <a:rPr lang="es-MX" sz="2800" b="1" dirty="0">
                <a:solidFill>
                  <a:srgbClr val="F2021F"/>
                </a:solidFill>
                <a:latin typeface="Tahoma" pitchFamily="34" charset="0"/>
              </a:rPr>
              <a:t>MOTIVAR: </a:t>
            </a:r>
            <a:r>
              <a:rPr lang="es-MX" sz="2400" b="1" dirty="0">
                <a:solidFill>
                  <a:srgbClr val="FFFFCC"/>
                </a:solidFill>
              </a:rPr>
              <a:t>¿Cómo motivar y cómo enseñar?</a:t>
            </a:r>
            <a:r>
              <a:rPr lang="es-MX" sz="2400" b="1" dirty="0">
                <a:solidFill>
                  <a:srgbClr val="F2021F"/>
                </a:solidFill>
                <a:latin typeface="Tahoma" pitchFamily="34" charset="0"/>
              </a:rPr>
              <a:t> </a:t>
            </a:r>
            <a:endParaRPr lang="es-MX" sz="2400" b="1" dirty="0">
              <a:solidFill>
                <a:srgbClr val="CAE2FF"/>
              </a:solidFill>
              <a:latin typeface="Tahoma" pitchFamily="34" charset="0"/>
            </a:endParaRP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83769" y="2492374"/>
            <a:ext cx="5904656" cy="35289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6">
                    <a:lumMod val="50000"/>
                  </a:schemeClr>
                </a:solidFill>
              </a:rPr>
              <a:t>¿Qué hechos de Dios nos recuerda el día sábado?</a:t>
            </a:r>
          </a:p>
          <a:p>
            <a:pPr eaLnBrk="1" hangingPunct="1">
              <a:lnSpc>
                <a:spcPct val="90000"/>
              </a:lnSpc>
            </a:pPr>
            <a:endParaRPr lang="es-MX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6">
                    <a:lumMod val="50000"/>
                  </a:schemeClr>
                </a:solidFill>
              </a:rPr>
              <a:t>¿Dios provee recursos para construir la casa de Dios?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s-MX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6">
                    <a:lumMod val="50000"/>
                  </a:schemeClr>
                </a:solidFill>
              </a:rPr>
              <a:t> ¿Cuan importante es la presencia de Dios en la iglesia y en nuestro ser? </a:t>
            </a:r>
            <a:endParaRPr lang="es-MX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1412776"/>
            <a:ext cx="8352928" cy="4938431"/>
          </a:xfrm>
        </p:spPr>
        <p:txBody>
          <a:bodyPr/>
          <a:lstStyle/>
          <a:p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“El mensaje del sábado siempre ha sido y será quien es Dios y sus poderosas obras. Ese día nos recuerda sus hechos como Creador y Salvador, y centra nuestra atención de Dios.” </a:t>
            </a:r>
            <a:r>
              <a:rPr lang="es-ES" sz="1800" b="1" dirty="0">
                <a:solidFill>
                  <a:schemeClr val="accent6">
                    <a:lumMod val="50000"/>
                  </a:schemeClr>
                </a:solidFill>
              </a:rPr>
              <a:t>(GEB 138; </a:t>
            </a:r>
            <a:r>
              <a:rPr lang="es-ES" sz="1800" b="1" dirty="0" err="1">
                <a:solidFill>
                  <a:schemeClr val="accent6">
                    <a:lumMod val="50000"/>
                  </a:schemeClr>
                </a:solidFill>
              </a:rPr>
              <a:t>Deut</a:t>
            </a:r>
            <a:r>
              <a:rPr lang="es-ES" sz="1800" b="1" dirty="0">
                <a:solidFill>
                  <a:schemeClr val="accent6">
                    <a:lumMod val="50000"/>
                  </a:schemeClr>
                </a:solidFill>
              </a:rPr>
              <a:t>. 5:6- 21)</a:t>
            </a:r>
          </a:p>
          <a:p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“El sábado de la iglesia del Antiguo Testamento transmite un mensaje múltiple:</a:t>
            </a:r>
          </a:p>
          <a:p>
            <a:pPr marL="0" indent="0">
              <a:buNone/>
            </a:pPr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	1. Dios es el Creador. El sábado es el memorial 	vivido en la creación realizada por Dios </a:t>
            </a:r>
            <a:r>
              <a:rPr lang="es-ES" sz="1800" b="1" dirty="0">
                <a:solidFill>
                  <a:schemeClr val="accent6">
                    <a:lumMod val="50000"/>
                  </a:schemeClr>
                </a:solidFill>
              </a:rPr>
              <a:t>(</a:t>
            </a:r>
            <a:r>
              <a:rPr lang="es-ES" sz="1800" b="1" dirty="0" err="1">
                <a:solidFill>
                  <a:schemeClr val="accent6">
                    <a:lumMod val="50000"/>
                  </a:schemeClr>
                </a:solidFill>
              </a:rPr>
              <a:t>Gén</a:t>
            </a:r>
            <a:r>
              <a:rPr lang="es-ES" sz="1800" b="1" dirty="0">
                <a:solidFill>
                  <a:schemeClr val="accent6">
                    <a:lumMod val="50000"/>
                  </a:schemeClr>
                </a:solidFill>
              </a:rPr>
              <a:t>. 2: 2, 3</a:t>
            </a:r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”</a:t>
            </a:r>
          </a:p>
          <a:p>
            <a:pPr marL="0" indent="0">
              <a:buNone/>
            </a:pPr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	2. Dios establecerá su reino, cuyo anticipo es el 	sábado. </a:t>
            </a:r>
          </a:p>
          <a:p>
            <a:pPr marL="0" indent="0">
              <a:buNone/>
            </a:pPr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	3. El pueblo de Dios da testimonio de que Dios es 	Creador y Redentor.” </a:t>
            </a:r>
            <a:r>
              <a:rPr lang="es-ES" sz="1800" b="1" dirty="0">
                <a:solidFill>
                  <a:schemeClr val="accent6">
                    <a:lumMod val="50000"/>
                  </a:schemeClr>
                </a:solidFill>
              </a:rPr>
              <a:t>(GEB 138) </a:t>
            </a:r>
            <a:endParaRPr lang="es-E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171" name="Rectangle 2"/>
          <p:cNvSpPr txBox="1">
            <a:spLocks noChangeArrowheads="1"/>
          </p:cNvSpPr>
          <p:nvPr/>
        </p:nvSpPr>
        <p:spPr bwMode="auto">
          <a:xfrm>
            <a:off x="195263" y="282575"/>
            <a:ext cx="80152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s-MX" sz="2800" b="1" dirty="0">
                <a:solidFill>
                  <a:srgbClr val="FF0000"/>
                </a:solidFill>
                <a:latin typeface="Tahoma" pitchFamily="34" charset="0"/>
              </a:rPr>
              <a:t>III.</a:t>
            </a:r>
            <a:r>
              <a:rPr lang="es-MX" sz="2800" b="1" dirty="0">
                <a:latin typeface="Tahoma" pitchFamily="34" charset="0"/>
              </a:rPr>
              <a:t> </a:t>
            </a:r>
            <a:r>
              <a:rPr lang="es-MX" sz="2800" b="1" dirty="0">
                <a:solidFill>
                  <a:srgbClr val="F2021F"/>
                </a:solidFill>
                <a:latin typeface="Tahoma" pitchFamily="34" charset="0"/>
              </a:rPr>
              <a:t>EXPLORA: </a:t>
            </a:r>
            <a:r>
              <a:rPr lang="es-MX" sz="2600" b="1" dirty="0">
                <a:solidFill>
                  <a:srgbClr val="FFFFCC"/>
                </a:solidFill>
              </a:rPr>
              <a:t>1.</a:t>
            </a:r>
            <a:r>
              <a:rPr lang="es-MX" sz="2400" b="1" dirty="0">
                <a:solidFill>
                  <a:schemeClr val="bg1"/>
                </a:solidFill>
              </a:rPr>
              <a:t>¿Qué hechos de Dios nos recuerda el día sábado</a:t>
            </a:r>
            <a:r>
              <a:rPr lang="es-MX" sz="2400" b="1" dirty="0">
                <a:solidFill>
                  <a:srgbClr val="FFFFCC"/>
                </a:solidFill>
              </a:rPr>
              <a:t>? </a:t>
            </a:r>
            <a:r>
              <a:rPr lang="es-MX" sz="2000" b="1" dirty="0">
                <a:solidFill>
                  <a:srgbClr val="FFCC99"/>
                </a:solidFill>
              </a:rPr>
              <a:t>Éxodo 35:1- 3 </a:t>
            </a:r>
          </a:p>
        </p:txBody>
      </p:sp>
    </p:spTree>
    <p:extLst>
      <p:ext uri="{BB962C8B-B14F-4D97-AF65-F5344CB8AC3E}">
        <p14:creationId xmlns:p14="http://schemas.microsoft.com/office/powerpoint/2010/main" val="4171447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412776"/>
            <a:ext cx="8280920" cy="4895874"/>
          </a:xfrm>
        </p:spPr>
        <p:txBody>
          <a:bodyPr/>
          <a:lstStyle/>
          <a:p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Sí, sólo debemos seguir los planes de Dios; vemos el caso de la construcción del Tabernáculo en el desierto; de acuerdo a su plan, Dios dijo: “Tomad de entre vosotros ofrenda para el Señor todo generoso de corazón la traerá al Señor oro, plata, lino fino…” </a:t>
            </a:r>
            <a:r>
              <a:rPr lang="es-ES" sz="1800" b="1" dirty="0">
                <a:solidFill>
                  <a:schemeClr val="accent6">
                    <a:lumMod val="50000"/>
                  </a:schemeClr>
                </a:solidFill>
              </a:rPr>
              <a:t>(</a:t>
            </a:r>
            <a:r>
              <a:rPr lang="es-ES" sz="1800" b="1" dirty="0" err="1">
                <a:solidFill>
                  <a:schemeClr val="accent6">
                    <a:lumMod val="50000"/>
                  </a:schemeClr>
                </a:solidFill>
              </a:rPr>
              <a:t>Éxo</a:t>
            </a:r>
            <a:r>
              <a:rPr lang="es-ES" sz="1800" b="1" dirty="0">
                <a:solidFill>
                  <a:schemeClr val="accent6">
                    <a:lumMod val="50000"/>
                  </a:schemeClr>
                </a:solidFill>
              </a:rPr>
              <a:t>. 35:5- 9)</a:t>
            </a:r>
          </a:p>
          <a:p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“Para construir el Tabernáculo se necesitaba una gran cantidad de materiales preciosos, y esto se consiguió gracias a las generosas donaciones del pueblo de Dios.” </a:t>
            </a:r>
            <a:r>
              <a:rPr lang="es-ES" sz="1800" b="1" dirty="0">
                <a:solidFill>
                  <a:schemeClr val="accent6">
                    <a:lumMod val="50000"/>
                  </a:schemeClr>
                </a:solidFill>
              </a:rPr>
              <a:t>(GEB 139)</a:t>
            </a:r>
          </a:p>
          <a:p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“En nuestros días vemos que las iglesias estimulan las comilonas, ferias… esto es un método inventado por mentes carnales para conseguir recursos.”</a:t>
            </a:r>
            <a:r>
              <a:rPr lang="es-ES" sz="1800" b="1" dirty="0">
                <a:solidFill>
                  <a:schemeClr val="accent6">
                    <a:lumMod val="50000"/>
                  </a:schemeClr>
                </a:solidFill>
              </a:rPr>
              <a:t>(AE 129)</a:t>
            </a:r>
            <a:endParaRPr lang="es-E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s-MX" sz="2400" b="1" dirty="0">
                <a:solidFill>
                  <a:srgbClr val="FFFFCC"/>
                </a:solidFill>
                <a:latin typeface="Tahoma" pitchFamily="34" charset="0"/>
              </a:rPr>
              <a:t>2</a:t>
            </a:r>
            <a:r>
              <a:rPr lang="es-MX" sz="2400" b="1" dirty="0">
                <a:solidFill>
                  <a:srgbClr val="FFFFCC"/>
                </a:solidFill>
              </a:rPr>
              <a:t>. ¿</a:t>
            </a:r>
            <a:r>
              <a:rPr lang="es-MX" sz="2400" b="1" dirty="0">
                <a:solidFill>
                  <a:schemeClr val="bg1"/>
                </a:solidFill>
              </a:rPr>
              <a:t>Dios provee recursos para construir la casa de Dios? </a:t>
            </a:r>
            <a:r>
              <a:rPr lang="es-MX" sz="2000" b="1" dirty="0">
                <a:solidFill>
                  <a:srgbClr val="FFCC99"/>
                </a:solidFill>
              </a:rPr>
              <a:t>Éxodo 35:4- 10  </a:t>
            </a:r>
            <a:endParaRPr lang="es-MX" sz="1600" b="1" dirty="0">
              <a:solidFill>
                <a:srgbClr val="CC66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2" y="1484313"/>
            <a:ext cx="8136136" cy="4419600"/>
          </a:xfrm>
        </p:spPr>
        <p:txBody>
          <a:bodyPr/>
          <a:lstStyle/>
          <a:p>
            <a:r>
              <a:rPr lang="es-PE" sz="2400" b="1" dirty="0">
                <a:solidFill>
                  <a:schemeClr val="accent6">
                    <a:lumMod val="50000"/>
                  </a:schemeClr>
                </a:solidFill>
              </a:rPr>
              <a:t>Cuando se terminó la obra del Tabernáculo, el día de su dedicación, la Escritura nos dice: “Una nube cubrió el tabernáculo de reunión, y la gloria del Señor llenó el Tabernáculo.” </a:t>
            </a:r>
            <a:r>
              <a:rPr lang="es-PE" sz="1800" b="1" dirty="0">
                <a:solidFill>
                  <a:schemeClr val="accent6">
                    <a:lumMod val="50000"/>
                  </a:schemeClr>
                </a:solidFill>
              </a:rPr>
              <a:t>(</a:t>
            </a:r>
            <a:r>
              <a:rPr lang="es-PE" sz="1800" b="1" dirty="0" err="1">
                <a:solidFill>
                  <a:schemeClr val="accent6">
                    <a:lumMod val="50000"/>
                  </a:schemeClr>
                </a:solidFill>
              </a:rPr>
              <a:t>Éxo</a:t>
            </a:r>
            <a:r>
              <a:rPr lang="es-PE" sz="1800" b="1" dirty="0">
                <a:solidFill>
                  <a:schemeClr val="accent6">
                    <a:lumMod val="50000"/>
                  </a:schemeClr>
                </a:solidFill>
              </a:rPr>
              <a:t>. 40:34)</a:t>
            </a:r>
            <a:r>
              <a:rPr lang="es-PE" sz="2400" b="1" dirty="0">
                <a:solidFill>
                  <a:schemeClr val="accent6">
                    <a:lumMod val="50000"/>
                  </a:schemeClr>
                </a:solidFill>
              </a:rPr>
              <a:t> Este hecho indicaba la presencia de Dios en medio de su pueblo.</a:t>
            </a:r>
          </a:p>
          <a:p>
            <a:r>
              <a:rPr lang="es-PE" sz="2400" b="1" dirty="0">
                <a:solidFill>
                  <a:schemeClr val="accent6">
                    <a:lumMod val="50000"/>
                  </a:schemeClr>
                </a:solidFill>
              </a:rPr>
              <a:t>“El Señor pidió a su pueblo que construyera el santuario pues deseaba morar de manera tangible junto a él.” </a:t>
            </a:r>
            <a:r>
              <a:rPr lang="es-PE" sz="1800" b="1" dirty="0">
                <a:solidFill>
                  <a:schemeClr val="accent6">
                    <a:lumMod val="50000"/>
                  </a:schemeClr>
                </a:solidFill>
              </a:rPr>
              <a:t>(GEB 144)</a:t>
            </a:r>
          </a:p>
          <a:p>
            <a:r>
              <a:rPr lang="es-PE" sz="2400" b="1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“Los israelitas eran guidos por Dios de manera visible mediante la nube durante el día. La misma nube se convertía en una columna de fuego.” </a:t>
            </a:r>
            <a:r>
              <a:rPr lang="es-PE" sz="1800" b="1" dirty="0">
                <a:solidFill>
                  <a:schemeClr val="accent6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(Id)</a:t>
            </a:r>
          </a:p>
        </p:txBody>
      </p:sp>
      <p:sp>
        <p:nvSpPr>
          <p:cNvPr id="6147" name="Rectangle 2"/>
          <p:cNvSpPr txBox="1">
            <a:spLocks noChangeArrowheads="1"/>
          </p:cNvSpPr>
          <p:nvPr/>
        </p:nvSpPr>
        <p:spPr bwMode="auto">
          <a:xfrm>
            <a:off x="195263" y="282575"/>
            <a:ext cx="801528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s-MX" sz="2600" b="1" dirty="0">
                <a:solidFill>
                  <a:srgbClr val="FFFFCC"/>
                </a:solidFill>
              </a:rPr>
              <a:t>3. </a:t>
            </a:r>
            <a:r>
              <a:rPr lang="es-MX" sz="2400" b="1" dirty="0">
                <a:solidFill>
                  <a:srgbClr val="FFFFCC"/>
                </a:solidFill>
              </a:rPr>
              <a:t>¿</a:t>
            </a:r>
            <a:r>
              <a:rPr lang="es-MX" sz="2400" b="1" dirty="0">
                <a:solidFill>
                  <a:schemeClr val="bg1"/>
                </a:solidFill>
              </a:rPr>
              <a:t>Cuan importante es la presencia de Dios en la iglesia y en nuestro ser</a:t>
            </a:r>
            <a:r>
              <a:rPr lang="es-MX" sz="2400" b="1" dirty="0">
                <a:solidFill>
                  <a:srgbClr val="FFFFCC"/>
                </a:solidFill>
              </a:rPr>
              <a:t>?</a:t>
            </a:r>
            <a:r>
              <a:rPr lang="es-MX" sz="2400" b="1" dirty="0">
                <a:solidFill>
                  <a:srgbClr val="FFCC99"/>
                </a:solidFill>
              </a:rPr>
              <a:t> </a:t>
            </a:r>
            <a:r>
              <a:rPr lang="es-MX" sz="2000" b="1" dirty="0">
                <a:solidFill>
                  <a:srgbClr val="FFCC99"/>
                </a:solidFill>
              </a:rPr>
              <a:t> </a:t>
            </a:r>
            <a:r>
              <a:rPr lang="es-PE" sz="2000" b="1" dirty="0">
                <a:solidFill>
                  <a:srgbClr val="FFC000"/>
                </a:solidFill>
              </a:rPr>
              <a:t>Éxodo 40:34- 38 </a:t>
            </a:r>
            <a:endParaRPr lang="es-MX" sz="20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79712" y="1650493"/>
            <a:ext cx="6592887" cy="4090987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s-ES" sz="2800" b="1" dirty="0">
                <a:solidFill>
                  <a:srgbClr val="3D3DD7"/>
                </a:solidFill>
              </a:rPr>
              <a:t>  	</a:t>
            </a:r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El deseo de vivir con Dios y ser guiados por su Espíritu, para vivir con seguridad en la vida.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	¿Deseas vivir con Dios?</a:t>
            </a:r>
            <a:endParaRPr lang="es-MX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MX" sz="2400" b="1" dirty="0">
                <a:solidFill>
                  <a:srgbClr val="F33F61"/>
                </a:solidFill>
              </a:rPr>
              <a:t>    ¿Cuál es tu decisión?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MX" sz="2400" b="1" dirty="0">
              <a:solidFill>
                <a:srgbClr val="F33F61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s-MX" sz="2400" b="1" dirty="0">
                <a:solidFill>
                  <a:srgbClr val="F33F61"/>
                </a:solidFill>
              </a:rPr>
              <a:t>V. CREA: </a:t>
            </a:r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¿Qué haré para compartir esta lección la próxima semana? Crear  oportunidades y compartir sobre la presencia de Dios en su pueblo. Amén</a:t>
            </a:r>
            <a:endParaRPr lang="es-MX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s-MX" sz="2800" b="1" dirty="0">
              <a:solidFill>
                <a:srgbClr val="F33F61"/>
              </a:solidFill>
            </a:endParaRPr>
          </a:p>
        </p:txBody>
      </p:sp>
      <p:pic>
        <p:nvPicPr>
          <p:cNvPr id="8195" name="Picture 10" descr="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774" y="2599831"/>
            <a:ext cx="1442938" cy="2192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sz="2800" b="1" dirty="0">
                <a:solidFill>
                  <a:srgbClr val="FF0000"/>
                </a:solidFill>
                <a:latin typeface="Tahoma" pitchFamily="34" charset="0"/>
              </a:rPr>
              <a:t>IV.</a:t>
            </a:r>
            <a:r>
              <a:rPr lang="es-MX" sz="2800" dirty="0">
                <a:solidFill>
                  <a:srgbClr val="FF0000"/>
                </a:solidFill>
                <a:latin typeface="Tahoma" pitchFamily="34" charset="0"/>
              </a:rPr>
              <a:t> </a:t>
            </a:r>
            <a:r>
              <a:rPr lang="es-MX" sz="2800" b="1" dirty="0">
                <a:solidFill>
                  <a:srgbClr val="F2021F"/>
                </a:solidFill>
                <a:latin typeface="Tahoma" pitchFamily="34" charset="0"/>
              </a:rPr>
              <a:t>APLICA:</a:t>
            </a:r>
            <a:br>
              <a:rPr lang="es-MX" sz="2800" b="1" dirty="0">
                <a:latin typeface="Tahoma" pitchFamily="34" charset="0"/>
              </a:rPr>
            </a:br>
            <a:r>
              <a:rPr lang="es-MX" sz="2400" b="1" dirty="0">
                <a:latin typeface="Tahoma" pitchFamily="34" charset="0"/>
              </a:rPr>
              <a:t>¿Qué debo sentir al recibir estos conocimientos?</a:t>
            </a:r>
            <a:r>
              <a:rPr lang="es-MX" sz="2800" b="1" dirty="0">
                <a:latin typeface="Tahoma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0825" y="206375"/>
            <a:ext cx="8015288" cy="9144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s-MX" sz="3200" b="1" kern="0" dirty="0">
                <a:solidFill>
                  <a:srgbClr val="FFFF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Créditos</a:t>
            </a:r>
            <a:endParaRPr lang="es-MX" sz="2400" b="1" kern="0" dirty="0">
              <a:solidFill>
                <a:srgbClr val="FFFF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8532813" y="677863"/>
            <a:ext cx="360362" cy="5472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AR"/>
          </a:p>
        </p:txBody>
      </p:sp>
      <p:pic>
        <p:nvPicPr>
          <p:cNvPr id="9220" name="Picture 4" descr="Jesús sonrien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025" y="1341438"/>
            <a:ext cx="8205788" cy="501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Rectangle 2"/>
          <p:cNvSpPr>
            <a:spLocks noChangeArrowheads="1"/>
          </p:cNvSpPr>
          <p:nvPr/>
        </p:nvSpPr>
        <p:spPr bwMode="auto">
          <a:xfrm>
            <a:off x="1979613" y="1844675"/>
            <a:ext cx="6480175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AR" sz="1600" b="1" dirty="0">
                <a:solidFill>
                  <a:srgbClr val="FFFFCC"/>
                </a:solidFill>
                <a:latin typeface="Tahoma" pitchFamily="34" charset="0"/>
              </a:rPr>
              <a:t>DISEÑO ORIGINAL</a:t>
            </a:r>
          </a:p>
          <a:p>
            <a:pPr algn="ctr" eaLnBrk="1" hangingPunct="1"/>
            <a:r>
              <a:rPr lang="es-AR" sz="1200" b="1" dirty="0">
                <a:solidFill>
                  <a:srgbClr val="FFFFCC"/>
                </a:solidFill>
                <a:latin typeface="Tahoma" pitchFamily="34" charset="0"/>
              </a:rPr>
              <a:t>Lic. Alejandrino </a:t>
            </a:r>
            <a:r>
              <a:rPr lang="es-AR" sz="1200" b="1" dirty="0" err="1">
                <a:solidFill>
                  <a:srgbClr val="FFFFCC"/>
                </a:solidFill>
                <a:latin typeface="Tahoma" pitchFamily="34" charset="0"/>
              </a:rPr>
              <a:t>Halire</a:t>
            </a:r>
            <a:r>
              <a:rPr lang="es-AR" sz="1200" b="1" dirty="0">
                <a:solidFill>
                  <a:srgbClr val="FFFFCC"/>
                </a:solidFill>
                <a:latin typeface="Tahoma" pitchFamily="34" charset="0"/>
              </a:rPr>
              <a:t> </a:t>
            </a:r>
            <a:r>
              <a:rPr lang="es-AR" sz="1200" b="1" dirty="0" err="1">
                <a:solidFill>
                  <a:srgbClr val="FFFFCC"/>
                </a:solidFill>
                <a:latin typeface="Tahoma" pitchFamily="34" charset="0"/>
              </a:rPr>
              <a:t>Ccahuana</a:t>
            </a:r>
            <a:r>
              <a:rPr lang="es-AR" sz="1200" b="1" dirty="0">
                <a:solidFill>
                  <a:srgbClr val="FFFFCC"/>
                </a:solidFill>
                <a:latin typeface="Tahoma" pitchFamily="34" charset="0"/>
              </a:rPr>
              <a:t> </a:t>
            </a:r>
          </a:p>
          <a:p>
            <a:pPr algn="ctr" eaLnBrk="1" hangingPunct="1"/>
            <a:r>
              <a:rPr lang="es-AR" sz="1400" dirty="0">
                <a:solidFill>
                  <a:srgbClr val="FFFFCC"/>
                </a:solidFill>
                <a:latin typeface="Tahoma" pitchFamily="34" charset="0"/>
                <a:hlinkClick r:id="rId3"/>
              </a:rPr>
              <a:t>http://decalogo-janohalire.blogspot.com/p/escuela-sabatica.html</a:t>
            </a:r>
            <a:r>
              <a:rPr lang="es-AR" sz="1000" dirty="0">
                <a:solidFill>
                  <a:srgbClr val="FFFFCC"/>
                </a:solidFill>
                <a:latin typeface="Tahoma" pitchFamily="34" charset="0"/>
              </a:rPr>
              <a:t> </a:t>
            </a:r>
          </a:p>
          <a:p>
            <a:pPr algn="ctr" eaLnBrk="1" hangingPunct="1"/>
            <a:endParaRPr lang="es-AR" sz="1600" b="1" dirty="0">
              <a:latin typeface="Tahoma" pitchFamily="34" charset="0"/>
            </a:endParaRPr>
          </a:p>
          <a:p>
            <a:pPr algn="ctr" eaLnBrk="1" hangingPunct="1"/>
            <a:r>
              <a:rPr lang="es-AR" sz="1600" b="1" dirty="0">
                <a:solidFill>
                  <a:srgbClr val="CCECFF"/>
                </a:solidFill>
                <a:latin typeface="Tahoma" pitchFamily="34" charset="0"/>
              </a:rPr>
              <a:t>Distribución</a:t>
            </a:r>
          </a:p>
          <a:p>
            <a:pPr algn="ctr" eaLnBrk="1" hangingPunct="1"/>
            <a:r>
              <a:rPr lang="es-AR" sz="1600" b="1" dirty="0">
                <a:solidFill>
                  <a:srgbClr val="CCECFF"/>
                </a:solidFill>
                <a:latin typeface="Tahoma" pitchFamily="34" charset="0"/>
              </a:rPr>
              <a:t>Recursos Escuela Sabática ©</a:t>
            </a:r>
          </a:p>
          <a:p>
            <a:pPr algn="ctr" eaLnBrk="1" hangingPunct="1"/>
            <a:endParaRPr lang="es-AR" sz="1200" b="1" dirty="0">
              <a:latin typeface="Tahoma" pitchFamily="34" charset="0"/>
            </a:endParaRPr>
          </a:p>
          <a:p>
            <a:pPr algn="ctr" eaLnBrk="1" hangingPunct="1"/>
            <a:r>
              <a:rPr lang="es-AR" sz="1400" b="1" dirty="0">
                <a:solidFill>
                  <a:schemeClr val="bg1"/>
                </a:solidFill>
                <a:latin typeface="Tahoma" pitchFamily="34" charset="0"/>
              </a:rPr>
              <a:t>Para recibir las próximas lecciones inscríbase enviando un mail a:</a:t>
            </a:r>
          </a:p>
          <a:p>
            <a:pPr algn="ctr" eaLnBrk="1" hangingPunct="1"/>
            <a:r>
              <a:rPr lang="es-PE" sz="1400" u="sng" dirty="0">
                <a:hlinkClick r:id="rId4"/>
              </a:rPr>
              <a:t>www.recursos-biblicos.com</a:t>
            </a:r>
            <a:endParaRPr lang="es-AR" sz="1400" b="1" dirty="0">
              <a:solidFill>
                <a:schemeClr val="bg1"/>
              </a:solidFill>
              <a:latin typeface="Tahoma" pitchFamily="34" charset="0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s-AR" sz="1200" b="1" dirty="0">
                <a:solidFill>
                  <a:schemeClr val="bg1"/>
                </a:solidFill>
                <a:latin typeface="Tahoma" pitchFamily="34" charset="0"/>
              </a:rPr>
              <a:t> Asunto: Lecciones en </a:t>
            </a:r>
            <a:r>
              <a:rPr lang="es-AR" sz="1200" b="1" dirty="0" err="1">
                <a:solidFill>
                  <a:schemeClr val="bg1"/>
                </a:solidFill>
                <a:latin typeface="Tahoma" pitchFamily="34" charset="0"/>
              </a:rPr>
              <a:t>Powerpoint</a:t>
            </a:r>
            <a:endParaRPr lang="es-AR" sz="1200" b="1" dirty="0">
              <a:solidFill>
                <a:schemeClr val="bg1"/>
              </a:solidFill>
              <a:latin typeface="Tahoma" pitchFamily="34" charset="0"/>
            </a:endParaRP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itchFamily="34" charset="0"/>
            </a:endParaRPr>
          </a:p>
          <a:p>
            <a:pPr algn="ctr" eaLnBrk="1" hangingPunct="1"/>
            <a:endParaRPr lang="es-AR" sz="1400" b="1" dirty="0">
              <a:solidFill>
                <a:schemeClr val="bg1"/>
              </a:solidFill>
              <a:latin typeface="Tahoma" pitchFamily="34" charset="0"/>
            </a:endParaRPr>
          </a:p>
          <a:p>
            <a:pPr algn="ctr" eaLnBrk="1" hangingPunct="1"/>
            <a:r>
              <a:rPr lang="es-AR" sz="1400" b="1" dirty="0">
                <a:solidFill>
                  <a:schemeClr val="bg1"/>
                </a:solidFill>
                <a:latin typeface="Tahoma" pitchFamily="34" charset="0"/>
              </a:rPr>
              <a:t>RECURSOS ADVENTISTAS</a:t>
            </a:r>
          </a:p>
          <a:p>
            <a:pPr algn="ctr" eaLnBrk="1" hangingPunct="1"/>
            <a:r>
              <a:rPr lang="es-AR" sz="1400" b="1" dirty="0">
                <a:solidFill>
                  <a:schemeClr val="bg1"/>
                </a:solidFill>
                <a:latin typeface="Tahoma" pitchFamily="34" charset="0"/>
              </a:rPr>
              <a:t>Recursos gratuitos </a:t>
            </a: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itchFamily="34" charset="0"/>
            </a:endParaRPr>
          </a:p>
          <a:p>
            <a:pPr algn="ctr" eaLnBrk="1" hangingPunct="1"/>
            <a:r>
              <a:rPr lang="es-AR" sz="1200" b="1" dirty="0">
                <a:solidFill>
                  <a:schemeClr val="bg1"/>
                </a:solidFill>
                <a:latin typeface="Tahoma" pitchFamily="34" charset="0"/>
                <a:hlinkClick r:id="rId5"/>
              </a:rPr>
              <a:t>http://decalogo-janohalire.blogspot.com/</a:t>
            </a:r>
            <a:endParaRPr lang="es-AR" sz="1200" b="1" dirty="0">
              <a:solidFill>
                <a:schemeClr val="bg1"/>
              </a:solidFill>
              <a:latin typeface="Tahoma" pitchFamily="34" charset="0"/>
            </a:endParaRP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itchFamily="34" charset="0"/>
            </a:endParaRPr>
          </a:p>
          <a:p>
            <a:pPr algn="ctr" eaLnBrk="1" hangingPunct="1"/>
            <a:r>
              <a:rPr lang="es-PE" sz="1200" dirty="0">
                <a:hlinkClick r:id="rId6"/>
              </a:rPr>
              <a:t>https://es.slideshare.net/ahalirecc</a:t>
            </a:r>
            <a:r>
              <a:rPr lang="es-PE" sz="1200" dirty="0"/>
              <a:t> </a:t>
            </a: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itchFamily="34" charset="0"/>
            </a:endParaRP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itchFamily="34" charset="0"/>
            </a:endParaRPr>
          </a:p>
        </p:txBody>
      </p:sp>
      <p:grpSp>
        <p:nvGrpSpPr>
          <p:cNvPr id="9222" name="Group 3"/>
          <p:cNvGrpSpPr>
            <a:grpSpLocks/>
          </p:cNvGrpSpPr>
          <p:nvPr/>
        </p:nvGrpSpPr>
        <p:grpSpPr bwMode="auto">
          <a:xfrm>
            <a:off x="511175" y="5084763"/>
            <a:ext cx="1120775" cy="865187"/>
            <a:chOff x="4694" y="3521"/>
            <a:chExt cx="908" cy="680"/>
          </a:xfrm>
        </p:grpSpPr>
        <p:sp>
          <p:nvSpPr>
            <p:cNvPr id="9223" name="WordArt 4"/>
            <p:cNvSpPr>
              <a:spLocks noChangeArrowheads="1" noChangeShapeType="1" noTextEdit="1"/>
            </p:cNvSpPr>
            <p:nvPr/>
          </p:nvSpPr>
          <p:spPr bwMode="auto">
            <a:xfrm>
              <a:off x="4740" y="3838"/>
              <a:ext cx="804" cy="27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ES" sz="1400" kern="1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FFF00"/>
                      </a:gs>
                      <a:gs pos="100000">
                        <a:srgbClr val="FF9933"/>
                      </a:gs>
                    </a:gsLst>
                    <a:path path="rect">
                      <a:fillToRect l="50000" t="50000" r="50000" b="50000"/>
                    </a:path>
                  </a:gradFill>
                  <a:effectLst>
                    <a:outerShdw dist="38100" dir="2700000" algn="ctr" rotWithShape="0">
                      <a:srgbClr val="000066">
                        <a:alpha val="79999"/>
                      </a:srgbClr>
                    </a:outerShdw>
                  </a:effectLst>
                  <a:latin typeface="Impact"/>
                </a:rPr>
                <a:t>Recursos</a:t>
              </a:r>
            </a:p>
            <a:p>
              <a:pPr algn="ctr"/>
              <a:r>
                <a:rPr lang="es-ES" sz="1400" kern="10">
                  <a:ln w="9525">
                    <a:noFill/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FFFF00"/>
                      </a:gs>
                      <a:gs pos="100000">
                        <a:srgbClr val="FF9933"/>
                      </a:gs>
                    </a:gsLst>
                    <a:path path="rect">
                      <a:fillToRect l="50000" t="50000" r="50000" b="50000"/>
                    </a:path>
                  </a:gradFill>
                  <a:effectLst>
                    <a:outerShdw dist="38100" dir="2700000" algn="ctr" rotWithShape="0">
                      <a:srgbClr val="000066">
                        <a:alpha val="79999"/>
                      </a:srgbClr>
                    </a:outerShdw>
                  </a:effectLst>
                  <a:latin typeface="Impact"/>
                </a:rPr>
                <a:t>Escuela Sabática</a:t>
              </a:r>
            </a:p>
          </p:txBody>
        </p:sp>
        <p:pic>
          <p:nvPicPr>
            <p:cNvPr id="9224" name="Picture 5" descr="logo IASD - ANI"/>
            <p:cNvPicPr>
              <a:picLocks noChangeAspect="1" noChangeArrowheads="1" noCrop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012" y="3521"/>
              <a:ext cx="288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25" name="Line 6"/>
            <p:cNvSpPr>
              <a:spLocks noChangeShapeType="1"/>
            </p:cNvSpPr>
            <p:nvPr/>
          </p:nvSpPr>
          <p:spPr bwMode="auto">
            <a:xfrm>
              <a:off x="4988" y="3802"/>
              <a:ext cx="329" cy="0"/>
            </a:xfrm>
            <a:prstGeom prst="line">
              <a:avLst/>
            </a:prstGeom>
            <a:noFill/>
            <a:ln w="76200">
              <a:solidFill>
                <a:srgbClr val="990099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226" name="Line 7"/>
            <p:cNvSpPr>
              <a:spLocks noChangeShapeType="1"/>
            </p:cNvSpPr>
            <p:nvPr/>
          </p:nvSpPr>
          <p:spPr bwMode="auto">
            <a:xfrm>
              <a:off x="4694" y="4201"/>
              <a:ext cx="908" cy="0"/>
            </a:xfrm>
            <a:prstGeom prst="line">
              <a:avLst/>
            </a:prstGeom>
            <a:noFill/>
            <a:ln w="76200">
              <a:solidFill>
                <a:srgbClr val="990099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Radial">
  <a:themeElements>
    <a:clrScheme name="Radial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Rad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adial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Radial</Template>
  <TotalTime>106729</TotalTime>
  <Words>719</Words>
  <Application>Microsoft Office PowerPoint</Application>
  <PresentationFormat>Presentación en pantalla (4:3)</PresentationFormat>
  <Paragraphs>65</Paragraphs>
  <Slides>8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6" baseType="lpstr">
      <vt:lpstr>Arial</vt:lpstr>
      <vt:lpstr>Arial Black</vt:lpstr>
      <vt:lpstr>Calibri</vt:lpstr>
      <vt:lpstr>Impact</vt:lpstr>
      <vt:lpstr>Tahoma</vt:lpstr>
      <vt:lpstr>Times New Roman</vt:lpstr>
      <vt:lpstr>Wingdings</vt:lpstr>
      <vt:lpstr>Radial</vt:lpstr>
      <vt:lpstr>Presentación de PowerPoint</vt:lpstr>
      <vt:lpstr>Presentación de PowerPoint</vt:lpstr>
      <vt:lpstr>II. MOTIVAR: ¿Cómo motivar y cómo enseñar? </vt:lpstr>
      <vt:lpstr>Presentación de PowerPoint</vt:lpstr>
      <vt:lpstr>2. ¿Dios provee recursos para construir la casa de Dios? Éxodo 35:4- 10  </vt:lpstr>
      <vt:lpstr>Presentación de PowerPoint</vt:lpstr>
      <vt:lpstr>IV. APLICA: ¿Qué debo sentir al recibir estos conocimientos? </vt:lpstr>
      <vt:lpstr>Presentación de PowerPoint</vt:lpstr>
    </vt:vector>
  </TitlesOfParts>
  <Company>DELBELCONPU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Amor y juicio, el dilema de Dios</dc:title>
  <dc:creator>pc3</dc:creator>
  <cp:keywords>Rut</cp:keywords>
  <cp:lastModifiedBy>Pc</cp:lastModifiedBy>
  <cp:revision>9230</cp:revision>
  <dcterms:created xsi:type="dcterms:W3CDTF">2007-04-17T14:25:21Z</dcterms:created>
  <dcterms:modified xsi:type="dcterms:W3CDTF">2025-09-23T17:04:31Z</dcterms:modified>
</cp:coreProperties>
</file>