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2"/>
  </p:notesMasterIdLst>
  <p:sldIdLst>
    <p:sldId id="256" r:id="rId2"/>
    <p:sldId id="284" r:id="rId3"/>
    <p:sldId id="285" r:id="rId4"/>
    <p:sldId id="286" r:id="rId5"/>
    <p:sldId id="265" r:id="rId6"/>
    <p:sldId id="287" r:id="rId7"/>
    <p:sldId id="269" r:id="rId8"/>
    <p:sldId id="282" r:id="rId9"/>
    <p:sldId id="263" r:id="rId10"/>
    <p:sldId id="281" r:id="rId11"/>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07"/>
    <a:srgbClr val="F2021F"/>
    <a:srgbClr val="F33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p:cViewPr varScale="1">
        <p:scale>
          <a:sx n="68" d="100"/>
          <a:sy n="68" d="100"/>
        </p:scale>
        <p:origin x="1470"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3446F-5817-4C25-929D-4F180A64F446}" type="datetimeFigureOut">
              <a:rPr lang="en-US" smtClean="0"/>
              <a:pPr/>
              <a:t>8/19/2024</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F0B65-7D7D-4124-8CC2-64ACEAB319AA}" type="slidenum">
              <a:rPr lang="en-US" smtClean="0"/>
              <a:pPr/>
              <a:t>‹Nº›</a:t>
            </a:fld>
            <a:endParaRPr lang="en-US"/>
          </a:p>
        </p:txBody>
      </p:sp>
    </p:spTree>
    <p:extLst>
      <p:ext uri="{BB962C8B-B14F-4D97-AF65-F5344CB8AC3E}">
        <p14:creationId xmlns:p14="http://schemas.microsoft.com/office/powerpoint/2010/main" val="37569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5</a:t>
            </a:fld>
            <a:endParaRPr lang="en-US"/>
          </a:p>
        </p:txBody>
      </p:sp>
    </p:spTree>
    <p:extLst>
      <p:ext uri="{BB962C8B-B14F-4D97-AF65-F5344CB8AC3E}">
        <p14:creationId xmlns:p14="http://schemas.microsoft.com/office/powerpoint/2010/main" val="194615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7</a:t>
            </a:fld>
            <a:endParaRPr lang="en-US"/>
          </a:p>
        </p:txBody>
      </p:sp>
    </p:spTree>
    <p:extLst>
      <p:ext uri="{BB962C8B-B14F-4D97-AF65-F5344CB8AC3E}">
        <p14:creationId xmlns:p14="http://schemas.microsoft.com/office/powerpoint/2010/main" val="609858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E" dirty="0"/>
              <a:t> .LGGI</a:t>
            </a:r>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8</a:t>
            </a:fld>
            <a:endParaRPr lang="en-US"/>
          </a:p>
        </p:txBody>
      </p:sp>
    </p:spTree>
    <p:extLst>
      <p:ext uri="{BB962C8B-B14F-4D97-AF65-F5344CB8AC3E}">
        <p14:creationId xmlns:p14="http://schemas.microsoft.com/office/powerpoint/2010/main" val="238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3ED0F7BE-E3AA-46EA-A2AF-7CD581104091}" type="slidenum">
              <a:rPr lang="es-MX"/>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623415EB-96B7-43E0-822F-C9D61E0D6D5A}" type="slidenum">
              <a:rPr lang="es-MX"/>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EA168BFF-7334-4524-B060-8FA62EB200FE}" type="slidenum">
              <a:rPr lang="es-MX"/>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329015A-E9DF-4999-BA96-80B4C3B68754}" type="slidenum">
              <a:rPr lang="es-MX"/>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p:cNvSpPr>
            <a:spLocks noGrp="1" noChangeArrowheads="1"/>
          </p:cNvSpPr>
          <p:nvPr>
            <p:ph type="dt" sz="half" idx="10"/>
          </p:nvPr>
        </p:nvSpPr>
        <p:spPr>
          <a:ln/>
        </p:spPr>
        <p:txBody>
          <a:bodyPr/>
          <a:lstStyle>
            <a:lvl1pPr>
              <a:defRPr/>
            </a:lvl1pPr>
          </a:lstStyle>
          <a:p>
            <a:pPr>
              <a:defRPr/>
            </a:pPr>
            <a:endParaRPr lang="es-MX"/>
          </a:p>
        </p:txBody>
      </p:sp>
      <p:sp>
        <p:nvSpPr>
          <p:cNvPr id="8" name="Rectangle 9"/>
          <p:cNvSpPr>
            <a:spLocks noGrp="1" noChangeArrowheads="1"/>
          </p:cNvSpPr>
          <p:nvPr>
            <p:ph type="ftr" sz="quarter" idx="11"/>
          </p:nvPr>
        </p:nvSpPr>
        <p:spPr>
          <a:ln/>
        </p:spPr>
        <p:txBody>
          <a:bodyPr/>
          <a:lstStyle>
            <a:lvl1pPr>
              <a:defRPr/>
            </a:lvl1pPr>
          </a:lstStyle>
          <a:p>
            <a:pPr>
              <a:defRPr/>
            </a:pPr>
            <a:endParaRPr lang="es-MX"/>
          </a:p>
        </p:txBody>
      </p:sp>
      <p:sp>
        <p:nvSpPr>
          <p:cNvPr id="9" name="Rectangle 10"/>
          <p:cNvSpPr>
            <a:spLocks noGrp="1" noChangeArrowheads="1"/>
          </p:cNvSpPr>
          <p:nvPr>
            <p:ph type="sldNum" sz="quarter" idx="12"/>
          </p:nvPr>
        </p:nvSpPr>
        <p:spPr>
          <a:ln/>
        </p:spPr>
        <p:txBody>
          <a:bodyPr/>
          <a:lstStyle>
            <a:lvl1pPr>
              <a:defRPr/>
            </a:lvl1pPr>
          </a:lstStyle>
          <a:p>
            <a:fld id="{CC867857-65F8-4624-9800-9A1D2E106D71}" type="slidenum">
              <a:rPr lang="es-MX"/>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p:cNvSpPr>
            <a:spLocks noGrp="1" noChangeArrowheads="1"/>
          </p:cNvSpPr>
          <p:nvPr>
            <p:ph type="dt" sz="half" idx="10"/>
          </p:nvPr>
        </p:nvSpPr>
        <p:spPr>
          <a:ln/>
        </p:spPr>
        <p:txBody>
          <a:bodyPr/>
          <a:lstStyle>
            <a:lvl1pPr>
              <a:defRPr/>
            </a:lvl1pPr>
          </a:lstStyle>
          <a:p>
            <a:pPr>
              <a:defRPr/>
            </a:pPr>
            <a:endParaRPr lang="es-MX"/>
          </a:p>
        </p:txBody>
      </p:sp>
      <p:sp>
        <p:nvSpPr>
          <p:cNvPr id="4" name="Rectangle 9"/>
          <p:cNvSpPr>
            <a:spLocks noGrp="1" noChangeArrowheads="1"/>
          </p:cNvSpPr>
          <p:nvPr>
            <p:ph type="ftr" sz="quarter" idx="11"/>
          </p:nvPr>
        </p:nvSpPr>
        <p:spPr>
          <a:ln/>
        </p:spPr>
        <p:txBody>
          <a:bodyPr/>
          <a:lstStyle>
            <a:lvl1pPr>
              <a:defRPr/>
            </a:lvl1pPr>
          </a:lstStyle>
          <a:p>
            <a:pPr>
              <a:defRPr/>
            </a:pPr>
            <a:endParaRPr lang="es-MX"/>
          </a:p>
        </p:txBody>
      </p:sp>
      <p:sp>
        <p:nvSpPr>
          <p:cNvPr id="5" name="Rectangle 10"/>
          <p:cNvSpPr>
            <a:spLocks noGrp="1" noChangeArrowheads="1"/>
          </p:cNvSpPr>
          <p:nvPr>
            <p:ph type="sldNum" sz="quarter" idx="12"/>
          </p:nvPr>
        </p:nvSpPr>
        <p:spPr>
          <a:ln/>
        </p:spPr>
        <p:txBody>
          <a:bodyPr/>
          <a:lstStyle>
            <a:lvl1pPr>
              <a:defRPr/>
            </a:lvl1pPr>
          </a:lstStyle>
          <a:p>
            <a:fld id="{64F4103F-56A9-456A-BBC1-4F8FE456CDB3}" type="slidenum">
              <a:rPr lang="es-MX"/>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MX"/>
          </a:p>
        </p:txBody>
      </p:sp>
      <p:sp>
        <p:nvSpPr>
          <p:cNvPr id="3" name="Rectangle 9"/>
          <p:cNvSpPr>
            <a:spLocks noGrp="1" noChangeArrowheads="1"/>
          </p:cNvSpPr>
          <p:nvPr>
            <p:ph type="ftr" sz="quarter" idx="11"/>
          </p:nvPr>
        </p:nvSpPr>
        <p:spPr>
          <a:ln/>
        </p:spPr>
        <p:txBody>
          <a:bodyPr/>
          <a:lstStyle>
            <a:lvl1pPr>
              <a:defRPr/>
            </a:lvl1pPr>
          </a:lstStyle>
          <a:p>
            <a:pPr>
              <a:defRPr/>
            </a:pPr>
            <a:endParaRPr lang="es-MX"/>
          </a:p>
        </p:txBody>
      </p:sp>
      <p:sp>
        <p:nvSpPr>
          <p:cNvPr id="4" name="Rectangle 10"/>
          <p:cNvSpPr>
            <a:spLocks noGrp="1" noChangeArrowheads="1"/>
          </p:cNvSpPr>
          <p:nvPr>
            <p:ph type="sldNum" sz="quarter" idx="12"/>
          </p:nvPr>
        </p:nvSpPr>
        <p:spPr>
          <a:ln/>
        </p:spPr>
        <p:txBody>
          <a:bodyPr/>
          <a:lstStyle>
            <a:lvl1pPr>
              <a:defRPr/>
            </a:lvl1pPr>
          </a:lstStyle>
          <a:p>
            <a:fld id="{609F1150-F025-40A1-8C0E-A093890BB6AB}" type="slidenum">
              <a:rPr lang="es-MX"/>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2DD5691C-32EC-415A-9C86-A5A11EA90AD1}" type="slidenum">
              <a:rPr lang="es-MX"/>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D6CC3B3-BC7B-4C19-A548-5E4108AA5E31}" type="slidenum">
              <a:rPr lang="es-MX"/>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2722B1C7-C32D-491F-9835-10D9D954E90D}" type="slidenum">
              <a:rPr lang="es-MX"/>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s-ES" sz="240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261 w 7000"/>
                <a:gd name="T3" fmla="*/ 0 h 1000"/>
                <a:gd name="T4" fmla="*/ 2435 w 7000"/>
                <a:gd name="T5" fmla="*/ 174 h 1000"/>
                <a:gd name="T6" fmla="*/ 2262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s-E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s-E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a:t>Haga clic para cambiar el estilo de título	</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a:t>Haga clic para modificar el estilo de texto del patrón</a:t>
            </a:r>
          </a:p>
          <a:p>
            <a:pPr lvl="1"/>
            <a:r>
              <a:rPr lang="es-MX"/>
              <a:t>Segundo nivel</a:t>
            </a:r>
          </a:p>
          <a:p>
            <a:pPr lvl="2"/>
            <a:r>
              <a:rPr lang="es-MX"/>
              <a:t>Tercer nivel</a:t>
            </a:r>
          </a:p>
          <a:p>
            <a:pPr lvl="3"/>
            <a:r>
              <a:rPr lang="es-MX"/>
              <a:t>Cuarto nivel</a:t>
            </a:r>
          </a:p>
          <a:p>
            <a:pPr lvl="4"/>
            <a:r>
              <a:rPr lang="es-MX"/>
              <a:t>Quinto nivel</a:t>
            </a:r>
          </a:p>
        </p:txBody>
      </p:sp>
      <p:sp>
        <p:nvSpPr>
          <p:cNvPr id="1024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MX"/>
          </a:p>
        </p:txBody>
      </p:sp>
      <p:sp>
        <p:nvSpPr>
          <p:cNvPr id="1024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s-MX"/>
          </a:p>
        </p:txBody>
      </p:sp>
      <p:sp>
        <p:nvSpPr>
          <p:cNvPr id="1025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66EC6A28-46CA-4EDE-9959-40C3B0A1AC0A}" type="slidenum">
              <a:rPr lang="es-MX"/>
              <a:pPr/>
              <a:t>‹Nº›</a:t>
            </a:fld>
            <a:endParaRPr lang="es-MX"/>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tmplLst>
          <p:tmpl lvl="1">
            <p:tnLst>
              <p:par>
                <p:cTn presetID="1" presetClass="entr" presetSubtype="0" fill="hold" nodeType="click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decalogo-janohalire.blogspot.com/p/escuela-sabatica.html" TargetMode="External"/><Relationship Id="rId2" Type="http://schemas.openxmlformats.org/officeDocument/2006/relationships/image" Target="../media/image5.jpeg"/><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hyperlink" Target="http://decalogo-janohalire.blogspot.com/" TargetMode="External"/><Relationship Id="rId4" Type="http://schemas.openxmlformats.org/officeDocument/2006/relationships/hyperlink" Target="https://www.recursos-biblicos.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2 CuadroTexto"/>
          <p:cNvSpPr txBox="1">
            <a:spLocks noChangeArrowheads="1"/>
          </p:cNvSpPr>
          <p:nvPr/>
        </p:nvSpPr>
        <p:spPr bwMode="auto">
          <a:xfrm>
            <a:off x="4857750" y="285750"/>
            <a:ext cx="2520950" cy="304800"/>
          </a:xfrm>
          <a:prstGeom prst="rect">
            <a:avLst/>
          </a:prstGeom>
          <a:noFill/>
          <a:ln w="9525">
            <a:noFill/>
            <a:miter lim="800000"/>
            <a:headEnd/>
            <a:tailEnd/>
          </a:ln>
        </p:spPr>
        <p:txBody>
          <a:bodyPr>
            <a:spAutoFit/>
          </a:bodyPr>
          <a:lstStyle/>
          <a:p>
            <a:pPr algn="r" eaLnBrk="1" hangingPunct="1"/>
            <a:r>
              <a:rPr lang="es-ES" sz="1400" dirty="0">
                <a:solidFill>
                  <a:srgbClr val="E8E8FA"/>
                </a:solidFill>
              </a:rPr>
              <a:t>24 de agosto 2024</a:t>
            </a:r>
          </a:p>
        </p:txBody>
      </p:sp>
      <p:sp>
        <p:nvSpPr>
          <p:cNvPr id="2052" name="Text Box 8"/>
          <p:cNvSpPr txBox="1">
            <a:spLocks noChangeArrowheads="1"/>
          </p:cNvSpPr>
          <p:nvPr/>
        </p:nvSpPr>
        <p:spPr bwMode="auto">
          <a:xfrm>
            <a:off x="323850" y="663575"/>
            <a:ext cx="7734300" cy="369332"/>
          </a:xfrm>
          <a:prstGeom prst="rect">
            <a:avLst/>
          </a:prstGeom>
          <a:noFill/>
          <a:ln w="9525">
            <a:noFill/>
            <a:miter lim="800000"/>
            <a:headEnd/>
            <a:tailEnd/>
          </a:ln>
        </p:spPr>
        <p:txBody>
          <a:bodyPr>
            <a:spAutoFit/>
          </a:bodyPr>
          <a:lstStyle/>
          <a:p>
            <a:pPr eaLnBrk="1" hangingPunct="1"/>
            <a:r>
              <a:rPr lang="es-MX" dirty="0">
                <a:solidFill>
                  <a:schemeClr val="bg1"/>
                </a:solidFill>
                <a:latin typeface="Arial Black" pitchFamily="34" charset="0"/>
              </a:rPr>
              <a:t>INSTRUYENDO A LOS DISCÍPULOS 2</a:t>
            </a:r>
          </a:p>
        </p:txBody>
      </p:sp>
      <p:sp>
        <p:nvSpPr>
          <p:cNvPr id="2053" name="Text Box 10"/>
          <p:cNvSpPr txBox="1">
            <a:spLocks noChangeArrowheads="1"/>
          </p:cNvSpPr>
          <p:nvPr/>
        </p:nvSpPr>
        <p:spPr bwMode="auto">
          <a:xfrm>
            <a:off x="1692275" y="5768975"/>
            <a:ext cx="6365875" cy="400110"/>
          </a:xfrm>
          <a:prstGeom prst="rect">
            <a:avLst/>
          </a:prstGeom>
          <a:noFill/>
          <a:ln w="9525">
            <a:noFill/>
            <a:miter lim="800000"/>
            <a:headEnd/>
            <a:tailEnd/>
          </a:ln>
        </p:spPr>
        <p:txBody>
          <a:bodyPr wrap="square">
            <a:spAutoFit/>
          </a:bodyPr>
          <a:lstStyle/>
          <a:p>
            <a:pPr algn="just" eaLnBrk="1" hangingPunct="1"/>
            <a:r>
              <a:rPr lang="es-MX" sz="2000" dirty="0">
                <a:solidFill>
                  <a:srgbClr val="F2021F"/>
                </a:solidFill>
                <a:latin typeface="Arial Black" pitchFamily="34" charset="0"/>
              </a:rPr>
              <a:t>TEXTO CLAVE:</a:t>
            </a:r>
            <a:r>
              <a:rPr lang="es-MX" sz="2000" dirty="0">
                <a:solidFill>
                  <a:schemeClr val="folHlink"/>
                </a:solidFill>
                <a:latin typeface="Arial Black" pitchFamily="34" charset="0"/>
              </a:rPr>
              <a:t> Marcos 10:45</a:t>
            </a:r>
          </a:p>
        </p:txBody>
      </p:sp>
      <p:sp>
        <p:nvSpPr>
          <p:cNvPr id="2054" name="Rectangle 11"/>
          <p:cNvSpPr>
            <a:spLocks noChangeArrowheads="1"/>
          </p:cNvSpPr>
          <p:nvPr/>
        </p:nvSpPr>
        <p:spPr bwMode="auto">
          <a:xfrm>
            <a:off x="2044700" y="6381750"/>
            <a:ext cx="5165725" cy="304800"/>
          </a:xfrm>
          <a:prstGeom prst="rect">
            <a:avLst/>
          </a:prstGeom>
          <a:noFill/>
          <a:ln w="9525">
            <a:noFill/>
            <a:miter lim="800000"/>
            <a:headEnd/>
            <a:tailEnd/>
          </a:ln>
        </p:spPr>
        <p:txBody>
          <a:bodyPr>
            <a:spAutoFit/>
          </a:bodyPr>
          <a:lstStyle/>
          <a:p>
            <a:pPr algn="ctr" eaLnBrk="1" hangingPunct="1"/>
            <a:r>
              <a:rPr lang="es-ES" sz="1400" b="1" dirty="0">
                <a:solidFill>
                  <a:schemeClr val="bg2"/>
                </a:solidFill>
              </a:rPr>
              <a:t>Escuela Sabática – 3° Trimestre de 2024</a:t>
            </a:r>
            <a:endParaRPr lang="es-MX" sz="1400" b="1" dirty="0">
              <a:solidFill>
                <a:schemeClr val="bg2"/>
              </a:solidFill>
            </a:endParaRPr>
          </a:p>
        </p:txBody>
      </p:sp>
      <p:sp>
        <p:nvSpPr>
          <p:cNvPr id="2055" name="Rectangle 9"/>
          <p:cNvSpPr>
            <a:spLocks noChangeArrowheads="1"/>
          </p:cNvSpPr>
          <p:nvPr/>
        </p:nvSpPr>
        <p:spPr bwMode="auto">
          <a:xfrm>
            <a:off x="323850" y="260350"/>
            <a:ext cx="1584325" cy="369332"/>
          </a:xfrm>
          <a:prstGeom prst="rect">
            <a:avLst/>
          </a:prstGeom>
          <a:noFill/>
          <a:ln w="9525">
            <a:noFill/>
            <a:miter lim="800000"/>
            <a:headEnd/>
            <a:tailEnd/>
          </a:ln>
        </p:spPr>
        <p:txBody>
          <a:bodyPr>
            <a:spAutoFit/>
          </a:bodyPr>
          <a:lstStyle/>
          <a:p>
            <a:pPr eaLnBrk="1" hangingPunct="1"/>
            <a:r>
              <a:rPr lang="es-ES" dirty="0">
                <a:solidFill>
                  <a:srgbClr val="F2021F"/>
                </a:solidFill>
                <a:latin typeface="Arial Black" pitchFamily="34" charset="0"/>
              </a:rPr>
              <a:t>Lección 08</a:t>
            </a:r>
            <a:endParaRPr lang="es-MX" dirty="0">
              <a:solidFill>
                <a:srgbClr val="FFFF07"/>
              </a:solidFill>
            </a:endParaRPr>
          </a:p>
        </p:txBody>
      </p:sp>
      <p:pic>
        <p:nvPicPr>
          <p:cNvPr id="5" name="Imagen 4">
            <a:extLst>
              <a:ext uri="{FF2B5EF4-FFF2-40B4-BE49-F238E27FC236}">
                <a16:creationId xmlns:a16="http://schemas.microsoft.com/office/drawing/2014/main" id="{47A2B1E7-9246-5895-E6CE-B4DCC12FE50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237300" y="1731167"/>
            <a:ext cx="2669399" cy="376856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50825" y="206375"/>
            <a:ext cx="8015288" cy="914400"/>
          </a:xfrm>
          <a:prstGeom prst="rect">
            <a:avLst/>
          </a:prstGeom>
          <a:noFill/>
          <a:ln>
            <a:noFill/>
          </a:ln>
        </p:spPr>
        <p:txBody>
          <a:bodyPr anchor="ct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a:lstStyle>
          <a:p>
            <a:pPr>
              <a:defRPr/>
            </a:pPr>
            <a:r>
              <a:rPr lang="es-MX" sz="3200" b="1" kern="0" dirty="0">
                <a:solidFill>
                  <a:srgbClr val="FFFF99"/>
                </a:solidFill>
                <a:latin typeface="Tahoma" panose="020B0604030504040204" pitchFamily="34" charset="0"/>
                <a:ea typeface="Tahoma" panose="020B0604030504040204" pitchFamily="34" charset="0"/>
                <a:cs typeface="Tahoma" panose="020B0604030504040204" pitchFamily="34" charset="0"/>
              </a:rPr>
              <a:t>Créditos</a:t>
            </a:r>
            <a:endParaRPr lang="es-MX" sz="2400" b="1" kern="0"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ángulo 5"/>
          <p:cNvSpPr/>
          <p:nvPr/>
        </p:nvSpPr>
        <p:spPr>
          <a:xfrm>
            <a:off x="8532813" y="677863"/>
            <a:ext cx="360362" cy="547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AR"/>
          </a:p>
        </p:txBody>
      </p:sp>
      <p:pic>
        <p:nvPicPr>
          <p:cNvPr id="9220" name="Picture 4" descr="Jesús sonriente"/>
          <p:cNvPicPr>
            <a:picLocks noChangeAspect="1" noChangeArrowheads="1"/>
          </p:cNvPicPr>
          <p:nvPr/>
        </p:nvPicPr>
        <p:blipFill>
          <a:blip r:embed="rId2"/>
          <a:srcRect/>
          <a:stretch>
            <a:fillRect/>
          </a:stretch>
        </p:blipFill>
        <p:spPr bwMode="auto">
          <a:xfrm>
            <a:off x="327025" y="1341438"/>
            <a:ext cx="8205788" cy="5011737"/>
          </a:xfrm>
          <a:prstGeom prst="rect">
            <a:avLst/>
          </a:prstGeom>
          <a:noFill/>
          <a:ln w="9525">
            <a:noFill/>
            <a:miter lim="800000"/>
            <a:headEnd/>
            <a:tailEnd/>
          </a:ln>
        </p:spPr>
      </p:pic>
      <p:sp>
        <p:nvSpPr>
          <p:cNvPr id="9221" name="Rectangle 2"/>
          <p:cNvSpPr>
            <a:spLocks noChangeArrowheads="1"/>
          </p:cNvSpPr>
          <p:nvPr/>
        </p:nvSpPr>
        <p:spPr bwMode="auto">
          <a:xfrm>
            <a:off x="1979613" y="1844675"/>
            <a:ext cx="6480175" cy="4216539"/>
          </a:xfrm>
          <a:prstGeom prst="rect">
            <a:avLst/>
          </a:prstGeom>
          <a:noFill/>
          <a:ln w="9525">
            <a:noFill/>
            <a:miter lim="800000"/>
            <a:headEnd/>
            <a:tailEnd/>
          </a:ln>
        </p:spPr>
        <p:txBody>
          <a:bodyPr>
            <a:spAutoFit/>
          </a:bodyPr>
          <a:lstStyle/>
          <a:p>
            <a:pPr algn="ctr" eaLnBrk="1" hangingPunct="1"/>
            <a:r>
              <a:rPr lang="es-AR" sz="1600" b="1" dirty="0">
                <a:solidFill>
                  <a:srgbClr val="FFFFCC"/>
                </a:solidFill>
                <a:latin typeface="Tahoma" pitchFamily="34" charset="0"/>
              </a:rPr>
              <a:t>DISEÑO ORIGINAL</a:t>
            </a:r>
          </a:p>
          <a:p>
            <a:pPr algn="ctr" eaLnBrk="1" hangingPunct="1"/>
            <a:r>
              <a:rPr lang="es-AR" sz="1200" b="1" dirty="0">
                <a:solidFill>
                  <a:srgbClr val="FFFFCC"/>
                </a:solidFill>
                <a:latin typeface="Tahoma" pitchFamily="34" charset="0"/>
              </a:rPr>
              <a:t>Lic. Alejandrino </a:t>
            </a:r>
            <a:r>
              <a:rPr lang="es-AR" sz="1200" b="1" dirty="0" err="1">
                <a:solidFill>
                  <a:srgbClr val="FFFFCC"/>
                </a:solidFill>
                <a:latin typeface="Tahoma" pitchFamily="34" charset="0"/>
              </a:rPr>
              <a:t>Halire</a:t>
            </a:r>
            <a:r>
              <a:rPr lang="es-AR" sz="1200" b="1" dirty="0">
                <a:solidFill>
                  <a:srgbClr val="FFFFCC"/>
                </a:solidFill>
                <a:latin typeface="Tahoma" pitchFamily="34" charset="0"/>
              </a:rPr>
              <a:t> </a:t>
            </a:r>
            <a:r>
              <a:rPr lang="es-AR" sz="1200" b="1" dirty="0" err="1">
                <a:solidFill>
                  <a:srgbClr val="FFFFCC"/>
                </a:solidFill>
                <a:latin typeface="Tahoma" pitchFamily="34" charset="0"/>
              </a:rPr>
              <a:t>Ccahuana</a:t>
            </a:r>
            <a:r>
              <a:rPr lang="es-AR" sz="1200" b="1" dirty="0">
                <a:solidFill>
                  <a:srgbClr val="FFFFCC"/>
                </a:solidFill>
                <a:latin typeface="Tahoma" pitchFamily="34" charset="0"/>
              </a:rPr>
              <a:t> </a:t>
            </a:r>
          </a:p>
          <a:p>
            <a:pPr algn="ctr" eaLnBrk="1" hangingPunct="1"/>
            <a:r>
              <a:rPr lang="es-AR" sz="1400" dirty="0">
                <a:solidFill>
                  <a:srgbClr val="FFFFCC"/>
                </a:solidFill>
                <a:latin typeface="Tahoma" pitchFamily="34" charset="0"/>
                <a:hlinkClick r:id="rId3"/>
              </a:rPr>
              <a:t>http://decalogo-janohalire.blogspot.com/p/escuela-sabatica.html</a:t>
            </a:r>
            <a:r>
              <a:rPr lang="es-AR" sz="1000" dirty="0">
                <a:solidFill>
                  <a:srgbClr val="FFFFCC"/>
                </a:solidFill>
                <a:latin typeface="Tahoma" pitchFamily="34" charset="0"/>
              </a:rPr>
              <a:t> </a:t>
            </a:r>
          </a:p>
          <a:p>
            <a:pPr algn="ctr" eaLnBrk="1" hangingPunct="1"/>
            <a:endParaRPr lang="es-AR" sz="1600" b="1" dirty="0">
              <a:latin typeface="Tahoma" pitchFamily="34" charset="0"/>
            </a:endParaRPr>
          </a:p>
          <a:p>
            <a:pPr algn="ctr" eaLnBrk="1" hangingPunct="1"/>
            <a:r>
              <a:rPr lang="es-AR" sz="1600" b="1" dirty="0">
                <a:solidFill>
                  <a:srgbClr val="CCECFF"/>
                </a:solidFill>
                <a:latin typeface="Tahoma" pitchFamily="34" charset="0"/>
              </a:rPr>
              <a:t>Distribución</a:t>
            </a:r>
          </a:p>
          <a:p>
            <a:pPr algn="ctr" eaLnBrk="1" hangingPunct="1"/>
            <a:r>
              <a:rPr lang="es-AR" sz="1600" b="1" dirty="0">
                <a:solidFill>
                  <a:srgbClr val="CCECFF"/>
                </a:solidFill>
                <a:latin typeface="Tahoma" pitchFamily="34" charset="0"/>
              </a:rPr>
              <a:t>Recursos Escuela Sabática ©</a:t>
            </a:r>
          </a:p>
          <a:p>
            <a:pPr algn="ctr" eaLnBrk="1" hangingPunct="1"/>
            <a:endParaRPr lang="es-AR" sz="1200" b="1" dirty="0">
              <a:latin typeface="Tahoma" pitchFamily="34" charset="0"/>
            </a:endParaRPr>
          </a:p>
          <a:p>
            <a:pPr algn="ctr" eaLnBrk="1" hangingPunct="1"/>
            <a:r>
              <a:rPr lang="es-AR" sz="1400" b="1" dirty="0">
                <a:solidFill>
                  <a:schemeClr val="bg1"/>
                </a:solidFill>
                <a:latin typeface="Tahoma" pitchFamily="34" charset="0"/>
              </a:rPr>
              <a:t>Para recibir las próximas lecciones inscríbase enviando un mail a:</a:t>
            </a:r>
          </a:p>
          <a:p>
            <a:pPr algn="ctr" eaLnBrk="1" hangingPunct="1"/>
            <a:r>
              <a:rPr lang="es-PE" sz="1400" u="sng" dirty="0">
                <a:hlinkClick r:id="rId4"/>
              </a:rPr>
              <a:t>www.recursos-biblicos.com</a:t>
            </a:r>
            <a:endParaRPr lang="es-AR" sz="1400" b="1" dirty="0">
              <a:solidFill>
                <a:schemeClr val="bg1"/>
              </a:solidFill>
              <a:latin typeface="Tahoma" pitchFamily="34" charset="0"/>
            </a:endParaRPr>
          </a:p>
          <a:p>
            <a:pPr algn="ctr" eaLnBrk="1" hangingPunct="1">
              <a:buFont typeface="Wingdings" pitchFamily="2" charset="2"/>
              <a:buNone/>
            </a:pPr>
            <a:r>
              <a:rPr lang="es-AR" sz="1200" b="1" dirty="0">
                <a:solidFill>
                  <a:schemeClr val="bg1"/>
                </a:solidFill>
                <a:latin typeface="Tahoma" pitchFamily="34" charset="0"/>
              </a:rPr>
              <a:t> Asunto: Lecciones en </a:t>
            </a:r>
            <a:r>
              <a:rPr lang="es-AR" sz="1200" b="1" dirty="0" err="1">
                <a:solidFill>
                  <a:schemeClr val="bg1"/>
                </a:solidFill>
                <a:latin typeface="Tahoma" pitchFamily="34" charset="0"/>
              </a:rPr>
              <a:t>Powerpoint</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400" b="1" dirty="0">
              <a:solidFill>
                <a:schemeClr val="bg1"/>
              </a:solidFill>
              <a:latin typeface="Tahoma" pitchFamily="34" charset="0"/>
            </a:endParaRPr>
          </a:p>
          <a:p>
            <a:pPr algn="ctr" eaLnBrk="1" hangingPunct="1"/>
            <a:r>
              <a:rPr lang="es-AR" sz="1400" b="1" dirty="0">
                <a:solidFill>
                  <a:schemeClr val="bg1"/>
                </a:solidFill>
                <a:latin typeface="Tahoma" pitchFamily="34" charset="0"/>
              </a:rPr>
              <a:t>RECURSOS ADVENTISTAS</a:t>
            </a:r>
          </a:p>
          <a:p>
            <a:pPr algn="ctr" eaLnBrk="1" hangingPunct="1"/>
            <a:r>
              <a:rPr lang="es-AR" sz="1400" b="1" dirty="0">
                <a:solidFill>
                  <a:schemeClr val="bg1"/>
                </a:solidFill>
                <a:latin typeface="Tahoma" pitchFamily="34" charset="0"/>
              </a:rPr>
              <a:t>Recursos gratuitos </a:t>
            </a:r>
          </a:p>
          <a:p>
            <a:pPr algn="ctr" eaLnBrk="1" hangingPunct="1"/>
            <a:endParaRPr lang="es-AR" sz="1200" b="1" dirty="0">
              <a:solidFill>
                <a:schemeClr val="bg1"/>
              </a:solidFill>
              <a:latin typeface="Tahoma" pitchFamily="34" charset="0"/>
            </a:endParaRPr>
          </a:p>
          <a:p>
            <a:pPr algn="ctr" eaLnBrk="1" hangingPunct="1"/>
            <a:r>
              <a:rPr lang="es-AR" sz="1200" b="1" dirty="0">
                <a:solidFill>
                  <a:schemeClr val="bg1"/>
                </a:solidFill>
                <a:latin typeface="Tahoma" pitchFamily="34" charset="0"/>
                <a:hlinkClick r:id="rId5"/>
              </a:rPr>
              <a:t>http://decalogo-janohalire.blogspot.com/</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r>
              <a:rPr lang="es-PE" sz="1200" dirty="0"/>
              <a:t>https://www.slideshare.net/ahalirecc</a:t>
            </a:r>
          </a:p>
          <a:p>
            <a:pPr algn="ctr" eaLnBrk="1" hangingPunct="1"/>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p:txBody>
      </p:sp>
      <p:grpSp>
        <p:nvGrpSpPr>
          <p:cNvPr id="9222" name="Group 3"/>
          <p:cNvGrpSpPr>
            <a:grpSpLocks/>
          </p:cNvGrpSpPr>
          <p:nvPr/>
        </p:nvGrpSpPr>
        <p:grpSpPr bwMode="auto">
          <a:xfrm>
            <a:off x="511175" y="5084763"/>
            <a:ext cx="1120775" cy="865187"/>
            <a:chOff x="4694" y="3521"/>
            <a:chExt cx="908" cy="680"/>
          </a:xfrm>
        </p:grpSpPr>
        <p:sp>
          <p:nvSpPr>
            <p:cNvPr id="9223" name="WordArt 4"/>
            <p:cNvSpPr>
              <a:spLocks noChangeArrowheads="1" noChangeShapeType="1" noTextEdit="1"/>
            </p:cNvSpPr>
            <p:nvPr/>
          </p:nvSpPr>
          <p:spPr bwMode="auto">
            <a:xfrm>
              <a:off x="4740" y="3838"/>
              <a:ext cx="804" cy="276"/>
            </a:xfrm>
            <a:prstGeom prst="rect">
              <a:avLst/>
            </a:prstGeom>
          </p:spPr>
          <p:txBody>
            <a:bodyPr wrap="none" fromWordArt="1">
              <a:prstTxWarp prst="textPlain">
                <a:avLst>
                  <a:gd name="adj" fmla="val 50000"/>
                </a:avLst>
              </a:prstTxWarp>
            </a:bodyPr>
            <a:lstStyle/>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Recursos</a:t>
              </a:r>
            </a:p>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Escuela Sabática</a:t>
              </a:r>
            </a:p>
          </p:txBody>
        </p:sp>
        <p:pic>
          <p:nvPicPr>
            <p:cNvPr id="9224" name="Picture 5" descr="logo IASD - ANI"/>
            <p:cNvPicPr>
              <a:picLocks noChangeAspect="1" noChangeArrowheads="1" noCrop="1"/>
            </p:cNvPicPr>
            <p:nvPr/>
          </p:nvPicPr>
          <p:blipFill>
            <a:blip r:embed="rId6"/>
            <a:srcRect/>
            <a:stretch>
              <a:fillRect/>
            </a:stretch>
          </p:blipFill>
          <p:spPr bwMode="auto">
            <a:xfrm>
              <a:off x="5012" y="3521"/>
              <a:ext cx="288" cy="317"/>
            </a:xfrm>
            <a:prstGeom prst="rect">
              <a:avLst/>
            </a:prstGeom>
            <a:noFill/>
            <a:ln w="9525">
              <a:noFill/>
              <a:miter lim="800000"/>
              <a:headEnd/>
              <a:tailEnd/>
            </a:ln>
          </p:spPr>
        </p:pic>
        <p:sp>
          <p:nvSpPr>
            <p:cNvPr id="9225" name="Line 6"/>
            <p:cNvSpPr>
              <a:spLocks noChangeShapeType="1"/>
            </p:cNvSpPr>
            <p:nvPr/>
          </p:nvSpPr>
          <p:spPr bwMode="auto">
            <a:xfrm>
              <a:off x="4988" y="3802"/>
              <a:ext cx="329" cy="0"/>
            </a:xfrm>
            <a:prstGeom prst="line">
              <a:avLst/>
            </a:prstGeom>
            <a:noFill/>
            <a:ln w="76200">
              <a:solidFill>
                <a:srgbClr val="990099"/>
              </a:solidFill>
              <a:round/>
              <a:headEnd/>
              <a:tailEnd/>
            </a:ln>
          </p:spPr>
          <p:txBody>
            <a:bodyPr/>
            <a:lstStyle/>
            <a:p>
              <a:endParaRPr lang="es-ES"/>
            </a:p>
          </p:txBody>
        </p:sp>
        <p:sp>
          <p:nvSpPr>
            <p:cNvPr id="9226" name="Line 7"/>
            <p:cNvSpPr>
              <a:spLocks noChangeShapeType="1"/>
            </p:cNvSpPr>
            <p:nvPr/>
          </p:nvSpPr>
          <p:spPr bwMode="auto">
            <a:xfrm>
              <a:off x="4694" y="4201"/>
              <a:ext cx="908" cy="0"/>
            </a:xfrm>
            <a:prstGeom prst="line">
              <a:avLst/>
            </a:prstGeom>
            <a:noFill/>
            <a:ln w="76200">
              <a:solidFill>
                <a:srgbClr val="990099"/>
              </a:solidFill>
              <a:round/>
              <a:headEnd/>
              <a:tailEnd/>
            </a:ln>
          </p:spPr>
          <p:txBody>
            <a:bodyPr/>
            <a:lstStyle/>
            <a:p>
              <a:endParaRPr lang="es-E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625851" y="2561531"/>
            <a:ext cx="4857750" cy="3348955"/>
          </a:xfrm>
        </p:spPr>
        <p:txBody>
          <a:bodyPr/>
          <a:lstStyle/>
          <a:p>
            <a:pPr eaLnBrk="1" hangingPunct="1">
              <a:lnSpc>
                <a:spcPct val="90000"/>
              </a:lnSpc>
            </a:pPr>
            <a:r>
              <a:rPr lang="es-MX" sz="2400" b="1" dirty="0">
                <a:solidFill>
                  <a:schemeClr val="accent6">
                    <a:lumMod val="75000"/>
                  </a:schemeClr>
                </a:solidFill>
              </a:rPr>
              <a:t>SABER  entender sobre el reino de Dios.</a:t>
            </a:r>
          </a:p>
          <a:p>
            <a:pPr eaLnBrk="1" hangingPunct="1">
              <a:lnSpc>
                <a:spcPct val="90000"/>
              </a:lnSpc>
            </a:pPr>
            <a:r>
              <a:rPr lang="es-MX" sz="2400" b="1" dirty="0">
                <a:solidFill>
                  <a:schemeClr val="accent6">
                    <a:lumMod val="75000"/>
                  </a:schemeClr>
                </a:solidFill>
              </a:rPr>
              <a:t>SENTIR el deseo de prepararse para el reino de Dios.</a:t>
            </a:r>
          </a:p>
          <a:p>
            <a:pPr eaLnBrk="1" hangingPunct="1">
              <a:lnSpc>
                <a:spcPct val="90000"/>
              </a:lnSpc>
            </a:pPr>
            <a:r>
              <a:rPr lang="es-MX" sz="2400" b="1" dirty="0">
                <a:solidFill>
                  <a:schemeClr val="accent6">
                    <a:lumMod val="75000"/>
                  </a:schemeClr>
                </a:solidFill>
              </a:rPr>
              <a:t>HACER la decisión de predicar el evangelio y prepararse para el reino de Dios.</a:t>
            </a:r>
          </a:p>
        </p:txBody>
      </p:sp>
      <p:sp>
        <p:nvSpPr>
          <p:cNvPr id="21507" name="5 CuadroTexto"/>
          <p:cNvSpPr txBox="1">
            <a:spLocks noChangeArrowheads="1"/>
          </p:cNvSpPr>
          <p:nvPr/>
        </p:nvSpPr>
        <p:spPr bwMode="auto">
          <a:xfrm>
            <a:off x="468313" y="1484313"/>
            <a:ext cx="8015288" cy="1015663"/>
          </a:xfrm>
          <a:prstGeom prst="rect">
            <a:avLst/>
          </a:prstGeom>
          <a:noFill/>
          <a:ln w="9525">
            <a:noFill/>
            <a:miter lim="800000"/>
            <a:headEnd/>
            <a:tailEnd/>
          </a:ln>
        </p:spPr>
        <p:txBody>
          <a:bodyPr wrap="square">
            <a:spAutoFit/>
          </a:bodyPr>
          <a:lstStyle/>
          <a:p>
            <a:pPr eaLnBrk="1" hangingPunct="1"/>
            <a:r>
              <a:rPr lang="es-ES" sz="2000" dirty="0">
                <a:solidFill>
                  <a:schemeClr val="accent6">
                    <a:lumMod val="75000"/>
                  </a:schemeClr>
                </a:solidFill>
                <a:latin typeface="Arial Black" pitchFamily="34" charset="0"/>
              </a:rPr>
              <a:t>Ser un discípulo preparado para predicar el evangelio y preparándose para el reino de Dios.</a:t>
            </a:r>
          </a:p>
          <a:p>
            <a:pPr eaLnBrk="1" hangingPunct="1"/>
            <a:r>
              <a:rPr lang="es-ES" sz="2000" u="sng" dirty="0">
                <a:solidFill>
                  <a:schemeClr val="accent6">
                    <a:lumMod val="75000"/>
                  </a:schemeClr>
                </a:solidFill>
                <a:latin typeface="Arial Black" pitchFamily="34" charset="0"/>
              </a:rPr>
              <a:t>APRENDIZAJE  POR  NIVELES</a:t>
            </a:r>
            <a:r>
              <a:rPr lang="es-ES" sz="2000" dirty="0">
                <a:solidFill>
                  <a:schemeClr val="accent6">
                    <a:lumMod val="75000"/>
                  </a:schemeClr>
                </a:solidFill>
                <a:latin typeface="Arial Black" pitchFamily="34" charset="0"/>
              </a:rPr>
              <a:t>:</a:t>
            </a:r>
            <a:endParaRPr lang="es-ES" dirty="0">
              <a:solidFill>
                <a:schemeClr val="accent6">
                  <a:lumMod val="75000"/>
                </a:schemeClr>
              </a:solidFill>
              <a:latin typeface="Arial Black" pitchFamily="34" charset="0"/>
            </a:endParaRPr>
          </a:p>
        </p:txBody>
      </p:sp>
      <p:pic>
        <p:nvPicPr>
          <p:cNvPr id="21508" name="7 Imagen" descr="jesus0090.jpg"/>
          <p:cNvPicPr>
            <a:picLocks noChangeAspect="1"/>
          </p:cNvPicPr>
          <p:nvPr/>
        </p:nvPicPr>
        <p:blipFill>
          <a:blip r:embed="rId2"/>
          <a:srcRect/>
          <a:stretch>
            <a:fillRect/>
          </a:stretch>
        </p:blipFill>
        <p:spPr bwMode="auto">
          <a:xfrm>
            <a:off x="611188" y="3068638"/>
            <a:ext cx="2784475" cy="2087562"/>
          </a:xfrm>
          <a:prstGeom prst="rect">
            <a:avLst/>
          </a:prstGeom>
          <a:noFill/>
          <a:ln w="9525">
            <a:noFill/>
            <a:miter lim="800000"/>
            <a:headEnd/>
            <a:tailEnd/>
          </a:ln>
        </p:spPr>
      </p:pic>
      <p:sp>
        <p:nvSpPr>
          <p:cNvPr id="21509" name="Rectangle 2"/>
          <p:cNvSpPr txBox="1">
            <a:spLocks noChangeArrowheads="1"/>
          </p:cNvSpPr>
          <p:nvPr/>
        </p:nvSpPr>
        <p:spPr bwMode="auto">
          <a:xfrm>
            <a:off x="250825" y="133495"/>
            <a:ext cx="8015288" cy="914400"/>
          </a:xfrm>
          <a:prstGeom prst="rect">
            <a:avLst/>
          </a:prstGeom>
          <a:noFill/>
          <a:ln w="9525">
            <a:noFill/>
            <a:miter lim="800000"/>
            <a:headEnd/>
            <a:tailEnd/>
          </a:ln>
        </p:spPr>
        <p:txBody>
          <a:bodyPr anchor="ctr"/>
          <a:lstStyle/>
          <a:p>
            <a:pPr marL="354013" indent="-354013" eaLnBrk="1" hangingPunct="1">
              <a:spcAft>
                <a:spcPts val="600"/>
              </a:spcAft>
            </a:pPr>
            <a:r>
              <a:rPr lang="es-MX" sz="2800" b="1" dirty="0">
                <a:solidFill>
                  <a:srgbClr val="F2021F"/>
                </a:solidFill>
                <a:latin typeface="Tahoma" pitchFamily="34" charset="0"/>
              </a:rPr>
              <a:t>I. OBJETIVO: </a:t>
            </a:r>
            <a:r>
              <a:rPr lang="es-MX" sz="2400" b="1" dirty="0">
                <a:solidFill>
                  <a:schemeClr val="bg1"/>
                </a:solidFill>
                <a:latin typeface="Tahoma" pitchFamily="34" charset="0"/>
              </a:rPr>
              <a:t>¿Qué enseñar?</a:t>
            </a:r>
            <a:endParaRPr lang="es-MX"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232202"/>
          </a:xfrm>
          <a:prstGeom prst="rect">
            <a:avLst/>
          </a:prstGeom>
          <a:noFill/>
          <a:ln w="9525">
            <a:noFill/>
            <a:miter lim="800000"/>
            <a:headEnd/>
            <a:tailEnd/>
          </a:ln>
        </p:spPr>
        <p:txBody>
          <a:bodyPr>
            <a:spAutoFit/>
          </a:bodyPr>
          <a:lstStyle/>
          <a:p>
            <a:pPr eaLnBrk="1" hangingPunct="1"/>
            <a:r>
              <a:rPr lang="es-ES" sz="2000" dirty="0">
                <a:solidFill>
                  <a:srgbClr val="7070FF"/>
                </a:solidFill>
                <a:latin typeface="Arial Black" pitchFamily="34" charset="0"/>
              </a:rPr>
              <a:t>1° </a:t>
            </a:r>
            <a:r>
              <a:rPr lang="es-ES" sz="2000" u="sng" dirty="0">
                <a:solidFill>
                  <a:srgbClr val="7070FF"/>
                </a:solidFill>
                <a:latin typeface="Arial Black" pitchFamily="34" charset="0"/>
              </a:rPr>
              <a:t>MOTIVA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 Motivar el logro de una capacidad, un aprendizaje; a </a:t>
            </a:r>
            <a:r>
              <a:rPr lang="es-ES" sz="2000" u="sng" dirty="0">
                <a:solidFill>
                  <a:srgbClr val="7070FF"/>
                </a:solidFill>
                <a:latin typeface="Arial Black" pitchFamily="34" charset="0"/>
              </a:rPr>
              <a:t>SER semejante a Cristo Jesús </a:t>
            </a:r>
            <a:r>
              <a:rPr lang="es-ES" sz="2000" dirty="0">
                <a:solidFill>
                  <a:srgbClr val="7070FF"/>
                </a:solidFill>
                <a:latin typeface="Arial Black" pitchFamily="34" charset="0"/>
              </a:rPr>
              <a:t>en su carácter. </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2° </a:t>
            </a:r>
            <a:r>
              <a:rPr lang="es-ES" sz="2000" u="sng" dirty="0">
                <a:solidFill>
                  <a:srgbClr val="7070FF"/>
                </a:solidFill>
                <a:latin typeface="Arial Black" pitchFamily="34" charset="0"/>
              </a:rPr>
              <a:t>EXPLORA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SABER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Buscar información, </a:t>
            </a:r>
            <a:r>
              <a:rPr lang="es-ES" sz="2000" u="sng" dirty="0">
                <a:solidFill>
                  <a:srgbClr val="7070FF"/>
                </a:solidFill>
                <a:latin typeface="Arial Black" pitchFamily="34" charset="0"/>
              </a:rPr>
              <a:t>con preguntas</a:t>
            </a:r>
            <a:r>
              <a:rPr lang="es-ES" sz="2000" dirty="0">
                <a:solidFill>
                  <a:srgbClr val="7070FF"/>
                </a:solidFill>
                <a:latin typeface="Arial Black" pitchFamily="34" charset="0"/>
              </a:rPr>
              <a:t>, procesarlo, comprender, sintetizar y generalizar.</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3° </a:t>
            </a:r>
            <a:r>
              <a:rPr lang="es-ES" sz="2000" u="sng" dirty="0">
                <a:solidFill>
                  <a:srgbClr val="7070FF"/>
                </a:solidFill>
                <a:latin typeface="Arial Black" pitchFamily="34" charset="0"/>
              </a:rPr>
              <a:t>APLICA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SENTIR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Sentir el deseo de aplicar los conocimientos descubiertos en la vida.</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4° </a:t>
            </a:r>
            <a:r>
              <a:rPr lang="es-ES" sz="2000" u="sng" dirty="0">
                <a:solidFill>
                  <a:srgbClr val="7070FF"/>
                </a:solidFill>
                <a:latin typeface="Arial Black" pitchFamily="34" charset="0"/>
              </a:rPr>
              <a:t>CREA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HACER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Tomar la decisión  de crear oportunidades para vivir lo aprendido y compartirlas.</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EL MÉTODO, O ESTRATEGIA M.: </a:t>
            </a:r>
            <a:r>
              <a:rPr lang="es-MX" sz="2400" b="1" dirty="0">
                <a:solidFill>
                  <a:schemeClr val="tx2"/>
                </a:solidFill>
                <a:latin typeface="Tahoma" pitchFamily="34" charset="0"/>
              </a:rPr>
              <a:t>¿Cómo enseñar? </a:t>
            </a:r>
          </a:p>
          <a:p>
            <a:pPr marL="354013" indent="-354013" eaLnBrk="1" hangingPunct="1">
              <a:spcAft>
                <a:spcPts val="600"/>
              </a:spcAft>
            </a:pPr>
            <a:r>
              <a:rPr lang="es-MX" sz="2400" b="1" dirty="0">
                <a:solidFill>
                  <a:schemeClr val="tx2"/>
                </a:solidFill>
                <a:latin typeface="Tahoma" pitchFamily="34" charset="0"/>
              </a:rPr>
              <a:t>¿Qué camino seguir con el alumno?</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078313"/>
          </a:xfrm>
          <a:prstGeom prst="rect">
            <a:avLst/>
          </a:prstGeom>
          <a:noFill/>
          <a:ln w="9525">
            <a:noFill/>
            <a:miter lim="800000"/>
            <a:headEnd/>
            <a:tailEnd/>
          </a:ln>
        </p:spPr>
        <p:txBody>
          <a:bodyPr>
            <a:spAutoFit/>
          </a:bodyPr>
          <a:lstStyle/>
          <a:p>
            <a:pPr eaLnBrk="1" hangingPunct="1"/>
            <a:r>
              <a:rPr lang="es-ES" dirty="0">
                <a:solidFill>
                  <a:srgbClr val="7070FF"/>
                </a:solidFill>
                <a:latin typeface="Arial Black" pitchFamily="34" charset="0"/>
              </a:rPr>
              <a:t>“</a:t>
            </a:r>
            <a:r>
              <a:rPr lang="es-ES" dirty="0">
                <a:solidFill>
                  <a:schemeClr val="accent6">
                    <a:lumMod val="50000"/>
                  </a:schemeClr>
                </a:solidFill>
                <a:latin typeface="Arial Black" pitchFamily="34" charset="0"/>
              </a:rPr>
              <a:t>La escuela sabática, cuando es bien dirigida, es uno de los grandes instrumentos de Dios para traer almas al conocimiento de la verdad. </a:t>
            </a:r>
            <a:r>
              <a:rPr lang="es-ES" u="sng" dirty="0">
                <a:solidFill>
                  <a:schemeClr val="accent6">
                    <a:lumMod val="50000"/>
                  </a:schemeClr>
                </a:solidFill>
                <a:latin typeface="Arial Black" pitchFamily="34" charset="0"/>
              </a:rPr>
              <a:t>No es el mejor plan que solo los maestros hablen. Ellos deberían inducir a los miembros de la clase a decir los que saben. </a:t>
            </a:r>
            <a:r>
              <a:rPr lang="es-ES" dirty="0">
                <a:solidFill>
                  <a:schemeClr val="accent6">
                    <a:lumMod val="50000"/>
                  </a:schemeClr>
                </a:solidFill>
                <a:latin typeface="Arial Black" pitchFamily="34" charset="0"/>
              </a:rPr>
              <a:t>Y entonces el maestro, con pocas palabras y breves observaciones o ilustraciones debería imprimir la lección en sus mentes.” </a:t>
            </a:r>
            <a:r>
              <a:rPr lang="es-ES" dirty="0">
                <a:solidFill>
                  <a:srgbClr val="C00000"/>
                </a:solidFill>
                <a:latin typeface="Arial Black" pitchFamily="34" charset="0"/>
              </a:rPr>
              <a:t>(Consejos sobre la Obra de la Escuela Sabática, 128)</a:t>
            </a:r>
          </a:p>
          <a:p>
            <a:pPr eaLnBrk="1" hangingPunct="1"/>
            <a:endParaRPr lang="es-ES" dirty="0">
              <a:solidFill>
                <a:schemeClr val="accent6">
                  <a:lumMod val="50000"/>
                </a:schemeClr>
              </a:solidFill>
              <a:latin typeface="Arial Black" pitchFamily="34" charset="0"/>
            </a:endParaRPr>
          </a:p>
          <a:p>
            <a:pPr eaLnBrk="1" hangingPunct="1"/>
            <a:r>
              <a:rPr lang="es-ES" dirty="0">
                <a:solidFill>
                  <a:schemeClr val="accent6">
                    <a:lumMod val="50000"/>
                  </a:schemeClr>
                </a:solidFill>
                <a:latin typeface="Arial Black" pitchFamily="34" charset="0"/>
              </a:rPr>
              <a:t>“Cada ser humano, creado a imagen de Dios, está dotado de un facultad semejante a la del Creador: la individualidad, la </a:t>
            </a:r>
            <a:r>
              <a:rPr lang="es-ES" u="sng" dirty="0">
                <a:solidFill>
                  <a:schemeClr val="accent6">
                    <a:lumMod val="50000"/>
                  </a:schemeClr>
                </a:solidFill>
                <a:latin typeface="Arial Black" pitchFamily="34" charset="0"/>
              </a:rPr>
              <a:t>facultad de pensar </a:t>
            </a:r>
            <a:r>
              <a:rPr lang="es-ES" dirty="0">
                <a:solidFill>
                  <a:schemeClr val="accent6">
                    <a:lumMod val="50000"/>
                  </a:schemeClr>
                </a:solidFill>
                <a:latin typeface="Arial Black" pitchFamily="34" charset="0"/>
              </a:rPr>
              <a:t>y hacer… que </a:t>
            </a:r>
            <a:r>
              <a:rPr lang="es-ES" u="sng" dirty="0">
                <a:solidFill>
                  <a:schemeClr val="accent6">
                    <a:lumMod val="50000"/>
                  </a:schemeClr>
                </a:solidFill>
                <a:latin typeface="Arial Black" pitchFamily="34" charset="0"/>
              </a:rPr>
              <a:t>sean pensadores </a:t>
            </a:r>
            <a:r>
              <a:rPr lang="es-ES" dirty="0">
                <a:solidFill>
                  <a:schemeClr val="accent6">
                    <a:lumMod val="50000"/>
                  </a:schemeClr>
                </a:solidFill>
                <a:latin typeface="Arial Black" pitchFamily="34" charset="0"/>
              </a:rPr>
              <a:t>y no meros reflectores de los pensamientos de otros… dirigirlos a las fuentes de la verdad, a los campos abiertos a la </a:t>
            </a:r>
            <a:r>
              <a:rPr lang="es-ES" u="sng" dirty="0">
                <a:solidFill>
                  <a:schemeClr val="accent6">
                    <a:lumMod val="50000"/>
                  </a:schemeClr>
                </a:solidFill>
                <a:latin typeface="Arial Black" pitchFamily="34" charset="0"/>
              </a:rPr>
              <a:t>investigación</a:t>
            </a:r>
            <a:r>
              <a:rPr lang="es-ES" dirty="0">
                <a:solidFill>
                  <a:schemeClr val="accent6">
                    <a:lumMod val="50000"/>
                  </a:schemeClr>
                </a:solidFill>
                <a:latin typeface="Arial Black" pitchFamily="34" charset="0"/>
              </a:rPr>
              <a:t> en la naturaleza y en la revelación.” </a:t>
            </a:r>
            <a:r>
              <a:rPr lang="es-ES" dirty="0">
                <a:solidFill>
                  <a:srgbClr val="C00000"/>
                </a:solidFill>
                <a:latin typeface="Arial Black" pitchFamily="34" charset="0"/>
              </a:rPr>
              <a:t>(Educación 17)</a:t>
            </a:r>
            <a:endParaRPr lang="es-ES" sz="2000" dirty="0">
              <a:solidFill>
                <a:srgbClr val="C00000"/>
              </a:solidFill>
              <a:latin typeface="Arial Black" pitchFamily="34" charset="0"/>
            </a:endParaRP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LA ESTRATEGIA METODOLÓGICA. </a:t>
            </a:r>
          </a:p>
          <a:p>
            <a:pPr marL="354013" indent="-354013" eaLnBrk="1" hangingPunct="1">
              <a:spcAft>
                <a:spcPts val="600"/>
              </a:spcAft>
            </a:pPr>
            <a:r>
              <a:rPr lang="es-MX" sz="2400" b="1" dirty="0">
                <a:solidFill>
                  <a:schemeClr val="tx2"/>
                </a:solidFill>
                <a:latin typeface="Tahoma" pitchFamily="34" charset="0"/>
              </a:rPr>
              <a:t>¿Qué recomendación nos da Dios?</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extLst>
      <p:ext uri="{BB962C8B-B14F-4D97-AF65-F5344CB8AC3E}">
        <p14:creationId xmlns:p14="http://schemas.microsoft.com/office/powerpoint/2010/main" val="4149587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CuadroTexto"/>
          <p:cNvSpPr txBox="1">
            <a:spLocks noChangeArrowheads="1"/>
          </p:cNvSpPr>
          <p:nvPr/>
        </p:nvSpPr>
        <p:spPr bwMode="auto">
          <a:xfrm>
            <a:off x="468313" y="1373188"/>
            <a:ext cx="7613650" cy="830997"/>
          </a:xfrm>
          <a:prstGeom prst="rect">
            <a:avLst/>
          </a:prstGeom>
          <a:noFill/>
          <a:ln w="9525">
            <a:noFill/>
            <a:miter lim="800000"/>
            <a:headEnd/>
            <a:tailEnd/>
          </a:ln>
        </p:spPr>
        <p:txBody>
          <a:bodyPr>
            <a:spAutoFit/>
          </a:bodyPr>
          <a:lstStyle/>
          <a:p>
            <a:pPr eaLnBrk="1" hangingPunct="1"/>
            <a:r>
              <a:rPr lang="es-ES" sz="2400" b="1" dirty="0">
                <a:solidFill>
                  <a:srgbClr val="CC6600"/>
                </a:solidFill>
              </a:rPr>
              <a:t>Con preguntas motivadoras, presentando necesidades y casos de la vida:</a:t>
            </a:r>
            <a:endParaRPr lang="es-ES" sz="2400" b="1" dirty="0">
              <a:solidFill>
                <a:srgbClr val="CC6600"/>
              </a:solidFill>
              <a:latin typeface="Arial Black" pitchFamily="34" charset="0"/>
            </a:endParaRPr>
          </a:p>
        </p:txBody>
      </p:sp>
      <p:pic>
        <p:nvPicPr>
          <p:cNvPr id="4099" name="Picture 2" descr="H:\Interrogante.5.jpg"/>
          <p:cNvPicPr>
            <a:picLocks noChangeAspect="1" noChangeArrowheads="1"/>
          </p:cNvPicPr>
          <p:nvPr/>
        </p:nvPicPr>
        <p:blipFill>
          <a:blip r:embed="rId3"/>
          <a:srcRect/>
          <a:stretch>
            <a:fillRect/>
          </a:stretch>
        </p:blipFill>
        <p:spPr bwMode="auto">
          <a:xfrm>
            <a:off x="515938" y="2817813"/>
            <a:ext cx="2616200" cy="1781175"/>
          </a:xfrm>
          <a:prstGeom prst="rect">
            <a:avLst/>
          </a:prstGeom>
          <a:noFill/>
          <a:ln w="9525">
            <a:noFill/>
            <a:miter lim="800000"/>
            <a:headEnd/>
            <a:tailEnd/>
          </a:ln>
        </p:spPr>
      </p:pic>
      <p:sp>
        <p:nvSpPr>
          <p:cNvPr id="4100" name="Rectangle 2"/>
          <p:cNvSpPr>
            <a:spLocks noGrp="1" noChangeArrowheads="1"/>
          </p:cNvSpPr>
          <p:nvPr>
            <p:ph type="title"/>
          </p:nvPr>
        </p:nvSpPr>
        <p:spPr>
          <a:xfrm>
            <a:off x="195263" y="260350"/>
            <a:ext cx="8015287" cy="914400"/>
          </a:xfrm>
        </p:spPr>
        <p:txBody>
          <a:bodyPr/>
          <a:lstStyle/>
          <a:p>
            <a:pPr eaLnBrk="1" hangingPunct="1"/>
            <a:r>
              <a:rPr lang="es-MX" sz="2800" b="1" dirty="0">
                <a:solidFill>
                  <a:srgbClr val="FF0000"/>
                </a:solidFill>
                <a:latin typeface="Tahoma" pitchFamily="34" charset="0"/>
              </a:rPr>
              <a:t>II.</a:t>
            </a:r>
            <a:r>
              <a:rPr lang="es-MX" sz="2800" b="1" dirty="0">
                <a:latin typeface="Tahoma" pitchFamily="34" charset="0"/>
              </a:rPr>
              <a:t> </a:t>
            </a:r>
            <a:r>
              <a:rPr lang="es-MX" sz="2800" b="1" dirty="0">
                <a:solidFill>
                  <a:srgbClr val="F2021F"/>
                </a:solidFill>
                <a:latin typeface="Tahoma" pitchFamily="34" charset="0"/>
              </a:rPr>
              <a:t>MOTIVAR: </a:t>
            </a:r>
            <a:r>
              <a:rPr lang="es-MX" sz="2400" b="1" dirty="0">
                <a:solidFill>
                  <a:srgbClr val="FFFFCC"/>
                </a:solidFill>
              </a:rPr>
              <a:t>¿Cómo despertar interés y cómo enseñar?</a:t>
            </a:r>
            <a:r>
              <a:rPr lang="es-MX" sz="2400" b="1" dirty="0">
                <a:solidFill>
                  <a:srgbClr val="F2021F"/>
                </a:solidFill>
                <a:latin typeface="Tahoma" pitchFamily="34" charset="0"/>
              </a:rPr>
              <a:t> </a:t>
            </a:r>
            <a:endParaRPr lang="es-MX" sz="2400" b="1" dirty="0">
              <a:solidFill>
                <a:srgbClr val="CAE2FF"/>
              </a:solidFill>
              <a:latin typeface="Tahoma" pitchFamily="34" charset="0"/>
            </a:endParaRPr>
          </a:p>
        </p:txBody>
      </p:sp>
      <p:sp>
        <p:nvSpPr>
          <p:cNvPr id="4101" name="Rectangle 3"/>
          <p:cNvSpPr>
            <a:spLocks noGrp="1" noChangeArrowheads="1"/>
          </p:cNvSpPr>
          <p:nvPr>
            <p:ph type="body" idx="1"/>
          </p:nvPr>
        </p:nvSpPr>
        <p:spPr>
          <a:xfrm>
            <a:off x="2483769" y="2492374"/>
            <a:ext cx="5904656" cy="3528913"/>
          </a:xfrm>
        </p:spPr>
        <p:txBody>
          <a:bodyPr/>
          <a:lstStyle/>
          <a:p>
            <a:pPr eaLnBrk="1" hangingPunct="1">
              <a:lnSpc>
                <a:spcPct val="90000"/>
              </a:lnSpc>
            </a:pPr>
            <a:r>
              <a:rPr lang="es-MX" sz="2400" b="1" dirty="0">
                <a:solidFill>
                  <a:schemeClr val="accent6">
                    <a:lumMod val="50000"/>
                  </a:schemeClr>
                </a:solidFill>
              </a:rPr>
              <a:t>¿Quiénes heredarán el reino de Dios?</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¿En verdad el hombre rico guardaba los Diez Mandamiento de la Ley?</a:t>
            </a:r>
          </a:p>
          <a:p>
            <a:pPr marL="0" indent="0" eaLnBrk="1" hangingPunct="1">
              <a:lnSpc>
                <a:spcPct val="90000"/>
              </a:lnSpc>
              <a:buNone/>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 ¿Qué le pidieron el apóstol Juan y Santiago a Jesús?</a:t>
            </a:r>
            <a:endParaRPr lang="es-MX" sz="2400" dirty="0">
              <a:solidFill>
                <a:schemeClr val="accent6">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195263" y="1412776"/>
            <a:ext cx="8337177" cy="4938431"/>
          </a:xfrm>
        </p:spPr>
        <p:txBody>
          <a:bodyPr/>
          <a:lstStyle/>
          <a:p>
            <a:r>
              <a:rPr lang="es-ES" sz="2400" b="1" dirty="0">
                <a:solidFill>
                  <a:schemeClr val="accent6">
                    <a:lumMod val="50000"/>
                  </a:schemeClr>
                </a:solidFill>
              </a:rPr>
              <a:t>La Escritura dice: “El que no recibe el reino de Dios como un niño, no entrará en él.” </a:t>
            </a:r>
            <a:r>
              <a:rPr lang="es-ES" sz="1800" b="1" dirty="0">
                <a:solidFill>
                  <a:schemeClr val="accent6">
                    <a:lumMod val="50000"/>
                  </a:schemeClr>
                </a:solidFill>
              </a:rPr>
              <a:t>(Mar. 10:15)</a:t>
            </a:r>
          </a:p>
          <a:p>
            <a:r>
              <a:rPr lang="es-ES" sz="2400" b="1" dirty="0">
                <a:solidFill>
                  <a:schemeClr val="accent6">
                    <a:lumMod val="50000"/>
                  </a:schemeClr>
                </a:solidFill>
              </a:rPr>
              <a:t>“Para entrar en el reino de Dios, la gente debe aceptarlo y creer en él con la confianza y la fe implícita de un niño.” </a:t>
            </a:r>
            <a:r>
              <a:rPr lang="es-ES" sz="1800" b="1" dirty="0">
                <a:solidFill>
                  <a:schemeClr val="accent6">
                    <a:lumMod val="50000"/>
                  </a:schemeClr>
                </a:solidFill>
              </a:rPr>
              <a:t>(GEB 89)</a:t>
            </a:r>
          </a:p>
          <a:p>
            <a:r>
              <a:rPr lang="es-ES" sz="2400" b="1" dirty="0">
                <a:solidFill>
                  <a:schemeClr val="accent6">
                    <a:lumMod val="50000"/>
                  </a:schemeClr>
                </a:solidFill>
              </a:rPr>
              <a:t>“Los discípulos parece no haber entendido la enseñanza de Jesús en Marcos 9 acerca de la necesidad de recibir el reino de Dios como un niño (Mar. 9:33- 37). Ahora reprendía a quienes traía niños a Jesús para que los bendijera.” </a:t>
            </a:r>
            <a:r>
              <a:rPr lang="es-ES" sz="1800" b="1" dirty="0">
                <a:solidFill>
                  <a:schemeClr val="accent6">
                    <a:lumMod val="50000"/>
                  </a:schemeClr>
                </a:solidFill>
              </a:rPr>
              <a:t>(GEB 84)</a:t>
            </a:r>
          </a:p>
          <a:p>
            <a:r>
              <a:rPr lang="es-ES" sz="2400" b="1" dirty="0">
                <a:solidFill>
                  <a:schemeClr val="accent6">
                    <a:lumMod val="50000"/>
                  </a:schemeClr>
                </a:solidFill>
              </a:rPr>
              <a:t>“Él insiste firmemente en que los discípulos que, debemos aprender de los niños”. </a:t>
            </a:r>
            <a:r>
              <a:rPr lang="es-ES" sz="1800" b="1" dirty="0">
                <a:solidFill>
                  <a:schemeClr val="accent6">
                    <a:lumMod val="50000"/>
                  </a:schemeClr>
                </a:solidFill>
              </a:rPr>
              <a:t>(Id) </a:t>
            </a:r>
            <a:endParaRPr lang="es-ES" sz="2400" b="1" dirty="0">
              <a:solidFill>
                <a:schemeClr val="accent6">
                  <a:lumMod val="50000"/>
                </a:schemeClr>
              </a:solidFill>
            </a:endParaRPr>
          </a:p>
        </p:txBody>
      </p:sp>
      <p:sp>
        <p:nvSpPr>
          <p:cNvPr id="7171"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800" b="1" dirty="0">
                <a:solidFill>
                  <a:srgbClr val="FF0000"/>
                </a:solidFill>
                <a:latin typeface="Tahoma" pitchFamily="34" charset="0"/>
              </a:rPr>
              <a:t>III.</a:t>
            </a:r>
            <a:r>
              <a:rPr lang="es-MX" sz="2800" b="1" dirty="0">
                <a:latin typeface="Tahoma" pitchFamily="34" charset="0"/>
              </a:rPr>
              <a:t> </a:t>
            </a:r>
            <a:r>
              <a:rPr lang="es-MX" sz="2800" b="1" dirty="0">
                <a:solidFill>
                  <a:srgbClr val="F2021F"/>
                </a:solidFill>
                <a:latin typeface="Tahoma" pitchFamily="34" charset="0"/>
              </a:rPr>
              <a:t>EXPLORA: </a:t>
            </a:r>
            <a:r>
              <a:rPr lang="es-MX" sz="2600" b="1" dirty="0">
                <a:solidFill>
                  <a:srgbClr val="FFFFCC"/>
                </a:solidFill>
              </a:rPr>
              <a:t>1.</a:t>
            </a:r>
            <a:r>
              <a:rPr lang="es-MX" sz="2400" b="1" dirty="0">
                <a:solidFill>
                  <a:schemeClr val="bg1"/>
                </a:solidFill>
              </a:rPr>
              <a:t>¿Quiénes heredarán el reino de Dios</a:t>
            </a:r>
            <a:r>
              <a:rPr lang="es-MX" sz="2400" b="1" dirty="0">
                <a:solidFill>
                  <a:srgbClr val="FFFFCC"/>
                </a:solidFill>
              </a:rPr>
              <a:t>? </a:t>
            </a:r>
            <a:r>
              <a:rPr lang="es-MX" b="1" dirty="0">
                <a:solidFill>
                  <a:srgbClr val="FFCC99"/>
                </a:solidFill>
              </a:rPr>
              <a:t>Marcos 10:13- 16 </a:t>
            </a:r>
          </a:p>
        </p:txBody>
      </p:sp>
    </p:spTree>
    <p:extLst>
      <p:ext uri="{BB962C8B-B14F-4D97-AF65-F5344CB8AC3E}">
        <p14:creationId xmlns:p14="http://schemas.microsoft.com/office/powerpoint/2010/main" val="4171447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63549" y="1341438"/>
            <a:ext cx="8140899" cy="4895874"/>
          </a:xfrm>
        </p:spPr>
        <p:txBody>
          <a:bodyPr/>
          <a:lstStyle/>
          <a:p>
            <a:r>
              <a:rPr lang="es-ES" sz="2400" b="1" dirty="0">
                <a:solidFill>
                  <a:schemeClr val="accent6">
                    <a:lumMod val="50000"/>
                  </a:schemeClr>
                </a:solidFill>
              </a:rPr>
              <a:t>No. Cuando Jesús, le dijo: “Ya sabes los Mandamientos. No cometerás adulterio, no mates, no hurtes, no digas falso testimonio, honra a tu padre y a tu madre. Entonces el hombre respondió: Maestro, todo eso guardé desde mi juventud.” </a:t>
            </a:r>
            <a:r>
              <a:rPr lang="es-ES" sz="1800" b="1" dirty="0">
                <a:solidFill>
                  <a:schemeClr val="accent6">
                    <a:lumMod val="50000"/>
                  </a:schemeClr>
                </a:solidFill>
              </a:rPr>
              <a:t>(Mar. 10:19, 20)</a:t>
            </a:r>
          </a:p>
          <a:p>
            <a:r>
              <a:rPr lang="es-ES" sz="2400" b="1" dirty="0">
                <a:solidFill>
                  <a:schemeClr val="accent6">
                    <a:lumMod val="50000"/>
                  </a:schemeClr>
                </a:solidFill>
              </a:rPr>
              <a:t>“Pero Jesús pone a prueba su sinceridad pidiéndole que venda todo lo que tiene y lo siga. El hombre se fue cabizbajo porque tenía muchas posiciones. No estaba en verdad, guardando los Mandamientos. Quebrantó el primero al colocar algo por encima de Dios en su vida. Su riqueza era su ídolo.” </a:t>
            </a:r>
            <a:r>
              <a:rPr lang="es-ES" sz="1800" b="1" dirty="0">
                <a:solidFill>
                  <a:schemeClr val="accent6">
                    <a:lumMod val="50000"/>
                  </a:schemeClr>
                </a:solidFill>
              </a:rPr>
              <a:t>(GEB 85)</a:t>
            </a:r>
          </a:p>
          <a:p>
            <a:r>
              <a:rPr lang="es-ES" sz="2400" b="1" dirty="0">
                <a:solidFill>
                  <a:schemeClr val="accent6">
                    <a:lumMod val="50000"/>
                  </a:schemeClr>
                </a:solidFill>
              </a:rPr>
              <a:t>Necesitamos la gracia de Dios para obedecer.” </a:t>
            </a:r>
            <a:r>
              <a:rPr lang="es-ES" sz="1800" b="1" dirty="0">
                <a:solidFill>
                  <a:schemeClr val="accent6">
                    <a:lumMod val="50000"/>
                  </a:schemeClr>
                </a:solidFill>
              </a:rPr>
              <a:t>()</a:t>
            </a:r>
          </a:p>
          <a:p>
            <a:pPr marL="0" indent="0">
              <a:buNone/>
            </a:pPr>
            <a:endParaRPr lang="es-ES" sz="2400" b="1" dirty="0">
              <a:solidFill>
                <a:srgbClr val="3D3DD7"/>
              </a:solidFill>
            </a:endParaRPr>
          </a:p>
          <a:p>
            <a:pPr marL="0" indent="0">
              <a:buNone/>
            </a:pPr>
            <a:endParaRPr lang="es-ES" sz="1800" b="1" dirty="0">
              <a:solidFill>
                <a:schemeClr val="accent6">
                  <a:lumMod val="75000"/>
                </a:schemeClr>
              </a:solidFill>
            </a:endParaRPr>
          </a:p>
        </p:txBody>
      </p:sp>
      <p:sp>
        <p:nvSpPr>
          <p:cNvPr id="5123" name="Rectangle 2"/>
          <p:cNvSpPr>
            <a:spLocks noGrp="1" noChangeArrowheads="1"/>
          </p:cNvSpPr>
          <p:nvPr>
            <p:ph type="title"/>
          </p:nvPr>
        </p:nvSpPr>
        <p:spPr/>
        <p:txBody>
          <a:bodyPr/>
          <a:lstStyle/>
          <a:p>
            <a:pPr algn="just"/>
            <a:r>
              <a:rPr lang="es-MX" sz="2400" b="1" dirty="0">
                <a:solidFill>
                  <a:srgbClr val="FFFFCC"/>
                </a:solidFill>
                <a:latin typeface="Tahoma" pitchFamily="34" charset="0"/>
              </a:rPr>
              <a:t>2</a:t>
            </a:r>
            <a:r>
              <a:rPr lang="es-MX" sz="2400" b="1" dirty="0">
                <a:solidFill>
                  <a:srgbClr val="FFFFCC"/>
                </a:solidFill>
              </a:rPr>
              <a:t>. ¿</a:t>
            </a:r>
            <a:r>
              <a:rPr lang="es-MX" sz="2400" b="1" dirty="0">
                <a:solidFill>
                  <a:schemeClr val="bg1"/>
                </a:solidFill>
              </a:rPr>
              <a:t>En verdad el hombre rico guardaba los Diez Mandamiento de la Ley</a:t>
            </a:r>
            <a:r>
              <a:rPr lang="es-MX" sz="2400" b="1" dirty="0">
                <a:solidFill>
                  <a:srgbClr val="FFFFCC"/>
                </a:solidFill>
              </a:rPr>
              <a:t>? </a:t>
            </a:r>
            <a:r>
              <a:rPr lang="es-MX" sz="2000" b="1" dirty="0">
                <a:solidFill>
                  <a:srgbClr val="FFCC99"/>
                </a:solidFill>
              </a:rPr>
              <a:t>Marcos 10:17- 27   </a:t>
            </a:r>
            <a:endParaRPr lang="es-MX" sz="1600" b="1" dirty="0">
              <a:solidFill>
                <a:srgbClr val="CC66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313"/>
            <a:ext cx="8015287" cy="4419600"/>
          </a:xfrm>
        </p:spPr>
        <p:txBody>
          <a:bodyPr/>
          <a:lstStyle/>
          <a:p>
            <a:r>
              <a:rPr lang="es-ES" sz="2400" b="1" dirty="0">
                <a:solidFill>
                  <a:schemeClr val="accent6">
                    <a:lumMod val="50000"/>
                  </a:schemeClr>
                </a:solidFill>
              </a:rPr>
              <a:t>San Marcos registra las palabras de la petición de Juan y Santiago: “Concédenos que en tu gloria nos sentemos uno a tu derecha, y el otro a tu izquierda.” </a:t>
            </a:r>
            <a:r>
              <a:rPr lang="es-ES" sz="1800" b="1" dirty="0">
                <a:solidFill>
                  <a:schemeClr val="accent6">
                    <a:lumMod val="50000"/>
                  </a:schemeClr>
                </a:solidFill>
              </a:rPr>
              <a:t>(Mar. 10:37)</a:t>
            </a:r>
          </a:p>
          <a:p>
            <a:r>
              <a:rPr lang="es-ES" sz="2400" b="1" dirty="0">
                <a:solidFill>
                  <a:schemeClr val="accent6">
                    <a:lumMod val="50000"/>
                  </a:schemeClr>
                </a:solidFill>
              </a:rPr>
              <a:t>“Jesús, les pregunta, pueden beber su copa o ser bautizados con su bautismo. Dijeron sí. Su copa será del sufrimiento en Getsemaní y en la cruz.” </a:t>
            </a:r>
            <a:r>
              <a:rPr lang="es-ES" sz="1800" b="1" dirty="0">
                <a:solidFill>
                  <a:schemeClr val="accent6">
                    <a:lumMod val="50000"/>
                  </a:schemeClr>
                </a:solidFill>
              </a:rPr>
              <a:t>(GEB 86)</a:t>
            </a:r>
          </a:p>
          <a:p>
            <a:r>
              <a:rPr lang="es-ES" sz="2400" b="1" dirty="0">
                <a:solidFill>
                  <a:schemeClr val="accent6">
                    <a:lumMod val="50000"/>
                  </a:schemeClr>
                </a:solidFill>
              </a:rPr>
              <a:t>Jesús les dijo: “La copa que yo bebo beberéis.” Santiago fue el primero de los apóstoles en morir como mártir, Juan fue enviado al exilio en la isla de Patmos. Para sentarse en la glorificación están ya establecidas por Dios.” </a:t>
            </a:r>
            <a:r>
              <a:rPr lang="es-ES" sz="1800" b="1" dirty="0">
                <a:solidFill>
                  <a:schemeClr val="accent6">
                    <a:lumMod val="50000"/>
                  </a:schemeClr>
                </a:solidFill>
              </a:rPr>
              <a:t>(Id)</a:t>
            </a:r>
          </a:p>
        </p:txBody>
      </p:sp>
      <p:sp>
        <p:nvSpPr>
          <p:cNvPr id="6147"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3. </a:t>
            </a:r>
            <a:r>
              <a:rPr lang="es-MX" sz="2400" b="1" dirty="0">
                <a:solidFill>
                  <a:srgbClr val="FFFFCC"/>
                </a:solidFill>
              </a:rPr>
              <a:t>¿</a:t>
            </a:r>
            <a:r>
              <a:rPr lang="es-MX" sz="2400" b="1" dirty="0">
                <a:solidFill>
                  <a:schemeClr val="bg1"/>
                </a:solidFill>
              </a:rPr>
              <a:t>Qué le pidieron el apóstol Juan y Santiago a Jesús</a:t>
            </a:r>
            <a:r>
              <a:rPr lang="es-MX" sz="2400" b="1" dirty="0">
                <a:solidFill>
                  <a:srgbClr val="FFFFCC"/>
                </a:solidFill>
              </a:rPr>
              <a:t>?</a:t>
            </a:r>
            <a:r>
              <a:rPr lang="es-MX" sz="2400" b="1" dirty="0">
                <a:solidFill>
                  <a:srgbClr val="FFCC99"/>
                </a:solidFill>
              </a:rPr>
              <a:t> </a:t>
            </a:r>
            <a:r>
              <a:rPr lang="es-MX" sz="2000" b="1" dirty="0">
                <a:solidFill>
                  <a:srgbClr val="FFCC99"/>
                </a:solidFill>
              </a:rPr>
              <a:t>Marcos 10:35- 45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979712" y="1650493"/>
            <a:ext cx="6592887" cy="4090987"/>
          </a:xfrm>
        </p:spPr>
        <p:txBody>
          <a:bodyPr/>
          <a:lstStyle/>
          <a:p>
            <a:pPr>
              <a:lnSpc>
                <a:spcPct val="80000"/>
              </a:lnSpc>
              <a:buFont typeface="Wingdings" pitchFamily="2" charset="2"/>
              <a:buNone/>
            </a:pPr>
            <a:r>
              <a:rPr lang="es-ES" sz="2800" b="1" dirty="0">
                <a:solidFill>
                  <a:srgbClr val="3D3DD7"/>
                </a:solidFill>
              </a:rPr>
              <a:t>  	</a:t>
            </a:r>
            <a:r>
              <a:rPr lang="es-ES" sz="2400" b="1" dirty="0">
                <a:solidFill>
                  <a:schemeClr val="accent6">
                    <a:lumMod val="50000"/>
                  </a:schemeClr>
                </a:solidFill>
              </a:rPr>
              <a:t>El deseo de predicar el evangelio y prepararse para su reino.</a:t>
            </a:r>
          </a:p>
          <a:p>
            <a:pPr>
              <a:lnSpc>
                <a:spcPct val="80000"/>
              </a:lnSpc>
              <a:buFont typeface="Wingdings" pitchFamily="2" charset="2"/>
              <a:buNone/>
            </a:pPr>
            <a:r>
              <a:rPr lang="es-ES" sz="2400" b="1" dirty="0">
                <a:solidFill>
                  <a:schemeClr val="accent6">
                    <a:lumMod val="50000"/>
                  </a:schemeClr>
                </a:solidFill>
              </a:rPr>
              <a:t>	¿Deseas predicar el evangelio de Cristo y prepararse para su reino?</a:t>
            </a:r>
            <a:endParaRPr lang="es-MX" sz="2400" b="1" dirty="0">
              <a:solidFill>
                <a:schemeClr val="accent6">
                  <a:lumMod val="50000"/>
                </a:schemeClr>
              </a:solidFill>
            </a:endParaRPr>
          </a:p>
          <a:p>
            <a:pPr eaLnBrk="1" hangingPunct="1">
              <a:lnSpc>
                <a:spcPct val="80000"/>
              </a:lnSpc>
              <a:buFont typeface="Wingdings" pitchFamily="2" charset="2"/>
              <a:buNone/>
            </a:pPr>
            <a:r>
              <a:rPr lang="es-MX" sz="2400" b="1" dirty="0">
                <a:solidFill>
                  <a:srgbClr val="F33F61"/>
                </a:solidFill>
              </a:rPr>
              <a:t>    ¿Cuál es tu decisión?</a:t>
            </a:r>
          </a:p>
          <a:p>
            <a:pPr eaLnBrk="1" hangingPunct="1">
              <a:lnSpc>
                <a:spcPct val="80000"/>
              </a:lnSpc>
              <a:buFont typeface="Wingdings" pitchFamily="2" charset="2"/>
              <a:buNone/>
            </a:pPr>
            <a:endParaRPr lang="es-MX" sz="2400" b="1" dirty="0">
              <a:solidFill>
                <a:srgbClr val="F33F61"/>
              </a:solidFill>
            </a:endParaRPr>
          </a:p>
          <a:p>
            <a:pPr eaLnBrk="1" hangingPunct="1">
              <a:lnSpc>
                <a:spcPct val="80000"/>
              </a:lnSpc>
              <a:buFont typeface="Wingdings" pitchFamily="2" charset="2"/>
              <a:buNone/>
            </a:pPr>
            <a:r>
              <a:rPr lang="es-MX" sz="2400" b="1" dirty="0">
                <a:solidFill>
                  <a:srgbClr val="F33F61"/>
                </a:solidFill>
              </a:rPr>
              <a:t>V. CREA: </a:t>
            </a:r>
            <a:r>
              <a:rPr lang="es-ES" sz="2400" b="1" dirty="0">
                <a:solidFill>
                  <a:schemeClr val="accent6">
                    <a:lumMod val="50000"/>
                  </a:schemeClr>
                </a:solidFill>
              </a:rPr>
              <a:t>¿Qué haré para compartir esta lección la próxima semana? Crear  oportunidades para predicar el evangelio, y prepararse para su reino. Amén</a:t>
            </a:r>
            <a:endParaRPr lang="es-MX" sz="2400" b="1" dirty="0">
              <a:solidFill>
                <a:schemeClr val="accent6">
                  <a:lumMod val="50000"/>
                </a:schemeClr>
              </a:solidFill>
            </a:endParaRPr>
          </a:p>
          <a:p>
            <a:pPr eaLnBrk="1" hangingPunct="1">
              <a:lnSpc>
                <a:spcPct val="80000"/>
              </a:lnSpc>
              <a:buFont typeface="Wingdings" pitchFamily="2" charset="2"/>
              <a:buNone/>
            </a:pPr>
            <a:endParaRPr lang="es-MX" sz="2800" b="1" dirty="0">
              <a:solidFill>
                <a:srgbClr val="F33F61"/>
              </a:solidFill>
            </a:endParaRPr>
          </a:p>
        </p:txBody>
      </p:sp>
      <p:pic>
        <p:nvPicPr>
          <p:cNvPr id="8195" name="Picture 10" descr="J"/>
          <p:cNvPicPr>
            <a:picLocks noChangeAspect="1" noChangeArrowheads="1"/>
          </p:cNvPicPr>
          <p:nvPr/>
        </p:nvPicPr>
        <p:blipFill>
          <a:blip r:embed="rId2"/>
          <a:srcRect/>
          <a:stretch>
            <a:fillRect/>
          </a:stretch>
        </p:blipFill>
        <p:spPr bwMode="auto">
          <a:xfrm>
            <a:off x="536774" y="2599831"/>
            <a:ext cx="1442938" cy="2192310"/>
          </a:xfrm>
          <a:prstGeom prst="rect">
            <a:avLst/>
          </a:prstGeom>
          <a:noFill/>
          <a:ln w="9525">
            <a:noFill/>
            <a:miter lim="800000"/>
            <a:headEnd/>
            <a:tailEnd/>
          </a:ln>
        </p:spPr>
      </p:pic>
      <p:sp>
        <p:nvSpPr>
          <p:cNvPr id="8196" name="Rectangle 2"/>
          <p:cNvSpPr>
            <a:spLocks noGrp="1" noChangeArrowheads="1"/>
          </p:cNvSpPr>
          <p:nvPr>
            <p:ph type="title"/>
          </p:nvPr>
        </p:nvSpPr>
        <p:spPr/>
        <p:txBody>
          <a:bodyPr/>
          <a:lstStyle/>
          <a:p>
            <a:pPr eaLnBrk="1" hangingPunct="1"/>
            <a:r>
              <a:rPr lang="es-MX" sz="2800" b="1" dirty="0">
                <a:solidFill>
                  <a:srgbClr val="FF0000"/>
                </a:solidFill>
                <a:latin typeface="Tahoma" pitchFamily="34" charset="0"/>
              </a:rPr>
              <a:t>IV.</a:t>
            </a:r>
            <a:r>
              <a:rPr lang="es-MX" sz="2800" dirty="0">
                <a:solidFill>
                  <a:srgbClr val="FF0000"/>
                </a:solidFill>
                <a:latin typeface="Tahoma" pitchFamily="34" charset="0"/>
              </a:rPr>
              <a:t> </a:t>
            </a:r>
            <a:r>
              <a:rPr lang="es-MX" sz="2800" b="1" dirty="0">
                <a:solidFill>
                  <a:srgbClr val="F2021F"/>
                </a:solidFill>
                <a:latin typeface="Tahoma" pitchFamily="34" charset="0"/>
              </a:rPr>
              <a:t>APLICA:</a:t>
            </a:r>
            <a:br>
              <a:rPr lang="es-MX" sz="2800" b="1" dirty="0">
                <a:latin typeface="Tahoma" pitchFamily="34" charset="0"/>
              </a:rPr>
            </a:br>
            <a:r>
              <a:rPr lang="es-MX" sz="2400" b="1" dirty="0">
                <a:latin typeface="Tahoma" pitchFamily="34" charset="0"/>
              </a:rPr>
              <a:t>¿Qué debo sentir al recibir estos conocimientos?</a:t>
            </a:r>
            <a:r>
              <a:rPr lang="es-MX" sz="2800" b="1" dirty="0">
                <a:latin typeface="Tahoma" pitchFamily="34" charset="0"/>
              </a:rPr>
              <a:t> </a:t>
            </a:r>
          </a:p>
        </p:txBody>
      </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Radial</Template>
  <TotalTime>90961</TotalTime>
  <Words>1022</Words>
  <Application>Microsoft Office PowerPoint</Application>
  <PresentationFormat>Presentación en pantalla (4:3)</PresentationFormat>
  <Paragraphs>86</Paragraphs>
  <Slides>10</Slides>
  <Notes>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Arial</vt:lpstr>
      <vt:lpstr>Arial Black</vt:lpstr>
      <vt:lpstr>Calibri</vt:lpstr>
      <vt:lpstr>Impact</vt:lpstr>
      <vt:lpstr>Tahoma</vt:lpstr>
      <vt:lpstr>Times New Roman</vt:lpstr>
      <vt:lpstr>Wingdings</vt:lpstr>
      <vt:lpstr>Radial</vt:lpstr>
      <vt:lpstr>Presentación de PowerPoint</vt:lpstr>
      <vt:lpstr>Presentación de PowerPoint</vt:lpstr>
      <vt:lpstr>Presentación de PowerPoint</vt:lpstr>
      <vt:lpstr>Presentación de PowerPoint</vt:lpstr>
      <vt:lpstr>II. MOTIVAR: ¿Cómo despertar interés y cómo enseñar? </vt:lpstr>
      <vt:lpstr>Presentación de PowerPoint</vt:lpstr>
      <vt:lpstr>2. ¿En verdad el hombre rico guardaba los Diez Mandamiento de la Ley? Marcos 10:17- 27   </vt:lpstr>
      <vt:lpstr>Presentación de PowerPoint</vt:lpstr>
      <vt:lpstr>IV. APLICA: ¿Qué debo sentir al recibir estos conocimientos? </vt:lpstr>
      <vt:lpstr>Presentación de PowerPoint</vt:lpstr>
    </vt:vector>
  </TitlesOfParts>
  <Company>DELBELCONPU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 y juicio, el dilema de Dios</dc:title>
  <dc:creator>pc3</dc:creator>
  <cp:lastModifiedBy>Pc</cp:lastModifiedBy>
  <cp:revision>7833</cp:revision>
  <dcterms:created xsi:type="dcterms:W3CDTF">2007-04-17T14:25:21Z</dcterms:created>
  <dcterms:modified xsi:type="dcterms:W3CDTF">2024-08-19T22:04:22Z</dcterms:modified>
</cp:coreProperties>
</file>