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2"/>
  </p:notesMasterIdLst>
  <p:sldIdLst>
    <p:sldId id="256" r:id="rId2"/>
    <p:sldId id="284" r:id="rId3"/>
    <p:sldId id="285" r:id="rId4"/>
    <p:sldId id="286" r:id="rId5"/>
    <p:sldId id="265" r:id="rId6"/>
    <p:sldId id="287" r:id="rId7"/>
    <p:sldId id="269" r:id="rId8"/>
    <p:sldId id="282" r:id="rId9"/>
    <p:sldId id="263" r:id="rId10"/>
    <p:sldId id="281" r:id="rId11"/>
  </p:sldIdLst>
  <p:sldSz cx="9144000" cy="6858000" type="screen4x3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FF07"/>
    <a:srgbClr val="F2021F"/>
    <a:srgbClr val="F33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14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3446F-5817-4C25-929D-4F180A64F446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F0B65-7D7D-4124-8CC2-64ACEAB319A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8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0B65-7D7D-4124-8CC2-64ACEAB319A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5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0B65-7D7D-4124-8CC2-64ACEAB319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5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 .LGGI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0B65-7D7D-4124-8CC2-64ACEAB319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0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0F7BE-E3AA-46EA-A2AF-7CD581104091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415EB-96B7-43E0-822F-C9D61E0D6D5A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68BFF-7334-4524-B060-8FA62EB200FE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9015A-E9DF-4999-BA96-80B4C3B68754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67857-65F8-4624-9800-9A1D2E106D71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4103F-56A9-456A-BBC1-4F8FE456CDB3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F1150-F025-40A1-8C0E-A093890BB6AB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5691C-32EC-415A-9C86-A5A11EA90AD1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CC3B3-BC7B-4C19-A548-5E4108AA5E31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2B1C7-C32D-491F-9835-10D9D954E90D}" type="slidenum">
              <a:rPr lang="es-MX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s-E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2261 w 7000"/>
                <a:gd name="T3" fmla="*/ 0 h 1000"/>
                <a:gd name="T4" fmla="*/ 2435 w 7000"/>
                <a:gd name="T5" fmla="*/ 174 h 1000"/>
                <a:gd name="T6" fmla="*/ 2262 w 7000"/>
                <a:gd name="T7" fmla="*/ 348 h 1000"/>
                <a:gd name="T8" fmla="*/ 0 w 7000"/>
                <a:gd name="T9" fmla="*/ 348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/>
              <a:t>Haga clic para cambiar el estilo de título	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/>
              <a:t>Haga clic para modificar el estilo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66EC6A28-46CA-4EDE-9959-40C3B0A1AC0A}" type="slidenum">
              <a:rPr lang="es-MX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calogo-janohalire.blogspot.com/p/escuela-sabatica.html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s.slideshare.net/ahalirecc" TargetMode="External"/><Relationship Id="rId5" Type="http://schemas.openxmlformats.org/officeDocument/2006/relationships/hyperlink" Target="http://decalogo-janohalire.blogspot.com/" TargetMode="External"/><Relationship Id="rId4" Type="http://schemas.openxmlformats.org/officeDocument/2006/relationships/hyperlink" Target="http://www.recursos-biblico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2 CuadroTexto"/>
          <p:cNvSpPr txBox="1">
            <a:spLocks noChangeArrowheads="1"/>
          </p:cNvSpPr>
          <p:nvPr/>
        </p:nvSpPr>
        <p:spPr bwMode="auto">
          <a:xfrm>
            <a:off x="4857750" y="285750"/>
            <a:ext cx="2520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s-ES" sz="1400" dirty="0">
                <a:solidFill>
                  <a:srgbClr val="E8E8FA"/>
                </a:solidFill>
              </a:rPr>
              <a:t>14 de setiembre 2024</a:t>
            </a: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323850" y="663575"/>
            <a:ext cx="7734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MX" dirty="0">
                <a:solidFill>
                  <a:schemeClr val="bg1"/>
                </a:solidFill>
                <a:latin typeface="Arial Black" pitchFamily="34" charset="0"/>
              </a:rPr>
              <a:t>APRESADO Y JUZGADO</a:t>
            </a: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1692275" y="5768975"/>
            <a:ext cx="6365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s-MX" sz="2000" dirty="0">
                <a:solidFill>
                  <a:srgbClr val="F2021F"/>
                </a:solidFill>
                <a:latin typeface="Arial Black" pitchFamily="34" charset="0"/>
              </a:rPr>
              <a:t>TEXTO CLAVE:</a:t>
            </a:r>
            <a:r>
              <a:rPr lang="es-MX" sz="2000" dirty="0">
                <a:solidFill>
                  <a:schemeClr val="folHlink"/>
                </a:solidFill>
                <a:latin typeface="Arial Black" pitchFamily="34" charset="0"/>
              </a:rPr>
              <a:t> Marcos 14:36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2044700" y="6381750"/>
            <a:ext cx="5165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sz="1400" b="1" dirty="0">
                <a:solidFill>
                  <a:schemeClr val="bg2"/>
                </a:solidFill>
              </a:rPr>
              <a:t>Escuela Sabática – 3° Trimestre de 2024</a:t>
            </a:r>
            <a:endParaRPr lang="es-MX" sz="1400" b="1" dirty="0">
              <a:solidFill>
                <a:schemeClr val="bg2"/>
              </a:solidFill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323850" y="260350"/>
            <a:ext cx="1584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dirty="0">
                <a:solidFill>
                  <a:srgbClr val="F2021F"/>
                </a:solidFill>
                <a:latin typeface="Arial Black" pitchFamily="34" charset="0"/>
              </a:rPr>
              <a:t>Lección 11</a:t>
            </a:r>
            <a:endParaRPr lang="es-MX" dirty="0">
              <a:solidFill>
                <a:srgbClr val="FFFF07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A2B1E7-9246-5895-E6CE-B4DCC12FE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298" y="1747238"/>
            <a:ext cx="5613402" cy="37364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825" y="206375"/>
            <a:ext cx="8015288" cy="914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MX" sz="3200" b="1" kern="0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Créditos</a:t>
            </a:r>
            <a:endParaRPr lang="es-MX" sz="2400" b="1" kern="0" dirty="0">
              <a:solidFill>
                <a:srgbClr val="FFFF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532813" y="677863"/>
            <a:ext cx="360362" cy="5472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/>
          </a:p>
        </p:txBody>
      </p:sp>
      <p:pic>
        <p:nvPicPr>
          <p:cNvPr id="9220" name="Picture 4" descr="Jesús sonrie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25" y="1341438"/>
            <a:ext cx="8205788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1979613" y="1844675"/>
            <a:ext cx="6480175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AR" sz="1600" b="1" dirty="0">
                <a:solidFill>
                  <a:srgbClr val="FFFFCC"/>
                </a:solidFill>
                <a:latin typeface="Tahoma" pitchFamily="34" charset="0"/>
              </a:rPr>
              <a:t>DISEÑO ORIGINAL</a:t>
            </a:r>
          </a:p>
          <a:p>
            <a:pPr algn="ctr" eaLnBrk="1" hangingPunct="1"/>
            <a:r>
              <a:rPr lang="es-AR" sz="1200" b="1" dirty="0">
                <a:solidFill>
                  <a:srgbClr val="FFFFCC"/>
                </a:solidFill>
                <a:latin typeface="Tahoma" pitchFamily="34" charset="0"/>
              </a:rPr>
              <a:t>Lic. Alejandrino </a:t>
            </a:r>
            <a:r>
              <a:rPr lang="es-AR" sz="1200" b="1" dirty="0" err="1">
                <a:solidFill>
                  <a:srgbClr val="FFFFCC"/>
                </a:solidFill>
                <a:latin typeface="Tahoma" pitchFamily="34" charset="0"/>
              </a:rPr>
              <a:t>Halire</a:t>
            </a:r>
            <a:r>
              <a:rPr lang="es-AR" sz="1200" b="1" dirty="0">
                <a:solidFill>
                  <a:srgbClr val="FFFFCC"/>
                </a:solidFill>
                <a:latin typeface="Tahoma" pitchFamily="34" charset="0"/>
              </a:rPr>
              <a:t> </a:t>
            </a:r>
            <a:r>
              <a:rPr lang="es-AR" sz="1200" b="1" dirty="0" err="1">
                <a:solidFill>
                  <a:srgbClr val="FFFFCC"/>
                </a:solidFill>
                <a:latin typeface="Tahoma" pitchFamily="34" charset="0"/>
              </a:rPr>
              <a:t>Ccahuana</a:t>
            </a:r>
            <a:r>
              <a:rPr lang="es-AR" sz="1200" b="1" dirty="0">
                <a:solidFill>
                  <a:srgbClr val="FFFFCC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r>
              <a:rPr lang="es-AR" sz="1400" dirty="0">
                <a:solidFill>
                  <a:srgbClr val="FFFFCC"/>
                </a:solidFill>
                <a:latin typeface="Tahoma" pitchFamily="34" charset="0"/>
                <a:hlinkClick r:id="rId3"/>
              </a:rPr>
              <a:t>http://decalogo-janohalire.blogspot.com/p/escuela-sabatica.html</a:t>
            </a:r>
            <a:r>
              <a:rPr lang="es-AR" sz="1000" dirty="0">
                <a:solidFill>
                  <a:srgbClr val="FFFFCC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endParaRPr lang="es-AR" sz="1600" b="1" dirty="0">
              <a:latin typeface="Tahoma" pitchFamily="34" charset="0"/>
            </a:endParaRPr>
          </a:p>
          <a:p>
            <a:pPr algn="ctr" eaLnBrk="1" hangingPunct="1"/>
            <a:r>
              <a:rPr lang="es-AR" sz="1600" b="1" dirty="0">
                <a:solidFill>
                  <a:srgbClr val="CCECFF"/>
                </a:solidFill>
                <a:latin typeface="Tahoma" pitchFamily="34" charset="0"/>
              </a:rPr>
              <a:t>Distribución</a:t>
            </a:r>
          </a:p>
          <a:p>
            <a:pPr algn="ctr" eaLnBrk="1" hangingPunct="1"/>
            <a:r>
              <a:rPr lang="es-AR" sz="1600" b="1" dirty="0">
                <a:solidFill>
                  <a:srgbClr val="CCECFF"/>
                </a:solidFill>
                <a:latin typeface="Tahoma" pitchFamily="34" charset="0"/>
              </a:rPr>
              <a:t>Recursos Escuela Sabática ©</a:t>
            </a:r>
          </a:p>
          <a:p>
            <a:pPr algn="ctr" eaLnBrk="1" hangingPunct="1"/>
            <a:endParaRPr lang="es-AR" sz="1200" b="1" dirty="0">
              <a:latin typeface="Tahoma" pitchFamily="34" charset="0"/>
            </a:endParaRPr>
          </a:p>
          <a:p>
            <a:pPr algn="ctr" eaLnBrk="1" hangingPunct="1"/>
            <a:r>
              <a:rPr lang="es-AR" sz="1400" b="1" dirty="0">
                <a:solidFill>
                  <a:schemeClr val="bg1"/>
                </a:solidFill>
                <a:latin typeface="Tahoma" pitchFamily="34" charset="0"/>
              </a:rPr>
              <a:t>Para recibir las próximas lecciones inscríbase enviando un mail a:</a:t>
            </a:r>
          </a:p>
          <a:p>
            <a:pPr algn="ctr" eaLnBrk="1" hangingPunct="1"/>
            <a:r>
              <a:rPr lang="es-PE" sz="1400" u="sng" dirty="0">
                <a:hlinkClick r:id="rId4"/>
              </a:rPr>
              <a:t>www.recursos-biblicos.com</a:t>
            </a:r>
            <a:endParaRPr lang="es-AR" sz="14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s-AR" sz="1200" b="1" dirty="0">
                <a:solidFill>
                  <a:schemeClr val="bg1"/>
                </a:solidFill>
                <a:latin typeface="Tahoma" pitchFamily="34" charset="0"/>
              </a:rPr>
              <a:t> Asunto: Lecciones en </a:t>
            </a:r>
            <a:r>
              <a:rPr lang="es-AR" sz="1200" b="1" dirty="0" err="1">
                <a:solidFill>
                  <a:schemeClr val="bg1"/>
                </a:solidFill>
                <a:latin typeface="Tahoma" pitchFamily="34" charset="0"/>
              </a:rPr>
              <a:t>Powerpoint</a:t>
            </a:r>
            <a:endParaRPr lang="es-AR" sz="12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endParaRPr lang="es-AR" sz="12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endParaRPr lang="es-AR" sz="14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r>
              <a:rPr lang="es-AR" sz="1400" b="1" dirty="0">
                <a:solidFill>
                  <a:schemeClr val="bg1"/>
                </a:solidFill>
                <a:latin typeface="Tahoma" pitchFamily="34" charset="0"/>
              </a:rPr>
              <a:t>RECURSOS ADVENTISTAS</a:t>
            </a:r>
          </a:p>
          <a:p>
            <a:pPr algn="ctr" eaLnBrk="1" hangingPunct="1"/>
            <a:r>
              <a:rPr lang="es-AR" sz="1400" b="1" dirty="0">
                <a:solidFill>
                  <a:schemeClr val="bg1"/>
                </a:solidFill>
                <a:latin typeface="Tahoma" pitchFamily="34" charset="0"/>
              </a:rPr>
              <a:t>Recursos gratuitos </a:t>
            </a:r>
          </a:p>
          <a:p>
            <a:pPr algn="ctr" eaLnBrk="1" hangingPunct="1"/>
            <a:endParaRPr lang="es-AR" sz="12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r>
              <a:rPr lang="es-AR" sz="1200" b="1" dirty="0">
                <a:solidFill>
                  <a:schemeClr val="bg1"/>
                </a:solidFill>
                <a:latin typeface="Tahoma" pitchFamily="34" charset="0"/>
                <a:hlinkClick r:id="rId5"/>
              </a:rPr>
              <a:t>http://decalogo-janohalire.blogspot.com/</a:t>
            </a:r>
            <a:endParaRPr lang="es-AR" sz="12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endParaRPr lang="es-AR" sz="12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r>
              <a:rPr lang="es-PE" sz="1200" dirty="0">
                <a:hlinkClick r:id="rId6"/>
              </a:rPr>
              <a:t>https://es.slideshare.net/ahalirecc</a:t>
            </a:r>
            <a:r>
              <a:rPr lang="es-PE" sz="1200" dirty="0"/>
              <a:t> </a:t>
            </a:r>
          </a:p>
          <a:p>
            <a:pPr algn="ctr" eaLnBrk="1" hangingPunct="1"/>
            <a:endParaRPr lang="es-AR" sz="1200" b="1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endParaRPr lang="es-AR" sz="1200" b="1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9222" name="Group 3"/>
          <p:cNvGrpSpPr>
            <a:grpSpLocks/>
          </p:cNvGrpSpPr>
          <p:nvPr/>
        </p:nvGrpSpPr>
        <p:grpSpPr bwMode="auto">
          <a:xfrm>
            <a:off x="511175" y="5084763"/>
            <a:ext cx="1120775" cy="865187"/>
            <a:chOff x="4694" y="3521"/>
            <a:chExt cx="908" cy="680"/>
          </a:xfrm>
        </p:grpSpPr>
        <p:sp>
          <p:nvSpPr>
            <p:cNvPr id="922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740" y="3838"/>
              <a:ext cx="804" cy="2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14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8100" dir="2700000" algn="ctr" rotWithShape="0">
                      <a:srgbClr val="000066">
                        <a:alpha val="79999"/>
                      </a:srgbClr>
                    </a:outerShdw>
                  </a:effectLst>
                  <a:latin typeface="Impact"/>
                </a:rPr>
                <a:t>Recursos</a:t>
              </a:r>
            </a:p>
            <a:p>
              <a:pPr algn="ctr"/>
              <a:r>
                <a:rPr lang="es-ES" sz="14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8100" dir="2700000" algn="ctr" rotWithShape="0">
                      <a:srgbClr val="000066">
                        <a:alpha val="79999"/>
                      </a:srgbClr>
                    </a:outerShdw>
                  </a:effectLst>
                  <a:latin typeface="Impact"/>
                </a:rPr>
                <a:t>Escuela Sabática</a:t>
              </a:r>
            </a:p>
          </p:txBody>
        </p:sp>
        <p:pic>
          <p:nvPicPr>
            <p:cNvPr id="9224" name="Picture 5" descr="logo IASD - AN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12" y="3521"/>
              <a:ext cx="28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5" name="Line 6"/>
            <p:cNvSpPr>
              <a:spLocks noChangeShapeType="1"/>
            </p:cNvSpPr>
            <p:nvPr/>
          </p:nvSpPr>
          <p:spPr bwMode="auto">
            <a:xfrm>
              <a:off x="4988" y="3802"/>
              <a:ext cx="329" cy="0"/>
            </a:xfrm>
            <a:prstGeom prst="line">
              <a:avLst/>
            </a:prstGeom>
            <a:noFill/>
            <a:ln w="76200">
              <a:solidFill>
                <a:srgbClr val="99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26" name="Line 7"/>
            <p:cNvSpPr>
              <a:spLocks noChangeShapeType="1"/>
            </p:cNvSpPr>
            <p:nvPr/>
          </p:nvSpPr>
          <p:spPr bwMode="auto">
            <a:xfrm>
              <a:off x="4694" y="4201"/>
              <a:ext cx="908" cy="0"/>
            </a:xfrm>
            <a:prstGeom prst="line">
              <a:avLst/>
            </a:prstGeom>
            <a:noFill/>
            <a:ln w="76200">
              <a:solidFill>
                <a:srgbClr val="99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25851" y="2561531"/>
            <a:ext cx="4857750" cy="334895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</a:rPr>
              <a:t>SABER  entender sobre la fidelidad y del plan de salvación.</a:t>
            </a:r>
          </a:p>
          <a:p>
            <a:pPr eaLnBrk="1" hangingPunct="1">
              <a:lnSpc>
                <a:spcPct val="90000"/>
              </a:lnSpc>
            </a:pP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</a:rPr>
              <a:t>SENTIR el deseo de ser fiel a Dios.</a:t>
            </a:r>
          </a:p>
          <a:p>
            <a:pPr eaLnBrk="1" hangingPunct="1">
              <a:lnSpc>
                <a:spcPct val="90000"/>
              </a:lnSpc>
            </a:pP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</a:rPr>
              <a:t>HACER la decisión de ser fiel a Dios y cooperar al plan de redención.</a:t>
            </a:r>
          </a:p>
        </p:txBody>
      </p:sp>
      <p:sp>
        <p:nvSpPr>
          <p:cNvPr id="21507" name="5 CuadroTexto"/>
          <p:cNvSpPr txBox="1">
            <a:spLocks noChangeArrowheads="1"/>
          </p:cNvSpPr>
          <p:nvPr/>
        </p:nvSpPr>
        <p:spPr bwMode="auto">
          <a:xfrm>
            <a:off x="468313" y="1484313"/>
            <a:ext cx="80152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Aprendamos a ser un discípulo fiel a nuestro Maestro y Redentor Jesucristo.</a:t>
            </a:r>
          </a:p>
          <a:p>
            <a:pPr eaLnBrk="1" hangingPunct="1"/>
            <a:r>
              <a:rPr lang="es-ES" sz="2000" u="sng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APRENDIZAJE  POR  NIVELES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: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1508" name="7 Imagen" descr="jesus009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068638"/>
            <a:ext cx="27844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2"/>
          <p:cNvSpPr txBox="1">
            <a:spLocks noChangeArrowheads="1"/>
          </p:cNvSpPr>
          <p:nvPr/>
        </p:nvSpPr>
        <p:spPr bwMode="auto">
          <a:xfrm>
            <a:off x="250825" y="133495"/>
            <a:ext cx="80152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4013" indent="-354013" eaLnBrk="1" hangingPunct="1">
              <a:spcAft>
                <a:spcPts val="600"/>
              </a:spcAft>
            </a:pPr>
            <a:r>
              <a:rPr lang="es-MX" sz="2800" b="1" dirty="0">
                <a:solidFill>
                  <a:srgbClr val="F2021F"/>
                </a:solidFill>
                <a:latin typeface="Tahoma" pitchFamily="34" charset="0"/>
              </a:rPr>
              <a:t>I. OBJETIVO: </a:t>
            </a:r>
            <a:r>
              <a:rPr lang="es-MX" sz="2400" b="1" dirty="0">
                <a:solidFill>
                  <a:schemeClr val="bg1"/>
                </a:solidFill>
                <a:latin typeface="Tahoma" pitchFamily="34" charset="0"/>
              </a:rPr>
              <a:t>¿Qué enseñar?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5 CuadroTexto"/>
          <p:cNvSpPr txBox="1">
            <a:spLocks noChangeArrowheads="1"/>
          </p:cNvSpPr>
          <p:nvPr/>
        </p:nvSpPr>
        <p:spPr bwMode="auto">
          <a:xfrm>
            <a:off x="468313" y="1484313"/>
            <a:ext cx="78486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2000" dirty="0">
                <a:solidFill>
                  <a:srgbClr val="7070FF"/>
                </a:solidFill>
                <a:latin typeface="Arial Black" pitchFamily="34" charset="0"/>
              </a:rPr>
              <a:t>1° </a:t>
            </a:r>
            <a:r>
              <a:rPr lang="es-ES" sz="2000" u="sng" dirty="0">
                <a:solidFill>
                  <a:srgbClr val="7070FF"/>
                </a:solidFill>
                <a:latin typeface="Arial Black" pitchFamily="34" charset="0"/>
              </a:rPr>
              <a:t>MOTIVA</a:t>
            </a:r>
            <a:r>
              <a:rPr lang="es-ES" sz="2000" dirty="0">
                <a:solidFill>
                  <a:srgbClr val="7070FF"/>
                </a:solidFill>
                <a:latin typeface="Arial Black" pitchFamily="34" charset="0"/>
              </a:rPr>
              <a:t>: ¿Qué debo </a:t>
            </a:r>
            <a:r>
              <a:rPr lang="es-ES" sz="2000" dirty="0">
                <a:solidFill>
                  <a:srgbClr val="F33F61"/>
                </a:solidFill>
                <a:latin typeface="Arial Black" pitchFamily="34" charset="0"/>
              </a:rPr>
              <a:t>SER</a:t>
            </a:r>
            <a:r>
              <a:rPr lang="es-ES" sz="2000" dirty="0">
                <a:solidFill>
                  <a:srgbClr val="7070FF"/>
                </a:solidFill>
                <a:latin typeface="Arial Black" pitchFamily="34" charset="0"/>
              </a:rPr>
              <a:t>?</a:t>
            </a:r>
          </a:p>
          <a:p>
            <a:pPr eaLnBrk="1" hangingPunct="1"/>
            <a:r>
              <a:rPr lang="es-ES" sz="2000" dirty="0">
                <a:solidFill>
                  <a:srgbClr val="7070FF"/>
                </a:solidFill>
                <a:latin typeface="Arial Black" pitchFamily="34" charset="0"/>
              </a:rPr>
              <a:t> Motivar el logro de una capacidad, un aprendizaje; a </a:t>
            </a:r>
            <a:r>
              <a:rPr lang="es-ES" sz="2000" u="sng" dirty="0">
                <a:solidFill>
                  <a:srgbClr val="7070FF"/>
                </a:solidFill>
                <a:latin typeface="Arial Black" pitchFamily="34" charset="0"/>
              </a:rPr>
              <a:t>SER semejante a Cristo Jesús </a:t>
            </a:r>
            <a:r>
              <a:rPr lang="es-ES" sz="2000" dirty="0">
                <a:solidFill>
                  <a:srgbClr val="7070FF"/>
                </a:solidFill>
                <a:latin typeface="Arial Black" pitchFamily="34" charset="0"/>
              </a:rPr>
              <a:t>en su carácter. </a:t>
            </a:r>
          </a:p>
          <a:p>
            <a:pPr eaLnBrk="1" hangingPunct="1"/>
            <a:endParaRPr lang="es-ES" sz="2000" dirty="0">
              <a:solidFill>
                <a:srgbClr val="7070FF"/>
              </a:solidFill>
              <a:latin typeface="Arial Black" pitchFamily="34" charset="0"/>
            </a:endParaRPr>
          </a:p>
          <a:p>
            <a:pPr eaLnBrk="1" hangingPunct="1"/>
            <a:r>
              <a:rPr lang="es-ES" sz="2000" dirty="0">
                <a:solidFill>
                  <a:srgbClr val="7070FF"/>
                </a:solidFill>
                <a:latin typeface="Arial Black" pitchFamily="34" charset="0"/>
              </a:rPr>
              <a:t>2° </a:t>
            </a:r>
            <a:r>
              <a:rPr lang="es-ES" sz="2000" u="sng" dirty="0">
                <a:solidFill>
                  <a:srgbClr val="7070FF"/>
                </a:solidFill>
                <a:latin typeface="Arial Black" pitchFamily="34" charset="0"/>
              </a:rPr>
              <a:t>EXPLORA</a:t>
            </a:r>
            <a:r>
              <a:rPr lang="es-ES" sz="2000" dirty="0">
                <a:solidFill>
                  <a:srgbClr val="7070FF"/>
                </a:solidFill>
                <a:latin typeface="Arial Black" pitchFamily="34" charset="0"/>
              </a:rPr>
              <a:t>: ¿Qué debo </a:t>
            </a:r>
            <a:r>
              <a:rPr lang="es-ES" sz="2000" dirty="0">
                <a:solidFill>
                  <a:srgbClr val="F33F61"/>
                </a:solidFill>
                <a:latin typeface="Arial Black" pitchFamily="34" charset="0"/>
              </a:rPr>
              <a:t>SABER</a:t>
            </a:r>
            <a:r>
              <a:rPr lang="es-ES" sz="2000" dirty="0">
                <a:solidFill>
                  <a:srgbClr val="7070FF"/>
                </a:solidFill>
                <a:latin typeface="Arial Black" pitchFamily="34" charset="0"/>
              </a:rPr>
              <a:t>?</a:t>
            </a:r>
          </a:p>
          <a:p>
            <a:pPr eaLnBrk="1" hangingPunct="1"/>
            <a:r>
              <a:rPr lang="es-ES" sz="2000" dirty="0">
                <a:solidFill>
                  <a:srgbClr val="7070FF"/>
                </a:solidFill>
                <a:latin typeface="Arial Black" pitchFamily="34" charset="0"/>
              </a:rPr>
              <a:t>Buscar información, </a:t>
            </a:r>
            <a:r>
              <a:rPr lang="es-ES" sz="2000" u="sng" dirty="0">
                <a:solidFill>
                  <a:srgbClr val="7070FF"/>
                </a:solidFill>
                <a:latin typeface="Arial Black" pitchFamily="34" charset="0"/>
              </a:rPr>
              <a:t>con preguntas</a:t>
            </a:r>
            <a:r>
              <a:rPr lang="es-ES" sz="2000" dirty="0">
                <a:solidFill>
                  <a:srgbClr val="7070FF"/>
                </a:solidFill>
                <a:latin typeface="Arial Black" pitchFamily="34" charset="0"/>
              </a:rPr>
              <a:t>, procesarlo, comprender, sintetizar y generalizar.</a:t>
            </a:r>
          </a:p>
          <a:p>
            <a:pPr eaLnBrk="1" hangingPunct="1"/>
            <a:endParaRPr lang="es-ES" sz="2000" dirty="0">
              <a:solidFill>
                <a:srgbClr val="7070FF"/>
              </a:solidFill>
              <a:latin typeface="Arial Black" pitchFamily="34" charset="0"/>
            </a:endParaRPr>
          </a:p>
          <a:p>
            <a:pPr eaLnBrk="1" hangingPunct="1"/>
            <a:r>
              <a:rPr lang="es-ES" sz="2000" dirty="0">
                <a:solidFill>
                  <a:srgbClr val="7070FF"/>
                </a:solidFill>
                <a:latin typeface="Arial Black" pitchFamily="34" charset="0"/>
              </a:rPr>
              <a:t>3° </a:t>
            </a:r>
            <a:r>
              <a:rPr lang="es-ES" sz="2000" u="sng" dirty="0">
                <a:solidFill>
                  <a:srgbClr val="7070FF"/>
                </a:solidFill>
                <a:latin typeface="Arial Black" pitchFamily="34" charset="0"/>
              </a:rPr>
              <a:t>APLICA</a:t>
            </a:r>
            <a:r>
              <a:rPr lang="es-ES" sz="2000" dirty="0">
                <a:solidFill>
                  <a:srgbClr val="7070FF"/>
                </a:solidFill>
                <a:latin typeface="Arial Black" pitchFamily="34" charset="0"/>
              </a:rPr>
              <a:t>: ¿Qué debo </a:t>
            </a:r>
            <a:r>
              <a:rPr lang="es-ES" sz="2000" dirty="0">
                <a:solidFill>
                  <a:srgbClr val="F33F61"/>
                </a:solidFill>
                <a:latin typeface="Arial Black" pitchFamily="34" charset="0"/>
              </a:rPr>
              <a:t>SENTIR</a:t>
            </a:r>
            <a:r>
              <a:rPr lang="es-ES" sz="2000" dirty="0">
                <a:solidFill>
                  <a:srgbClr val="7070FF"/>
                </a:solidFill>
                <a:latin typeface="Arial Black" pitchFamily="34" charset="0"/>
              </a:rPr>
              <a:t>?</a:t>
            </a:r>
          </a:p>
          <a:p>
            <a:pPr eaLnBrk="1" hangingPunct="1"/>
            <a:r>
              <a:rPr lang="es-ES" sz="2000" dirty="0">
                <a:solidFill>
                  <a:srgbClr val="7070FF"/>
                </a:solidFill>
                <a:latin typeface="Arial Black" pitchFamily="34" charset="0"/>
              </a:rPr>
              <a:t>Sentir el deseo de aplicar los conocimientos descubiertos en la vida.</a:t>
            </a:r>
          </a:p>
          <a:p>
            <a:pPr eaLnBrk="1" hangingPunct="1"/>
            <a:endParaRPr lang="es-ES" sz="2000" dirty="0">
              <a:solidFill>
                <a:srgbClr val="7070FF"/>
              </a:solidFill>
              <a:latin typeface="Arial Black" pitchFamily="34" charset="0"/>
            </a:endParaRPr>
          </a:p>
          <a:p>
            <a:pPr eaLnBrk="1" hangingPunct="1"/>
            <a:r>
              <a:rPr lang="es-ES" sz="2000" dirty="0">
                <a:solidFill>
                  <a:srgbClr val="7070FF"/>
                </a:solidFill>
                <a:latin typeface="Arial Black" pitchFamily="34" charset="0"/>
              </a:rPr>
              <a:t>4° </a:t>
            </a:r>
            <a:r>
              <a:rPr lang="es-ES" sz="2000" u="sng" dirty="0">
                <a:solidFill>
                  <a:srgbClr val="7070FF"/>
                </a:solidFill>
                <a:latin typeface="Arial Black" pitchFamily="34" charset="0"/>
              </a:rPr>
              <a:t>CREA</a:t>
            </a:r>
            <a:r>
              <a:rPr lang="es-ES" sz="2000" dirty="0">
                <a:solidFill>
                  <a:srgbClr val="7070FF"/>
                </a:solidFill>
                <a:latin typeface="Arial Black" pitchFamily="34" charset="0"/>
              </a:rPr>
              <a:t>: ¿Qué debo </a:t>
            </a:r>
            <a:r>
              <a:rPr lang="es-ES" sz="2000" dirty="0">
                <a:solidFill>
                  <a:srgbClr val="F33F61"/>
                </a:solidFill>
                <a:latin typeface="Arial Black" pitchFamily="34" charset="0"/>
              </a:rPr>
              <a:t>HACER</a:t>
            </a:r>
            <a:r>
              <a:rPr lang="es-ES" sz="2000" dirty="0">
                <a:solidFill>
                  <a:srgbClr val="7070FF"/>
                </a:solidFill>
                <a:latin typeface="Arial Black" pitchFamily="34" charset="0"/>
              </a:rPr>
              <a:t>?.</a:t>
            </a:r>
          </a:p>
          <a:p>
            <a:pPr eaLnBrk="1" hangingPunct="1"/>
            <a:r>
              <a:rPr lang="es-ES" sz="2000" dirty="0">
                <a:solidFill>
                  <a:srgbClr val="7070FF"/>
                </a:solidFill>
                <a:latin typeface="Arial Black" pitchFamily="34" charset="0"/>
              </a:rPr>
              <a:t>Tomar la decisión  de crear oportunidades para vivir lo aprendido y compartirlas.</a:t>
            </a:r>
          </a:p>
          <a:p>
            <a:pPr eaLnBrk="1" hangingPunct="1"/>
            <a:endParaRPr lang="es-ES" sz="1600" dirty="0">
              <a:solidFill>
                <a:srgbClr val="7070FF"/>
              </a:solidFill>
              <a:latin typeface="Arial Black" pitchFamily="34" charset="0"/>
            </a:endParaRPr>
          </a:p>
          <a:p>
            <a:pPr eaLnBrk="1" hangingPunct="1"/>
            <a:r>
              <a:rPr lang="es-ES" dirty="0">
                <a:solidFill>
                  <a:srgbClr val="CC66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0485" name="Rectangle 2"/>
          <p:cNvSpPr txBox="1">
            <a:spLocks noChangeArrowheads="1"/>
          </p:cNvSpPr>
          <p:nvPr/>
        </p:nvSpPr>
        <p:spPr bwMode="auto">
          <a:xfrm>
            <a:off x="250825" y="188912"/>
            <a:ext cx="8015288" cy="116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4013" indent="-354013" eaLnBrk="1" hangingPunct="1">
              <a:spcAft>
                <a:spcPts val="600"/>
              </a:spcAft>
            </a:pPr>
            <a:r>
              <a:rPr lang="es-MX" sz="2400" b="1" dirty="0">
                <a:solidFill>
                  <a:srgbClr val="F2021F"/>
                </a:solidFill>
                <a:latin typeface="Tahoma" pitchFamily="34" charset="0"/>
              </a:rPr>
              <a:t>EL MÉTODO, O ESTRATEGIA M.: </a:t>
            </a:r>
            <a:r>
              <a:rPr lang="es-MX" sz="2400" b="1" dirty="0">
                <a:solidFill>
                  <a:schemeClr val="tx2"/>
                </a:solidFill>
                <a:latin typeface="Tahoma" pitchFamily="34" charset="0"/>
              </a:rPr>
              <a:t>¿Cómo enseñar? </a:t>
            </a:r>
          </a:p>
          <a:p>
            <a:pPr marL="354013" indent="-354013" eaLnBrk="1" hangingPunct="1">
              <a:spcAft>
                <a:spcPts val="600"/>
              </a:spcAft>
            </a:pPr>
            <a:r>
              <a:rPr lang="es-MX" sz="2400" b="1" dirty="0">
                <a:solidFill>
                  <a:schemeClr val="tx2"/>
                </a:solidFill>
                <a:latin typeface="Tahoma" pitchFamily="34" charset="0"/>
              </a:rPr>
              <a:t>¿Qué camino seguir con el alumno?</a:t>
            </a:r>
            <a:endParaRPr lang="es-MX" sz="2000" b="1" dirty="0">
              <a:solidFill>
                <a:schemeClr val="tx2"/>
              </a:solidFill>
            </a:endParaRPr>
          </a:p>
          <a:p>
            <a:pPr marL="354013" indent="-354013" eaLnBrk="1" hangingPunct="1">
              <a:spcAft>
                <a:spcPts val="600"/>
              </a:spcAft>
            </a:pPr>
            <a:r>
              <a:rPr lang="es-MX" sz="2000" b="1" dirty="0">
                <a:solidFill>
                  <a:schemeClr val="bg1"/>
                </a:solidFill>
              </a:rPr>
              <a:t>	</a:t>
            </a:r>
            <a:endParaRPr lang="es-MX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5 CuadroTexto"/>
          <p:cNvSpPr txBox="1">
            <a:spLocks noChangeArrowheads="1"/>
          </p:cNvSpPr>
          <p:nvPr/>
        </p:nvSpPr>
        <p:spPr bwMode="auto">
          <a:xfrm>
            <a:off x="468313" y="1484313"/>
            <a:ext cx="7848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dirty="0">
                <a:solidFill>
                  <a:srgbClr val="7070FF"/>
                </a:solidFill>
                <a:latin typeface="Arial Black" pitchFamily="34" charset="0"/>
              </a:rPr>
              <a:t>“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La escuela sabática, cuando es bien dirigida, es uno de los grandes instrumentos de Dios para traer almas al conocimiento de la verdad. </a:t>
            </a:r>
            <a:r>
              <a:rPr lang="es-ES" u="sng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No es el mejor plan que solo los maestros hablen. Ellos deberían inducir a los miembros de la clase a decir los que saben. 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Y entonces el maestro, con pocas palabras y breves observaciones o ilustraciones debería imprimir la lección en sus mentes.” </a:t>
            </a:r>
            <a:r>
              <a:rPr lang="es-ES" dirty="0">
                <a:solidFill>
                  <a:srgbClr val="C00000"/>
                </a:solidFill>
                <a:latin typeface="Arial Black" pitchFamily="34" charset="0"/>
              </a:rPr>
              <a:t>(Consejos sobre la Obra de la Escuela Sabática, 128)</a:t>
            </a:r>
          </a:p>
          <a:p>
            <a:pPr eaLnBrk="1" hangingPunct="1"/>
            <a:endParaRPr lang="es-ES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eaLnBrk="1" hangingPunct="1"/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“Cada ser humano, creado a imagen de Dios, está dotado de un facultad semejante a la del Creador: la individualidad, la </a:t>
            </a:r>
            <a:r>
              <a:rPr lang="es-ES" u="sng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facultad de pensar 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y hacer… que </a:t>
            </a:r>
            <a:r>
              <a:rPr lang="es-ES" u="sng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sean pensadores 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y no meros reflectores de los pensamientos de otros… dirigirlos a las fuentes de la verdad, a los campos abiertos a la </a:t>
            </a:r>
            <a:r>
              <a:rPr lang="es-ES" u="sng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investigación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en la naturaleza y en la revelación.” </a:t>
            </a:r>
            <a:r>
              <a:rPr lang="es-ES" dirty="0">
                <a:solidFill>
                  <a:srgbClr val="C00000"/>
                </a:solidFill>
                <a:latin typeface="Arial Black" pitchFamily="34" charset="0"/>
              </a:rPr>
              <a:t>(Educación 17)</a:t>
            </a:r>
            <a:endParaRPr lang="es-ES" sz="2000" dirty="0">
              <a:solidFill>
                <a:srgbClr val="C00000"/>
              </a:solidFill>
              <a:latin typeface="Arial Black" pitchFamily="34" charset="0"/>
            </a:endParaRPr>
          </a:p>
          <a:p>
            <a:pPr eaLnBrk="1" hangingPunct="1"/>
            <a:endParaRPr lang="es-ES" sz="1600" dirty="0">
              <a:solidFill>
                <a:srgbClr val="7070FF"/>
              </a:solidFill>
              <a:latin typeface="Arial Black" pitchFamily="34" charset="0"/>
            </a:endParaRPr>
          </a:p>
          <a:p>
            <a:pPr eaLnBrk="1" hangingPunct="1"/>
            <a:r>
              <a:rPr lang="es-ES" dirty="0">
                <a:solidFill>
                  <a:srgbClr val="CC66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0485" name="Rectangle 2"/>
          <p:cNvSpPr txBox="1">
            <a:spLocks noChangeArrowheads="1"/>
          </p:cNvSpPr>
          <p:nvPr/>
        </p:nvSpPr>
        <p:spPr bwMode="auto">
          <a:xfrm>
            <a:off x="250825" y="188912"/>
            <a:ext cx="8015288" cy="116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4013" indent="-354013" eaLnBrk="1" hangingPunct="1">
              <a:spcAft>
                <a:spcPts val="600"/>
              </a:spcAft>
            </a:pPr>
            <a:r>
              <a:rPr lang="es-MX" sz="2400" b="1" dirty="0">
                <a:solidFill>
                  <a:srgbClr val="F2021F"/>
                </a:solidFill>
                <a:latin typeface="Tahoma" pitchFamily="34" charset="0"/>
              </a:rPr>
              <a:t>LA ESTRATEGIA METODOLÓGICA. </a:t>
            </a:r>
          </a:p>
          <a:p>
            <a:pPr marL="354013" indent="-354013" eaLnBrk="1" hangingPunct="1">
              <a:spcAft>
                <a:spcPts val="600"/>
              </a:spcAft>
            </a:pPr>
            <a:r>
              <a:rPr lang="es-MX" sz="2400" b="1" dirty="0">
                <a:solidFill>
                  <a:schemeClr val="tx2"/>
                </a:solidFill>
                <a:latin typeface="Tahoma" pitchFamily="34" charset="0"/>
              </a:rPr>
              <a:t>¿Qué recomendación nos da Dios?</a:t>
            </a:r>
            <a:endParaRPr lang="es-MX" sz="2000" b="1" dirty="0">
              <a:solidFill>
                <a:schemeClr val="tx2"/>
              </a:solidFill>
            </a:endParaRPr>
          </a:p>
          <a:p>
            <a:pPr marL="354013" indent="-354013" eaLnBrk="1" hangingPunct="1">
              <a:spcAft>
                <a:spcPts val="600"/>
              </a:spcAft>
            </a:pPr>
            <a:r>
              <a:rPr lang="es-MX" sz="2000" b="1" dirty="0">
                <a:solidFill>
                  <a:schemeClr val="bg1"/>
                </a:solidFill>
              </a:rPr>
              <a:t>	</a:t>
            </a:r>
            <a:endParaRPr lang="es-MX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8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5 CuadroTexto"/>
          <p:cNvSpPr txBox="1">
            <a:spLocks noChangeArrowheads="1"/>
          </p:cNvSpPr>
          <p:nvPr/>
        </p:nvSpPr>
        <p:spPr bwMode="auto">
          <a:xfrm>
            <a:off x="468313" y="1373188"/>
            <a:ext cx="7613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2400" b="1" dirty="0">
                <a:solidFill>
                  <a:srgbClr val="CC6600"/>
                </a:solidFill>
              </a:rPr>
              <a:t>Con preguntas motivadoras, presentando necesidades y casos de la vida:</a:t>
            </a:r>
            <a:endParaRPr lang="es-ES" sz="2400" b="1" dirty="0">
              <a:solidFill>
                <a:srgbClr val="CC6600"/>
              </a:solidFill>
              <a:latin typeface="Arial Black" pitchFamily="34" charset="0"/>
            </a:endParaRPr>
          </a:p>
        </p:txBody>
      </p:sp>
      <p:pic>
        <p:nvPicPr>
          <p:cNvPr id="4099" name="Picture 2" descr="H:\Interrogante.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938" y="2817813"/>
            <a:ext cx="2616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60350"/>
            <a:ext cx="8015287" cy="914400"/>
          </a:xfrm>
        </p:spPr>
        <p:txBody>
          <a:bodyPr/>
          <a:lstStyle/>
          <a:p>
            <a:pPr eaLnBrk="1" hangingPunct="1"/>
            <a:r>
              <a:rPr lang="es-MX" sz="2800" b="1" dirty="0">
                <a:solidFill>
                  <a:srgbClr val="FF0000"/>
                </a:solidFill>
                <a:latin typeface="Tahoma" pitchFamily="34" charset="0"/>
              </a:rPr>
              <a:t>II.</a:t>
            </a:r>
            <a:r>
              <a:rPr lang="es-MX" sz="2800" b="1" dirty="0">
                <a:latin typeface="Tahoma" pitchFamily="34" charset="0"/>
              </a:rPr>
              <a:t> </a:t>
            </a:r>
            <a:r>
              <a:rPr lang="es-MX" sz="2800" b="1" dirty="0">
                <a:solidFill>
                  <a:srgbClr val="F2021F"/>
                </a:solidFill>
                <a:latin typeface="Tahoma" pitchFamily="34" charset="0"/>
              </a:rPr>
              <a:t>MOTIVAR: </a:t>
            </a:r>
            <a:r>
              <a:rPr lang="es-MX" sz="2400" b="1" dirty="0">
                <a:solidFill>
                  <a:srgbClr val="FFFFCC"/>
                </a:solidFill>
              </a:rPr>
              <a:t>¿Cómo motivar y cómo enseñar?</a:t>
            </a:r>
            <a:r>
              <a:rPr lang="es-MX" sz="2400" b="1" dirty="0">
                <a:solidFill>
                  <a:srgbClr val="F2021F"/>
                </a:solidFill>
                <a:latin typeface="Tahoma" pitchFamily="34" charset="0"/>
              </a:rPr>
              <a:t> </a:t>
            </a:r>
            <a:endParaRPr lang="es-MX" sz="2400" b="1" dirty="0">
              <a:solidFill>
                <a:srgbClr val="CAE2FF"/>
              </a:solidFill>
              <a:latin typeface="Tahoma" pitchFamily="34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3769" y="2492374"/>
            <a:ext cx="5904656" cy="3528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</a:rPr>
              <a:t>¿Las buenas obras le agrada a Dios y las defiende?</a:t>
            </a:r>
          </a:p>
          <a:p>
            <a:pPr eaLnBrk="1" hangingPunct="1">
              <a:lnSpc>
                <a:spcPct val="90000"/>
              </a:lnSpc>
            </a:pPr>
            <a:endParaRPr lang="es-MX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</a:rPr>
              <a:t>¿El no entender el plan de salvación nos lleva a equivocaciones?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s-MX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</a:rPr>
              <a:t> ¿Qué pidió Jesús en oración en Getsemaní?</a:t>
            </a:r>
            <a:endParaRPr lang="es-MX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5263" y="1412776"/>
            <a:ext cx="8337177" cy="4938431"/>
          </a:xfrm>
        </p:spPr>
        <p:txBody>
          <a:bodyPr/>
          <a:lstStyle/>
          <a:p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Si, todas las buenas obras que hacemos, le agrada a nuestro Creador y Redentor-</a:t>
            </a:r>
          </a:p>
          <a:p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La historia registra el obsequio de una mujer a Jesús en Betania, ese obsequio era de mucho valor, se recordaría en lo futuro tal hecho. El obsequio era perfume costoso, esta mujer agradecida, quebró el frasco, y lo derramó sobre la cabeza de Jesús. </a:t>
            </a:r>
          </a:p>
          <a:p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Los que no les gusta esta clase de bondades, observaron; dijeron: “Se podía haber vendido por más de trecientos denarios, y haberse dado a los pobres. Pero Jesús dijo: Dejadla. ¿Por qué las molestáis? Buena obra me ha hecho.” Siempre seamos bondadosos. 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</a:rPr>
              <a:t>() </a:t>
            </a:r>
            <a:endParaRPr lang="es-E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195263" y="282575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MX" sz="2800" b="1" dirty="0">
                <a:solidFill>
                  <a:srgbClr val="FF0000"/>
                </a:solidFill>
                <a:latin typeface="Tahoma" pitchFamily="34" charset="0"/>
              </a:rPr>
              <a:t>III.</a:t>
            </a:r>
            <a:r>
              <a:rPr lang="es-MX" sz="2800" b="1" dirty="0">
                <a:latin typeface="Tahoma" pitchFamily="34" charset="0"/>
              </a:rPr>
              <a:t> </a:t>
            </a:r>
            <a:r>
              <a:rPr lang="es-MX" sz="2800" b="1" dirty="0">
                <a:solidFill>
                  <a:srgbClr val="F2021F"/>
                </a:solidFill>
                <a:latin typeface="Tahoma" pitchFamily="34" charset="0"/>
              </a:rPr>
              <a:t>EXPLORA: </a:t>
            </a:r>
            <a:r>
              <a:rPr lang="es-MX" sz="2600" b="1" dirty="0">
                <a:solidFill>
                  <a:srgbClr val="FFFFCC"/>
                </a:solidFill>
              </a:rPr>
              <a:t>1.</a:t>
            </a:r>
            <a:r>
              <a:rPr lang="es-MX" sz="2400" b="1" dirty="0">
                <a:solidFill>
                  <a:schemeClr val="bg1"/>
                </a:solidFill>
              </a:rPr>
              <a:t>¿Las buenas obras le agrada a Dios y las defiende</a:t>
            </a:r>
            <a:r>
              <a:rPr lang="es-MX" sz="2400" b="1" dirty="0">
                <a:solidFill>
                  <a:srgbClr val="FFFFCC"/>
                </a:solidFill>
              </a:rPr>
              <a:t>? </a:t>
            </a:r>
            <a:r>
              <a:rPr lang="es-MX" b="1" dirty="0">
                <a:solidFill>
                  <a:srgbClr val="FFCC99"/>
                </a:solidFill>
              </a:rPr>
              <a:t>Marcos 14:1- 11 </a:t>
            </a:r>
          </a:p>
        </p:txBody>
      </p:sp>
    </p:spTree>
    <p:extLst>
      <p:ext uri="{BB962C8B-B14F-4D97-AF65-F5344CB8AC3E}">
        <p14:creationId xmlns:p14="http://schemas.microsoft.com/office/powerpoint/2010/main" val="417144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49" y="1341438"/>
            <a:ext cx="8140899" cy="4895874"/>
          </a:xfrm>
        </p:spPr>
        <p:txBody>
          <a:bodyPr/>
          <a:lstStyle/>
          <a:p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Los apóstoles, no entendieron el plan de salvación, por esa causa , cuando lo apresaron a Jesús, lo dejaron  a su Maestro y huyeron.</a:t>
            </a:r>
          </a:p>
          <a:p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Los apóstoles no entendieron que, Cristo Jesús había venido a la tierra a entregar su vida, morir y resucitar. Si hubieran entendido le hubieron acompañado en sus oraciones, orando en Getsemaní, y no le hubieran abandonado. </a:t>
            </a:r>
          </a:p>
          <a:p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La Escritura del traidor dice: “Al que yo bese, ese es, prendedlo y llevadlo con seguridad. De Pedro: Él negó, diciendo: No lo conozco, ni sé lo que dices.”</a:t>
            </a:r>
          </a:p>
          <a:p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En los días de la tribulación, muchos negarán a Jesús y no saldrán de las ciudades. 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</a:rPr>
              <a:t>()</a:t>
            </a:r>
          </a:p>
          <a:p>
            <a:pPr marL="0" indent="0">
              <a:buNone/>
            </a:pPr>
            <a:endParaRPr lang="es-ES" sz="2400" b="1" dirty="0">
              <a:solidFill>
                <a:srgbClr val="3D3DD7"/>
              </a:solidFill>
            </a:endParaRPr>
          </a:p>
          <a:p>
            <a:pPr marL="0" indent="0">
              <a:buNone/>
            </a:pPr>
            <a:endParaRPr lang="es-E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sz="2400" b="1" dirty="0">
                <a:solidFill>
                  <a:srgbClr val="FFFFCC"/>
                </a:solidFill>
                <a:latin typeface="Tahoma" pitchFamily="34" charset="0"/>
              </a:rPr>
              <a:t>2</a:t>
            </a:r>
            <a:r>
              <a:rPr lang="es-MX" sz="2400" b="1" dirty="0">
                <a:solidFill>
                  <a:srgbClr val="FFFFCC"/>
                </a:solidFill>
              </a:rPr>
              <a:t>. ¿</a:t>
            </a:r>
            <a:r>
              <a:rPr lang="es-MX" sz="2400" b="1" dirty="0">
                <a:solidFill>
                  <a:schemeClr val="bg1"/>
                </a:solidFill>
              </a:rPr>
              <a:t>El no entender el plan de salvación nos lleva a equivocaciones</a:t>
            </a:r>
            <a:r>
              <a:rPr lang="es-MX" sz="2400" b="1" dirty="0">
                <a:solidFill>
                  <a:srgbClr val="FFFFCC"/>
                </a:solidFill>
              </a:rPr>
              <a:t>? </a:t>
            </a:r>
            <a:r>
              <a:rPr lang="es-MX" sz="2000" b="1" dirty="0">
                <a:solidFill>
                  <a:srgbClr val="FFCC99"/>
                </a:solidFill>
              </a:rPr>
              <a:t>Marcos 14:14- 18   </a:t>
            </a:r>
            <a:endParaRPr lang="es-MX" sz="1600" b="1" dirty="0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2" y="1484313"/>
            <a:ext cx="8015287" cy="4419600"/>
          </a:xfrm>
        </p:spPr>
        <p:txBody>
          <a:bodyPr/>
          <a:lstStyle/>
          <a:p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La Escritura registra la oración de Jesús. Jesús le dijo a Pedro, a Santiago y a Juan: “Mi alma está abrumada de tristeza… quedaos aquí y velad. Adelantándose un poco, se postró en tierra, y </a:t>
            </a:r>
            <a:r>
              <a:rPr lang="es-ES" sz="2400" b="1">
                <a:solidFill>
                  <a:schemeClr val="accent6">
                    <a:lumMod val="50000"/>
                  </a:schemeClr>
                </a:solidFill>
              </a:rPr>
              <a:t>oró que, </a:t>
            </a: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si fuese posible, pasase de él aquella hora. Decía:¡Abba, Padre! Todas las cosas son posible para ti. ¡Aparta de mi esta copa! Sin embargo, no lo que yo quiero, sino lo que tu quieras.” 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</a:rPr>
              <a:t>(Mar. 14:33- 36)</a:t>
            </a:r>
          </a:p>
          <a:p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“Jesús ora pidiendo que la copa de sufrimiento le sea evitada, pero solo si es la voluntad de Dios.” 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</a:rPr>
              <a:t>(Mar. 14:36; GEB 118)</a:t>
            </a:r>
          </a:p>
          <a:p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 ¿Qué aprendemos? A buscar la voluntad de Dios en nuestras oraciones. 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</a:rPr>
              <a:t>(Id)</a:t>
            </a:r>
          </a:p>
        </p:txBody>
      </p:sp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195263" y="282575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MX" sz="2600" b="1" dirty="0">
                <a:solidFill>
                  <a:srgbClr val="FFFFCC"/>
                </a:solidFill>
              </a:rPr>
              <a:t>3. </a:t>
            </a:r>
            <a:r>
              <a:rPr lang="es-MX" sz="2400" b="1" dirty="0">
                <a:solidFill>
                  <a:srgbClr val="FFFFCC"/>
                </a:solidFill>
              </a:rPr>
              <a:t>¿</a:t>
            </a:r>
            <a:r>
              <a:rPr lang="es-MX" sz="2400" b="1" dirty="0">
                <a:solidFill>
                  <a:schemeClr val="bg1"/>
                </a:solidFill>
              </a:rPr>
              <a:t>Qué pidió Jesús en oración en Getsemaní</a:t>
            </a:r>
            <a:r>
              <a:rPr lang="es-MX" sz="2400" b="1" dirty="0">
                <a:solidFill>
                  <a:srgbClr val="FFFFCC"/>
                </a:solidFill>
              </a:rPr>
              <a:t>?</a:t>
            </a:r>
            <a:r>
              <a:rPr lang="es-MX" sz="2400" b="1" dirty="0">
                <a:solidFill>
                  <a:srgbClr val="FFCC99"/>
                </a:solidFill>
              </a:rPr>
              <a:t> </a:t>
            </a:r>
            <a:r>
              <a:rPr lang="es-MX" sz="2000" b="1" dirty="0">
                <a:solidFill>
                  <a:srgbClr val="FFCC99"/>
                </a:solidFill>
              </a:rPr>
              <a:t>Marcos 14:32- 42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650493"/>
            <a:ext cx="6592887" cy="40909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800" b="1" dirty="0">
                <a:solidFill>
                  <a:srgbClr val="3D3DD7"/>
                </a:solidFill>
              </a:rPr>
              <a:t>  	</a:t>
            </a: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El deseo de ser un discípulo fiel a nuestro Maestro Jesucristo.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	¿Deseas ser fiel al Señor Jesús?</a:t>
            </a:r>
            <a:endParaRPr lang="es-MX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MX" sz="2400" b="1" dirty="0">
                <a:solidFill>
                  <a:srgbClr val="F33F61"/>
                </a:solidFill>
              </a:rPr>
              <a:t>    ¿Cuál es tu decisión?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MX" sz="2400" b="1" dirty="0">
              <a:solidFill>
                <a:srgbClr val="F33F6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MX" sz="2400" b="1" dirty="0">
                <a:solidFill>
                  <a:srgbClr val="F33F61"/>
                </a:solidFill>
              </a:rPr>
              <a:t>V. CREA: </a:t>
            </a: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¿Qué haré para compartir esta lección la próxima semana? Crear  oportunidades para compartir las vida de oración de Jesús nuestro Redentor en momentos difíciles. Amén</a:t>
            </a:r>
            <a:endParaRPr lang="es-MX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MX" sz="2800" b="1" dirty="0">
              <a:solidFill>
                <a:srgbClr val="F33F61"/>
              </a:solidFill>
            </a:endParaRPr>
          </a:p>
        </p:txBody>
      </p:sp>
      <p:pic>
        <p:nvPicPr>
          <p:cNvPr id="8195" name="Picture 10" descr="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774" y="2599831"/>
            <a:ext cx="1442938" cy="219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2800" b="1" dirty="0">
                <a:solidFill>
                  <a:srgbClr val="FF0000"/>
                </a:solidFill>
                <a:latin typeface="Tahoma" pitchFamily="34" charset="0"/>
              </a:rPr>
              <a:t>IV.</a:t>
            </a:r>
            <a:r>
              <a:rPr lang="es-MX" sz="2800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s-MX" sz="2800" b="1" dirty="0">
                <a:solidFill>
                  <a:srgbClr val="F2021F"/>
                </a:solidFill>
                <a:latin typeface="Tahoma" pitchFamily="34" charset="0"/>
              </a:rPr>
              <a:t>APLICA:</a:t>
            </a:r>
            <a:br>
              <a:rPr lang="es-MX" sz="2800" b="1" dirty="0">
                <a:latin typeface="Tahoma" pitchFamily="34" charset="0"/>
              </a:rPr>
            </a:br>
            <a:r>
              <a:rPr lang="es-MX" sz="2400" b="1" dirty="0">
                <a:latin typeface="Tahoma" pitchFamily="34" charset="0"/>
              </a:rPr>
              <a:t>¿Qué debo sentir al recibir estos conocimientos?</a:t>
            </a:r>
            <a:r>
              <a:rPr lang="es-MX" sz="2800" b="1" dirty="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91970</TotalTime>
  <Words>1030</Words>
  <Application>Microsoft Office PowerPoint</Application>
  <PresentationFormat>Presentación en pantalla (4:3)</PresentationFormat>
  <Paragraphs>86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Impact</vt:lpstr>
      <vt:lpstr>Tahoma</vt:lpstr>
      <vt:lpstr>Times New Roman</vt:lpstr>
      <vt:lpstr>Wingdings</vt:lpstr>
      <vt:lpstr>Radial</vt:lpstr>
      <vt:lpstr>Presentación de PowerPoint</vt:lpstr>
      <vt:lpstr>Presentación de PowerPoint</vt:lpstr>
      <vt:lpstr>Presentación de PowerPoint</vt:lpstr>
      <vt:lpstr>Presentación de PowerPoint</vt:lpstr>
      <vt:lpstr>II. MOTIVAR: ¿Cómo motivar y cómo enseñar? </vt:lpstr>
      <vt:lpstr>Presentación de PowerPoint</vt:lpstr>
      <vt:lpstr>2. ¿El no entender el plan de salvación nos lleva a equivocaciones? Marcos 14:14- 18   </vt:lpstr>
      <vt:lpstr>Presentación de PowerPoint</vt:lpstr>
      <vt:lpstr>IV. APLICA: ¿Qué debo sentir al recibir estos conocimientos? </vt:lpstr>
      <vt:lpstr>Presentación de PowerPoint</vt:lpstr>
    </vt:vector>
  </TitlesOfParts>
  <Company>DELBELCONPU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Amor y juicio, el dilema de Dios</dc:title>
  <dc:creator>pc3</dc:creator>
  <cp:lastModifiedBy>Pc</cp:lastModifiedBy>
  <cp:revision>7916</cp:revision>
  <dcterms:created xsi:type="dcterms:W3CDTF">2007-04-17T14:25:21Z</dcterms:created>
  <dcterms:modified xsi:type="dcterms:W3CDTF">2024-09-10T17:20:06Z</dcterms:modified>
</cp:coreProperties>
</file>