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7/10/2023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15 de julio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PODER DE JESÚS EXALTADO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Efesios 1:19, 20</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03</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063245" y="1695833"/>
            <a:ext cx="2934215" cy="39135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hay esperanza en la obra de Cristo Jesús.</a:t>
            </a:r>
          </a:p>
          <a:p>
            <a:pPr eaLnBrk="1" hangingPunct="1">
              <a:lnSpc>
                <a:spcPct val="90000"/>
              </a:lnSpc>
            </a:pPr>
            <a:r>
              <a:rPr lang="es-MX" sz="2400" b="1" dirty="0">
                <a:solidFill>
                  <a:schemeClr val="accent6">
                    <a:lumMod val="75000"/>
                  </a:schemeClr>
                </a:solidFill>
              </a:rPr>
              <a:t>SENTIR el deseo de alabar a Dios por sus bendiciones.</a:t>
            </a:r>
          </a:p>
          <a:p>
            <a:pPr eaLnBrk="1" hangingPunct="1">
              <a:lnSpc>
                <a:spcPct val="90000"/>
              </a:lnSpc>
            </a:pPr>
            <a:r>
              <a:rPr lang="es-MX" sz="2400" b="1" dirty="0">
                <a:solidFill>
                  <a:schemeClr val="accent6">
                    <a:lumMod val="75000"/>
                  </a:schemeClr>
                </a:solidFill>
              </a:rPr>
              <a:t>HACER la decisión de alabar a Dios por agradecimiento a sus bendiciones.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agradecido y tiene esperanza por los méritos del Señor Jesucristo.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es importante agradecer a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demuestra el poder de Dios mediante la resurrección en Jesús?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¿En qué sentido Jesús ya es Señor de todas las cosas?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Porque expresa nuestro reconocimiento a Dios por sus bendiciones; la gratitud te hace bien.</a:t>
            </a:r>
          </a:p>
          <a:p>
            <a:r>
              <a:rPr lang="es-ES" sz="2400" b="1" dirty="0">
                <a:solidFill>
                  <a:schemeClr val="accent6">
                    <a:lumMod val="50000"/>
                  </a:schemeClr>
                </a:solidFill>
              </a:rPr>
              <a:t>El apóstol Pablo expresa su gratitud a Dios de la siguiente manera: “Desde que oí acerca de vuestra fe en el Señor Jesús, y de vuestro amor hacia todos los santos, no ceso de dar gracias por vosotros, recordándoos en mis oraciones.” </a:t>
            </a:r>
            <a:r>
              <a:rPr lang="es-ES" sz="1800" b="1" dirty="0">
                <a:solidFill>
                  <a:schemeClr val="accent6">
                    <a:lumMod val="50000"/>
                  </a:schemeClr>
                </a:solidFill>
              </a:rPr>
              <a:t>(Ef. 1:15. 16)</a:t>
            </a:r>
          </a:p>
          <a:p>
            <a:r>
              <a:rPr lang="es-ES" sz="2400" b="1" dirty="0">
                <a:solidFill>
                  <a:schemeClr val="accent6">
                    <a:lumMod val="50000"/>
                  </a:schemeClr>
                </a:solidFill>
              </a:rPr>
              <a:t>Pablo ruega a Dios de alegría: “Pido que el Dios de nuestro Señor Jesucristo, el Padre de gloria, os de Espíritu de sabiduría.” </a:t>
            </a:r>
            <a:r>
              <a:rPr lang="es-ES" sz="1800" b="1" dirty="0">
                <a:solidFill>
                  <a:schemeClr val="accent6">
                    <a:lumMod val="50000"/>
                  </a:schemeClr>
                </a:solidFill>
              </a:rPr>
              <a:t>(Ef. 1:17)</a:t>
            </a:r>
          </a:p>
          <a:p>
            <a:r>
              <a:rPr lang="es-ES" sz="2400" b="1" dirty="0">
                <a:solidFill>
                  <a:schemeClr val="accent6">
                    <a:lumMod val="50000"/>
                  </a:schemeClr>
                </a:solidFill>
              </a:rPr>
              <a:t>“La oración es una tarea fundamental, e incluso tare primordial de la fe cristiana.” </a:t>
            </a:r>
            <a:r>
              <a:rPr lang="es-ES" sz="1800" b="1" dirty="0">
                <a:solidFill>
                  <a:schemeClr val="accent6">
                    <a:lumMod val="50000"/>
                  </a:schemeClr>
                </a:solidFill>
              </a:rPr>
              <a:t>(GEB 28)</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Por qué es importante agradecer a Dios</a:t>
            </a:r>
            <a:r>
              <a:rPr lang="es-MX" sz="2400" b="1" dirty="0">
                <a:solidFill>
                  <a:srgbClr val="FFFFCC"/>
                </a:solidFill>
              </a:rPr>
              <a:t>? </a:t>
            </a:r>
            <a:r>
              <a:rPr lang="es-MX" sz="2000" b="1" dirty="0">
                <a:solidFill>
                  <a:srgbClr val="FFCC99"/>
                </a:solidFill>
              </a:rPr>
              <a:t>Efesios 1:15- 23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Que, Dios es Todopoderoso. “Ese poder Dios lo ejerció en Cristo cuando lo resucitó de los muertos, y lo sentó a su diestra en los cielos, sobre todo principado, autoridad , poder y señorío, y sobre todo cuanto tiene nombre no solo de este siglo, sino aún en el venidero.” </a:t>
            </a:r>
            <a:r>
              <a:rPr lang="es-ES" sz="1800" b="1" dirty="0">
                <a:solidFill>
                  <a:schemeClr val="accent6">
                    <a:lumMod val="50000"/>
                  </a:schemeClr>
                </a:solidFill>
              </a:rPr>
              <a:t>(Ef. 1:20, 21)</a:t>
            </a:r>
          </a:p>
          <a:p>
            <a:r>
              <a:rPr lang="es-ES" sz="2400" b="1" dirty="0">
                <a:solidFill>
                  <a:schemeClr val="accent6">
                    <a:lumMod val="50000"/>
                  </a:schemeClr>
                </a:solidFill>
              </a:rPr>
              <a:t>“La resurrección de Jesús, es una creencia innegociable de la fe cristiana. </a:t>
            </a:r>
            <a:r>
              <a:rPr lang="es-ES" sz="1800" b="1" dirty="0">
                <a:solidFill>
                  <a:schemeClr val="accent6">
                    <a:lumMod val="50000"/>
                  </a:schemeClr>
                </a:solidFill>
              </a:rPr>
              <a:t>(1 </a:t>
            </a:r>
            <a:r>
              <a:rPr lang="es-ES" sz="1800" b="1" dirty="0" err="1">
                <a:solidFill>
                  <a:schemeClr val="accent6">
                    <a:lumMod val="50000"/>
                  </a:schemeClr>
                </a:solidFill>
              </a:rPr>
              <a:t>Cor</a:t>
            </a:r>
            <a:r>
              <a:rPr lang="es-ES" sz="1800" b="1" dirty="0">
                <a:solidFill>
                  <a:schemeClr val="accent6">
                    <a:lumMod val="50000"/>
                  </a:schemeClr>
                </a:solidFill>
              </a:rPr>
              <a:t>. 15:14, 17)</a:t>
            </a:r>
            <a:r>
              <a:rPr lang="es-ES" sz="2400" b="1" dirty="0">
                <a:solidFill>
                  <a:schemeClr val="accent6">
                    <a:lumMod val="50000"/>
                  </a:schemeClr>
                </a:solidFill>
              </a:rPr>
              <a:t> Debido a que Cristo resucitó, los creyentes fieles esperan la gran resurrección futura a la vida eterna en la venida de Cristo.” </a:t>
            </a:r>
            <a:r>
              <a:rPr lang="es-ES" sz="1800" b="1" dirty="0">
                <a:solidFill>
                  <a:schemeClr val="accent6">
                    <a:lumMod val="50000"/>
                  </a:schemeClr>
                </a:solidFill>
              </a:rPr>
              <a:t>(1 </a:t>
            </a:r>
            <a:r>
              <a:rPr lang="es-ES" sz="1800" b="1" dirty="0" err="1">
                <a:solidFill>
                  <a:schemeClr val="accent6">
                    <a:lumMod val="50000"/>
                  </a:schemeClr>
                </a:solidFill>
              </a:rPr>
              <a:t>Cor</a:t>
            </a:r>
            <a:r>
              <a:rPr lang="es-ES" sz="1800" b="1" dirty="0">
                <a:solidFill>
                  <a:schemeClr val="accent6">
                    <a:lumMod val="50000"/>
                  </a:schemeClr>
                </a:solidFill>
              </a:rPr>
              <a:t>. 15:20-23)</a:t>
            </a:r>
          </a:p>
          <a:p>
            <a:r>
              <a:rPr lang="es-ES" sz="2400" b="1" dirty="0">
                <a:solidFill>
                  <a:schemeClr val="accent6">
                    <a:lumMod val="50000"/>
                  </a:schemeClr>
                </a:solidFill>
              </a:rPr>
              <a:t>“La exaltación de Cristo tiene un alto perfil en Efesios.” </a:t>
            </a:r>
            <a:r>
              <a:rPr lang="es-ES" sz="1800" b="1" dirty="0">
                <a:solidFill>
                  <a:schemeClr val="accent6">
                    <a:lumMod val="50000"/>
                  </a:schemeClr>
                </a:solidFill>
              </a:rPr>
              <a:t>(GEB 30)</a:t>
            </a:r>
            <a:endParaRPr lang="es-ES" sz="24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demuestra el poder de Dios mediante la resurrección en Jesús</a:t>
            </a:r>
            <a:r>
              <a:rPr lang="es-MX" sz="2400" b="1" dirty="0">
                <a:solidFill>
                  <a:srgbClr val="FFFFCC"/>
                </a:solidFill>
              </a:rPr>
              <a:t>?</a:t>
            </a:r>
            <a:r>
              <a:rPr lang="es-MX" sz="2400" b="1" dirty="0">
                <a:solidFill>
                  <a:srgbClr val="FFCC99"/>
                </a:solidFill>
              </a:rPr>
              <a:t> </a:t>
            </a:r>
            <a:r>
              <a:rPr lang="es-MX" sz="2000" b="1" dirty="0">
                <a:solidFill>
                  <a:srgbClr val="FFCC99"/>
                </a:solidFill>
              </a:rPr>
              <a:t>Efesios 1:20; 1 Corintios 15:20- 22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“Cuando Cristo entró por los portales celestiales,  entronizado en medio de la adoración de los ángeles… el Espíritu Santo descendió sobre los discípulos… Cristo fue deveras glorificado con la misma gloria que había tenido con el Padre desde toda la eternidad.” </a:t>
            </a:r>
            <a:r>
              <a:rPr lang="es-ES" sz="1800" b="1" dirty="0">
                <a:solidFill>
                  <a:schemeClr val="accent6">
                    <a:lumMod val="50000"/>
                  </a:schemeClr>
                </a:solidFill>
              </a:rPr>
              <a:t>(GEB 33; </a:t>
            </a:r>
            <a:r>
              <a:rPr lang="es-ES" sz="1800" b="1" dirty="0" err="1">
                <a:solidFill>
                  <a:schemeClr val="accent6">
                    <a:lumMod val="50000"/>
                  </a:schemeClr>
                </a:solidFill>
              </a:rPr>
              <a:t>HAp</a:t>
            </a:r>
            <a:r>
              <a:rPr lang="es-ES" sz="1800" b="1" dirty="0">
                <a:solidFill>
                  <a:schemeClr val="accent6">
                    <a:lumMod val="50000"/>
                  </a:schemeClr>
                </a:solidFill>
              </a:rPr>
              <a:t> 32)</a:t>
            </a:r>
            <a:r>
              <a:rPr lang="es-ES" sz="2400" b="1" dirty="0">
                <a:solidFill>
                  <a:schemeClr val="accent6">
                    <a:lumMod val="50000"/>
                  </a:schemeClr>
                </a:solidFill>
              </a:rPr>
              <a:t>.</a:t>
            </a:r>
          </a:p>
          <a:p>
            <a:r>
              <a:rPr lang="es-ES" sz="2400" b="1" dirty="0">
                <a:solidFill>
                  <a:schemeClr val="accent6">
                    <a:lumMod val="50000"/>
                  </a:schemeClr>
                </a:solidFill>
              </a:rPr>
              <a:t>“Los primeros cristianos vieron en el Salmo 110:1 una profecía de la exaltación de Jesús: ‘Siéntate a mi diestra, hasta que ponga a tus enemigos por estrado de sus pies.’” </a:t>
            </a:r>
            <a:r>
              <a:rPr lang="es-ES" sz="1800" b="1" dirty="0">
                <a:solidFill>
                  <a:schemeClr val="accent6">
                    <a:lumMod val="50000"/>
                  </a:schemeClr>
                </a:solidFill>
              </a:rPr>
              <a:t>(GEB 32)</a:t>
            </a:r>
          </a:p>
          <a:p>
            <a:r>
              <a:rPr lang="es-ES" sz="2400" b="1" dirty="0">
                <a:solidFill>
                  <a:schemeClr val="accent6">
                    <a:lumMod val="50000"/>
                  </a:schemeClr>
                </a:solidFill>
              </a:rPr>
              <a:t>“Luego de haber sometido las cosas bajos sus pies de Jesús, el Padre lo constituyó por cabeza suprema de la iglesia.” </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¿En qué sentido Jesús ya es Señor de todas las cosas</a:t>
            </a:r>
            <a:r>
              <a:rPr lang="es-MX" sz="2400" b="1" dirty="0">
                <a:solidFill>
                  <a:srgbClr val="FFFFCC"/>
                </a:solidFill>
              </a:rPr>
              <a:t>? </a:t>
            </a:r>
            <a:r>
              <a:rPr lang="es-MX" sz="2000" b="1" dirty="0">
                <a:solidFill>
                  <a:srgbClr val="FFCC99"/>
                </a:solidFill>
              </a:rPr>
              <a:t>Efesios 1:22,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un discípulo agradecido, y que goza de las bendiciones de Dios.</a:t>
            </a:r>
          </a:p>
          <a:p>
            <a:pPr>
              <a:lnSpc>
                <a:spcPct val="80000"/>
              </a:lnSpc>
              <a:buFont typeface="Wingdings" pitchFamily="2" charset="2"/>
              <a:buNone/>
            </a:pPr>
            <a:r>
              <a:rPr lang="es-ES" sz="2400" b="1" dirty="0">
                <a:solidFill>
                  <a:schemeClr val="accent6">
                    <a:lumMod val="50000"/>
                  </a:schemeClr>
                </a:solidFill>
              </a:rPr>
              <a:t>	¿Deseas ser agradecido a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las bendiciones de Dios para nuestra </a:t>
            </a:r>
            <a:r>
              <a:rPr lang="es-ES" sz="2400" b="1">
                <a:solidFill>
                  <a:schemeClr val="accent6">
                    <a:lumMod val="50000"/>
                  </a:schemeClr>
                </a:solidFill>
              </a:rPr>
              <a:t>vida futura </a:t>
            </a:r>
            <a:r>
              <a:rPr lang="es-ES" sz="2400" b="1" dirty="0">
                <a:solidFill>
                  <a:schemeClr val="accent6">
                    <a:lumMod val="50000"/>
                  </a:schemeClr>
                </a:solidFill>
              </a:rPr>
              <a:t>y en la vida presente.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77150</TotalTime>
  <Words>1034</Words>
  <Application>Microsoft Office PowerPoint</Application>
  <PresentationFormat>Presentación en pantalla (4:3)</PresentationFormat>
  <Paragraphs>92</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¿Por qué es importante agradecer a Dios? Efesios 1:15- 23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6997</cp:revision>
  <dcterms:created xsi:type="dcterms:W3CDTF">2007-04-17T14:25:21Z</dcterms:created>
  <dcterms:modified xsi:type="dcterms:W3CDTF">2023-07-10T21:19:55Z</dcterms:modified>
</cp:coreProperties>
</file>