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69" r:id="rId7"/>
    <p:sldId id="282" r:id="rId8"/>
    <p:sldId id="279"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Sección predeterminada" id="{1B2364EF-C85E-465D-8903-99FDDE7DDF15}">
          <p14:sldIdLst>
            <p14:sldId id="256"/>
            <p14:sldId id="284"/>
            <p14:sldId id="285"/>
            <p14:sldId id="286"/>
            <p14:sldId id="265"/>
            <p14:sldId id="269"/>
          </p14:sldIdLst>
        </p14:section>
        <p14:section name="Sección sin título" id="{AED1ED32-3F7B-4EF3-AA8C-1268E0351262}">
          <p14:sldIdLst>
            <p14:sldId id="282"/>
            <p14:sldId id="279"/>
            <p14:sldId id="263"/>
            <p14:sldId id="28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2" d="100"/>
          <a:sy n="72" d="100"/>
        </p:scale>
        <p:origin x="1350"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7/3/2023</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6</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hyperlink" Target="http://decalogo-janohalire.blogspot.com/" TargetMode="External"/><Relationship Id="rId4" Type="http://schemas.openxmlformats.org/officeDocument/2006/relationships/hyperlink" Target="https://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08 de julio 2023</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EL GRAN PLAN CRISTOCÉNTRICO DE DIOS </a:t>
            </a:r>
          </a:p>
        </p:txBody>
      </p:sp>
      <p:sp>
        <p:nvSpPr>
          <p:cNvPr id="2053" name="Text Box 10"/>
          <p:cNvSpPr txBox="1">
            <a:spLocks noChangeArrowheads="1"/>
          </p:cNvSpPr>
          <p:nvPr/>
        </p:nvSpPr>
        <p:spPr bwMode="auto">
          <a:xfrm>
            <a:off x="1692275" y="5768975"/>
            <a:ext cx="568642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Efesios 1:3</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3° Trimestre de 2023</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02</a:t>
            </a:r>
            <a:endParaRPr lang="es-MX" dirty="0">
              <a:solidFill>
                <a:srgbClr val="FFFF07"/>
              </a:solidFill>
            </a:endParaRPr>
          </a:p>
        </p:txBody>
      </p:sp>
      <p:pic>
        <p:nvPicPr>
          <p:cNvPr id="5" name="Imagen 4">
            <a:extLst>
              <a:ext uri="{FF2B5EF4-FFF2-40B4-BE49-F238E27FC236}">
                <a16:creationId xmlns:a16="http://schemas.microsoft.com/office/drawing/2014/main" id="{47A2B1E7-9246-5895-E6CE-B4DCC12FE50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328466" y="1695833"/>
            <a:ext cx="4403774" cy="391351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t>https://www.slideshare.net/ahalirecc</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6"/>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que Dios tiene un plan de redención y debemos tomar decisiones.</a:t>
            </a:r>
          </a:p>
          <a:p>
            <a:pPr eaLnBrk="1" hangingPunct="1">
              <a:lnSpc>
                <a:spcPct val="90000"/>
              </a:lnSpc>
            </a:pPr>
            <a:r>
              <a:rPr lang="es-MX" sz="2400" b="1" dirty="0">
                <a:solidFill>
                  <a:schemeClr val="accent6">
                    <a:lumMod val="75000"/>
                  </a:schemeClr>
                </a:solidFill>
              </a:rPr>
              <a:t>SENTIR el deseo de ser firmes en nuestra decisiones.</a:t>
            </a:r>
          </a:p>
          <a:p>
            <a:pPr eaLnBrk="1" hangingPunct="1">
              <a:lnSpc>
                <a:spcPct val="90000"/>
              </a:lnSpc>
            </a:pPr>
            <a:r>
              <a:rPr lang="es-MX" sz="2400" b="1" dirty="0">
                <a:solidFill>
                  <a:schemeClr val="accent6">
                    <a:lumMod val="75000"/>
                  </a:schemeClr>
                </a:solidFill>
              </a:rPr>
              <a:t>HACER la decisión de llegar al destino que Dios nos predestinó.</a:t>
            </a:r>
          </a:p>
        </p:txBody>
      </p:sp>
      <p:sp>
        <p:nvSpPr>
          <p:cNvPr id="21507" name="5 CuadroTexto"/>
          <p:cNvSpPr txBox="1">
            <a:spLocks noChangeArrowheads="1"/>
          </p:cNvSpPr>
          <p:nvPr/>
        </p:nvSpPr>
        <p:spPr bwMode="auto">
          <a:xfrm>
            <a:off x="468313" y="1484313"/>
            <a:ext cx="8015288" cy="1077218"/>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Aprender</a:t>
            </a:r>
            <a:r>
              <a:rPr lang="es-ES" sz="2400" dirty="0">
                <a:solidFill>
                  <a:srgbClr val="F33F61"/>
                </a:solidFill>
                <a:latin typeface="Arial Black" pitchFamily="34" charset="0"/>
              </a:rPr>
              <a:t> a ser</a:t>
            </a:r>
            <a:r>
              <a:rPr lang="es-ES" sz="2000" dirty="0">
                <a:solidFill>
                  <a:schemeClr val="accent6">
                    <a:lumMod val="75000"/>
                  </a:schemeClr>
                </a:solidFill>
                <a:latin typeface="Arial Black" pitchFamily="34" charset="0"/>
              </a:rPr>
              <a:t> un discípulo que toma decisiones firmes para su salvación.</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aprender?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a </a:t>
            </a:r>
            <a:r>
              <a:rPr lang="es-ES" sz="2000" u="sng" dirty="0">
                <a:solidFill>
                  <a:srgbClr val="7070FF"/>
                </a:solidFill>
                <a:latin typeface="Arial Black" pitchFamily="34" charset="0"/>
              </a:rPr>
              <a:t>SER semejante a Cristo Jesús </a:t>
            </a:r>
            <a:r>
              <a:rPr lang="es-ES" sz="2000" dirty="0">
                <a:solidFill>
                  <a:srgbClr val="7070FF"/>
                </a:solidFill>
                <a:latin typeface="Arial Black" pitchFamily="34" charset="0"/>
              </a:rPr>
              <a:t>en su carácter.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a:t>
            </a:r>
            <a:r>
              <a:rPr lang="es-ES" sz="2000" u="sng" dirty="0">
                <a:solidFill>
                  <a:srgbClr val="7070FF"/>
                </a:solidFill>
                <a:latin typeface="Arial Black" pitchFamily="34" charset="0"/>
              </a:rPr>
              <a:t>con preguntas</a:t>
            </a:r>
            <a:r>
              <a:rPr lang="es-ES" sz="2000" dirty="0">
                <a:solidFill>
                  <a:srgbClr val="7070FF"/>
                </a:solidFill>
                <a:latin typeface="Arial Black" pitchFamily="34" charset="0"/>
              </a:rPr>
              <a:t>, procesarlo, comprender, sintetizar y generalizar.</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aprender?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078313"/>
          </a:xfrm>
          <a:prstGeom prst="rect">
            <a:avLst/>
          </a:prstGeom>
          <a:noFill/>
          <a:ln w="9525">
            <a:noFill/>
            <a:miter lim="800000"/>
            <a:headEnd/>
            <a:tailEnd/>
          </a:ln>
        </p:spPr>
        <p:txBody>
          <a:bodyPr>
            <a:spAutoFit/>
          </a:bodyPr>
          <a:lstStyle/>
          <a:p>
            <a:pPr eaLnBrk="1" hangingPunct="1"/>
            <a:r>
              <a:rPr lang="es-ES" dirty="0">
                <a:solidFill>
                  <a:srgbClr val="7070FF"/>
                </a:solidFill>
                <a:latin typeface="Arial Black" pitchFamily="34" charset="0"/>
              </a:rPr>
              <a:t>“</a:t>
            </a:r>
            <a:r>
              <a:rPr lang="es-ES"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rgbClr val="C00000"/>
                </a:solidFill>
                <a:latin typeface="Arial Black" pitchFamily="34" charset="0"/>
              </a:rPr>
              <a:t>(Consejos sobre la Obra de la Escuela Sabática, 128)</a:t>
            </a:r>
          </a:p>
          <a:p>
            <a:pPr eaLnBrk="1" hangingPunct="1"/>
            <a:endParaRPr lang="es-ES" dirty="0">
              <a:solidFill>
                <a:schemeClr val="accent6">
                  <a:lumMod val="50000"/>
                </a:schemeClr>
              </a:solidFill>
              <a:latin typeface="Arial Black" pitchFamily="34" charset="0"/>
            </a:endParaRPr>
          </a:p>
          <a:p>
            <a:pPr eaLnBrk="1" hangingPunct="1"/>
            <a:r>
              <a:rPr lang="es-ES" dirty="0">
                <a:solidFill>
                  <a:schemeClr val="accent6">
                    <a:lumMod val="50000"/>
                  </a:schemeClr>
                </a:solidFill>
                <a:latin typeface="Arial Black" pitchFamily="34" charset="0"/>
              </a:rPr>
              <a:t>“Cada ser humano, creado a imagen de Dios, está dotado de un facultad semejante a la del Creador: la individualidad, la </a:t>
            </a:r>
            <a:r>
              <a:rPr lang="es-ES" u="sng" dirty="0">
                <a:solidFill>
                  <a:schemeClr val="accent6">
                    <a:lumMod val="50000"/>
                  </a:schemeClr>
                </a:solidFill>
                <a:latin typeface="Arial Black" pitchFamily="34" charset="0"/>
              </a:rPr>
              <a:t>facultad de pensar </a:t>
            </a:r>
            <a:r>
              <a:rPr lang="es-ES" dirty="0">
                <a:solidFill>
                  <a:schemeClr val="accent6">
                    <a:lumMod val="50000"/>
                  </a:schemeClr>
                </a:solidFill>
                <a:latin typeface="Arial Black" pitchFamily="34" charset="0"/>
              </a:rPr>
              <a:t>y hacer… que </a:t>
            </a:r>
            <a:r>
              <a:rPr lang="es-ES" u="sng" dirty="0">
                <a:solidFill>
                  <a:schemeClr val="accent6">
                    <a:lumMod val="50000"/>
                  </a:schemeClr>
                </a:solidFill>
                <a:latin typeface="Arial Black" pitchFamily="34" charset="0"/>
              </a:rPr>
              <a:t>sean pensadores </a:t>
            </a:r>
            <a:r>
              <a:rPr lang="es-ES" dirty="0">
                <a:solidFill>
                  <a:schemeClr val="accent6">
                    <a:lumMod val="50000"/>
                  </a:schemeClr>
                </a:solidFill>
                <a:latin typeface="Arial Black" pitchFamily="34" charset="0"/>
              </a:rPr>
              <a:t>y no meros reflectores de los pensamientos de otros… dirigirlos a las fuentes de la verdad, a los campos abiertos a la </a:t>
            </a:r>
            <a:r>
              <a:rPr lang="es-ES" u="sng" dirty="0">
                <a:solidFill>
                  <a:schemeClr val="accent6">
                    <a:lumMod val="50000"/>
                  </a:schemeClr>
                </a:solidFill>
                <a:latin typeface="Arial Black" pitchFamily="34" charset="0"/>
              </a:rPr>
              <a:t>investigación</a:t>
            </a:r>
            <a:r>
              <a:rPr lang="es-ES" dirty="0">
                <a:solidFill>
                  <a:schemeClr val="accent6">
                    <a:lumMod val="50000"/>
                  </a:schemeClr>
                </a:solidFill>
                <a:latin typeface="Arial Black" pitchFamily="34" charset="0"/>
              </a:rPr>
              <a:t> en la naturaleza y en la revelación.” </a:t>
            </a:r>
            <a:r>
              <a:rPr lang="es-ES" dirty="0">
                <a:solidFill>
                  <a:srgbClr val="C00000"/>
                </a:solidFill>
                <a:latin typeface="Arial Black" pitchFamily="34" charset="0"/>
              </a:rPr>
              <a:t>(Educación 17)</a:t>
            </a:r>
            <a:endParaRPr lang="es-ES" sz="2000" dirty="0">
              <a:solidFill>
                <a:srgbClr val="C00000"/>
              </a:solidFill>
              <a:latin typeface="Arial Black" pitchFamily="34" charset="0"/>
            </a:endParaRP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recomendación nos da Dios?</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despertar interés para aprender?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¿Quién toma la decisión de si una persona se salva en Jesús o no?</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¿Cuál es el plan de Dios para la redención del ser humano?</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¿Cuál es el costo de la redención?</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140899" cy="4895874"/>
          </a:xfrm>
        </p:spPr>
        <p:txBody>
          <a:bodyPr/>
          <a:lstStyle/>
          <a:p>
            <a:r>
              <a:rPr lang="es-ES" sz="2400" b="1" dirty="0">
                <a:solidFill>
                  <a:schemeClr val="accent6">
                    <a:lumMod val="50000"/>
                  </a:schemeClr>
                </a:solidFill>
              </a:rPr>
              <a:t>El ser humano toma la decisión de aceptar o no el plan de salvación divina, si acepta es elegido para ser ciudadano del reino eterno de Dios. Dios sabía tu decisión, por ello te eligió para ser santo.</a:t>
            </a:r>
          </a:p>
          <a:p>
            <a:r>
              <a:rPr lang="es-ES" sz="2400" b="1" dirty="0">
                <a:solidFill>
                  <a:schemeClr val="accent6">
                    <a:lumMod val="50000"/>
                  </a:schemeClr>
                </a:solidFill>
              </a:rPr>
              <a:t>La Escritura dice: “Dios nos eligió en él, desde antes de la creación del mundo, para que fuésemos santos… habiendo sido predestinados conforme al plan del que hace todo según el propósito de su voluntad.” </a:t>
            </a:r>
            <a:r>
              <a:rPr lang="es-ES" sz="1800" b="1" dirty="0">
                <a:solidFill>
                  <a:schemeClr val="accent6">
                    <a:lumMod val="50000"/>
                  </a:schemeClr>
                </a:solidFill>
              </a:rPr>
              <a:t>(Ef. 1:4 y 11) </a:t>
            </a:r>
          </a:p>
          <a:p>
            <a:r>
              <a:rPr lang="es-ES" sz="2400" b="1" dirty="0">
                <a:solidFill>
                  <a:schemeClr val="accent6">
                    <a:lumMod val="50000"/>
                  </a:schemeClr>
                </a:solidFill>
              </a:rPr>
              <a:t>Podemos elegir el destino de un viaje a una ciudad, ejemplo, un padre ofrece a su hijo un viaje con pasajes y viáticos pagados, el hijo puede aceptar o no. Dios te ofrece por gracia viaje al cielo. </a:t>
            </a:r>
            <a:r>
              <a:rPr lang="es-ES" sz="1800" b="1" dirty="0">
                <a:solidFill>
                  <a:schemeClr val="accent6">
                    <a:lumMod val="50000"/>
                  </a:schemeClr>
                </a:solidFill>
              </a:rPr>
              <a:t>(Id)</a:t>
            </a: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r>
              <a:rPr lang="es-MX" sz="2400" b="1" dirty="0">
                <a:solidFill>
                  <a:srgbClr val="FF0000"/>
                </a:solidFill>
                <a:latin typeface="Tahoma" pitchFamily="34" charset="0"/>
              </a:rPr>
              <a:t>III.</a:t>
            </a:r>
            <a:r>
              <a:rPr lang="es-MX" sz="2400" b="1" dirty="0">
                <a:latin typeface="Tahoma" pitchFamily="34" charset="0"/>
              </a:rPr>
              <a:t> </a:t>
            </a:r>
            <a:r>
              <a:rPr lang="es-MX" sz="2400" b="1" dirty="0">
                <a:solidFill>
                  <a:srgbClr val="F2021F"/>
                </a:solidFill>
                <a:latin typeface="Tahoma" pitchFamily="34" charset="0"/>
              </a:rPr>
              <a:t>EXPLORA: </a:t>
            </a:r>
            <a:r>
              <a:rPr lang="es-MX" sz="2400" b="1" dirty="0">
                <a:solidFill>
                  <a:srgbClr val="FFFFCC"/>
                </a:solidFill>
              </a:rPr>
              <a:t>1. ¿</a:t>
            </a:r>
            <a:r>
              <a:rPr lang="es-MX" sz="2400" b="1" dirty="0">
                <a:solidFill>
                  <a:schemeClr val="bg1"/>
                </a:solidFill>
              </a:rPr>
              <a:t>Quién toma la decisión de si una persona se salva en Jesús o no</a:t>
            </a:r>
            <a:r>
              <a:rPr lang="es-MX" sz="2400" b="1" dirty="0">
                <a:solidFill>
                  <a:srgbClr val="FFFFCC"/>
                </a:solidFill>
              </a:rPr>
              <a:t>? </a:t>
            </a:r>
            <a:r>
              <a:rPr lang="es-MX" sz="2000" b="1" dirty="0">
                <a:solidFill>
                  <a:srgbClr val="FFCC99"/>
                </a:solidFill>
              </a:rPr>
              <a:t>Efesios 1:4, 11   </a:t>
            </a:r>
            <a:endParaRPr lang="es-MX" sz="1600" b="1" dirty="0">
              <a:solidFill>
                <a:srgbClr val="CC66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015287" cy="4419600"/>
          </a:xfrm>
        </p:spPr>
        <p:txBody>
          <a:bodyPr/>
          <a:lstStyle/>
          <a:p>
            <a:r>
              <a:rPr lang="es-ES" sz="2400" b="1" dirty="0">
                <a:solidFill>
                  <a:schemeClr val="accent6">
                    <a:lumMod val="50000"/>
                  </a:schemeClr>
                </a:solidFill>
              </a:rPr>
              <a:t>“Pablo utiliza tres etiquetas para el plan de Dios: (1) el plan que había mantenido en secreto, (2) lo que había decidido realizar, y (3) su plan para cuando llegue el momento preciso.” </a:t>
            </a:r>
            <a:r>
              <a:rPr lang="es-ES" sz="1800" b="1" dirty="0">
                <a:solidFill>
                  <a:schemeClr val="accent6">
                    <a:lumMod val="50000"/>
                  </a:schemeClr>
                </a:solidFill>
              </a:rPr>
              <a:t>(GEB 19)</a:t>
            </a:r>
          </a:p>
          <a:p>
            <a:r>
              <a:rPr lang="es-ES" sz="2400" b="1" dirty="0">
                <a:solidFill>
                  <a:schemeClr val="accent6">
                    <a:lumMod val="50000"/>
                  </a:schemeClr>
                </a:solidFill>
              </a:rPr>
              <a:t>“Jesús encabeza el plan escatológico final de Dios. Este plan </a:t>
            </a:r>
            <a:r>
              <a:rPr lang="es-ES" sz="2400" b="1" dirty="0" err="1">
                <a:solidFill>
                  <a:schemeClr val="accent6">
                    <a:lumMod val="50000"/>
                  </a:schemeClr>
                </a:solidFill>
              </a:rPr>
              <a:t>cristocéntrico</a:t>
            </a:r>
            <a:r>
              <a:rPr lang="es-ES" sz="2400" b="1" dirty="0">
                <a:solidFill>
                  <a:schemeClr val="accent6">
                    <a:lumMod val="50000"/>
                  </a:schemeClr>
                </a:solidFill>
              </a:rPr>
              <a:t> se elaboró se elaboró ‘antes de la creación del mundo’ </a:t>
            </a:r>
            <a:r>
              <a:rPr lang="es-ES" sz="1800" b="1" dirty="0">
                <a:solidFill>
                  <a:schemeClr val="accent6">
                    <a:lumMod val="50000"/>
                  </a:schemeClr>
                </a:solidFill>
              </a:rPr>
              <a:t>(Ef. 1:4)</a:t>
            </a:r>
            <a:r>
              <a:rPr lang="es-ES" sz="2400" b="1" dirty="0">
                <a:solidFill>
                  <a:schemeClr val="accent6">
                    <a:lumMod val="50000"/>
                  </a:schemeClr>
                </a:solidFill>
              </a:rPr>
              <a:t>” </a:t>
            </a:r>
            <a:r>
              <a:rPr lang="es-ES" sz="1800" b="1" dirty="0">
                <a:solidFill>
                  <a:schemeClr val="accent6">
                    <a:lumMod val="50000"/>
                  </a:schemeClr>
                </a:solidFill>
              </a:rPr>
              <a:t>(Id)</a:t>
            </a:r>
          </a:p>
          <a:p>
            <a:r>
              <a:rPr lang="es-ES" sz="2400" b="1" dirty="0">
                <a:solidFill>
                  <a:schemeClr val="accent6">
                    <a:lumMod val="50000"/>
                  </a:schemeClr>
                </a:solidFill>
              </a:rPr>
              <a:t>“Dios comienza su plan para unificar todas las cosas cimentado en la muerte, la resurrección, la ascensión y la exaltación de Jesús </a:t>
            </a:r>
            <a:r>
              <a:rPr lang="es-ES" sz="1800" b="1" dirty="0">
                <a:solidFill>
                  <a:schemeClr val="accent6">
                    <a:lumMod val="50000"/>
                  </a:schemeClr>
                </a:solidFill>
              </a:rPr>
              <a:t>(Ef. 1:15-2:10)</a:t>
            </a:r>
            <a:r>
              <a:rPr lang="es-ES" sz="2400" b="1" dirty="0">
                <a:solidFill>
                  <a:schemeClr val="accent6">
                    <a:lumMod val="50000"/>
                  </a:schemeClr>
                </a:solidFill>
              </a:rPr>
              <a:t>”</a:t>
            </a:r>
          </a:p>
          <a:p>
            <a:r>
              <a:rPr lang="es-ES" sz="2400" b="1" dirty="0">
                <a:solidFill>
                  <a:schemeClr val="accent6">
                    <a:lumMod val="50000"/>
                  </a:schemeClr>
                </a:solidFill>
              </a:rPr>
              <a:t>“Pero el amor de divino había concebido un plan mediante la cual el hombre podría ser redimido.” </a:t>
            </a:r>
            <a:r>
              <a:rPr lang="es-ES" sz="1800" b="1" dirty="0">
                <a:solidFill>
                  <a:schemeClr val="accent6">
                    <a:lumMod val="50000"/>
                  </a:schemeClr>
                </a:solidFill>
              </a:rPr>
              <a:t>(PP 33)  </a:t>
            </a: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2. </a:t>
            </a:r>
            <a:r>
              <a:rPr lang="es-MX" sz="2400" b="1" dirty="0">
                <a:solidFill>
                  <a:srgbClr val="FFFFCC"/>
                </a:solidFill>
              </a:rPr>
              <a:t>¿</a:t>
            </a:r>
            <a:r>
              <a:rPr lang="es-MX" sz="2400" b="1" dirty="0">
                <a:solidFill>
                  <a:schemeClr val="bg1"/>
                </a:solidFill>
              </a:rPr>
              <a:t>Cuál es el plan de Dios para la redención del ser humano</a:t>
            </a:r>
            <a:r>
              <a:rPr lang="es-MX" sz="2400" b="1" dirty="0">
                <a:solidFill>
                  <a:srgbClr val="FFFFCC"/>
                </a:solidFill>
              </a:rPr>
              <a:t>?</a:t>
            </a:r>
            <a:r>
              <a:rPr lang="es-MX" sz="2400" b="1" dirty="0">
                <a:solidFill>
                  <a:srgbClr val="FFCC99"/>
                </a:solidFill>
              </a:rPr>
              <a:t> </a:t>
            </a:r>
            <a:r>
              <a:rPr lang="es-MX" sz="2000" b="1" dirty="0">
                <a:solidFill>
                  <a:srgbClr val="FFCC99"/>
                </a:solidFill>
              </a:rPr>
              <a:t>Efesios 1:9 y 10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783"/>
            <a:ext cx="8064127" cy="4578391"/>
          </a:xfrm>
        </p:spPr>
        <p:txBody>
          <a:bodyPr/>
          <a:lstStyle/>
          <a:p>
            <a:r>
              <a:rPr lang="es-ES" sz="2400" b="1" dirty="0">
                <a:solidFill>
                  <a:schemeClr val="accent6">
                    <a:lumMod val="50000"/>
                  </a:schemeClr>
                </a:solidFill>
              </a:rPr>
              <a:t>La Escritura dice: “En él tenemos redención por su sangre el perdón de los pecados según la riqueza de su gloria.” </a:t>
            </a:r>
            <a:r>
              <a:rPr lang="es-ES" sz="1800" b="1" dirty="0">
                <a:solidFill>
                  <a:schemeClr val="accent6">
                    <a:lumMod val="50000"/>
                  </a:schemeClr>
                </a:solidFill>
              </a:rPr>
              <a:t>(Ef. 1:7)</a:t>
            </a:r>
            <a:r>
              <a:rPr lang="es-ES" sz="2400" b="1" dirty="0">
                <a:solidFill>
                  <a:schemeClr val="accent6">
                    <a:lumMod val="50000"/>
                  </a:schemeClr>
                </a:solidFill>
              </a:rPr>
              <a:t> “Habéis sido rescatados de la vana conducta… no con cosas corruptibles, como oro o plata, si no con la sangre preciosa de Cristo.” </a:t>
            </a:r>
            <a:r>
              <a:rPr lang="es-ES" sz="1800" b="1" dirty="0">
                <a:solidFill>
                  <a:schemeClr val="accent6">
                    <a:lumMod val="50000"/>
                  </a:schemeClr>
                </a:solidFill>
              </a:rPr>
              <a:t>(1 </a:t>
            </a:r>
            <a:r>
              <a:rPr lang="es-ES" sz="1800" b="1" dirty="0" err="1">
                <a:solidFill>
                  <a:schemeClr val="accent6">
                    <a:lumMod val="50000"/>
                  </a:schemeClr>
                </a:solidFill>
              </a:rPr>
              <a:t>Ped</a:t>
            </a:r>
            <a:r>
              <a:rPr lang="es-ES" sz="1800" b="1" dirty="0">
                <a:solidFill>
                  <a:schemeClr val="accent6">
                    <a:lumMod val="50000"/>
                  </a:schemeClr>
                </a:solidFill>
              </a:rPr>
              <a:t>. 1:18, 19)</a:t>
            </a:r>
          </a:p>
          <a:p>
            <a:r>
              <a:rPr lang="es-ES" sz="2400" b="1" dirty="0">
                <a:solidFill>
                  <a:schemeClr val="accent6">
                    <a:lumMod val="50000"/>
                  </a:schemeClr>
                </a:solidFill>
              </a:rPr>
              <a:t>Hemos estado, “esclavizados al pecado y a Satanás, no teníamos la capacidad de liberarnos. Necesitábamos rescate. Dios así lo hizo mediante sus actos de gracia en Cristo.” </a:t>
            </a:r>
            <a:r>
              <a:rPr lang="es-ES" sz="1800" b="1" dirty="0">
                <a:solidFill>
                  <a:schemeClr val="accent6">
                    <a:lumMod val="50000"/>
                  </a:schemeClr>
                </a:solidFill>
              </a:rPr>
              <a:t>(GEB 19)</a:t>
            </a:r>
          </a:p>
          <a:p>
            <a:r>
              <a:rPr lang="es-ES" sz="2400" b="1" dirty="0">
                <a:solidFill>
                  <a:schemeClr val="accent6">
                    <a:lumMod val="50000"/>
                  </a:schemeClr>
                </a:solidFill>
              </a:rPr>
              <a:t>“La palabra redención, en griego </a:t>
            </a:r>
            <a:r>
              <a:rPr lang="es-ES" sz="2400" b="1" dirty="0" err="1">
                <a:solidFill>
                  <a:schemeClr val="accent6">
                    <a:lumMod val="50000"/>
                  </a:schemeClr>
                </a:solidFill>
              </a:rPr>
              <a:t>apolutrosis</a:t>
            </a:r>
            <a:r>
              <a:rPr lang="es-ES" sz="2400" b="1" dirty="0">
                <a:solidFill>
                  <a:schemeClr val="accent6">
                    <a:lumMod val="50000"/>
                  </a:schemeClr>
                </a:solidFill>
              </a:rPr>
              <a:t>, indicaba, compra de la libertad de un esclavo.” </a:t>
            </a:r>
            <a:r>
              <a:rPr lang="es-ES" sz="1800" b="1" dirty="0">
                <a:solidFill>
                  <a:schemeClr val="accent6">
                    <a:lumMod val="50000"/>
                  </a:schemeClr>
                </a:solidFill>
              </a:rPr>
              <a:t>(Id)</a:t>
            </a: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chemeClr val="bg1"/>
                </a:solidFill>
              </a:rPr>
              <a:t>¿Cuál es el costo de la redención</a:t>
            </a:r>
            <a:r>
              <a:rPr lang="es-MX" sz="2400" b="1" dirty="0">
                <a:solidFill>
                  <a:srgbClr val="FFFFCC"/>
                </a:solidFill>
              </a:rPr>
              <a:t>? </a:t>
            </a:r>
            <a:r>
              <a:rPr lang="es-MX" sz="2000" b="1" dirty="0">
                <a:solidFill>
                  <a:srgbClr val="FFCC99"/>
                </a:solidFill>
              </a:rPr>
              <a:t>Efesios 1:7, 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ser un discípulo que acepta el plan de salvación divina, y tomar decisión de ser educado para el reino eterno.</a:t>
            </a:r>
          </a:p>
          <a:p>
            <a:pPr>
              <a:lnSpc>
                <a:spcPct val="80000"/>
              </a:lnSpc>
              <a:buFont typeface="Wingdings" pitchFamily="2" charset="2"/>
              <a:buNone/>
            </a:pPr>
            <a:r>
              <a:rPr lang="es-ES" sz="2400" b="1" dirty="0">
                <a:solidFill>
                  <a:schemeClr val="accent6">
                    <a:lumMod val="50000"/>
                  </a:schemeClr>
                </a:solidFill>
              </a:rPr>
              <a:t>	¿Deseas ser educado, para ser ciudadano del reino de Cristo Jesús?</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compartir sobre el plan de salvación.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684213" y="1682750"/>
            <a:ext cx="1149350" cy="174625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76893</TotalTime>
  <Words>1057</Words>
  <Application>Microsoft Office PowerPoint</Application>
  <PresentationFormat>Presentación en pantalla (4:3)</PresentationFormat>
  <Paragraphs>92</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despertar interés para aprender? </vt:lpstr>
      <vt:lpstr>III. EXPLORA: 1. ¿Quién toma la decisión de si una persona se salva en Jesús o no? Efesios 1:4, 11   </vt:lpstr>
      <vt:lpstr>Presentación de PowerPoint</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alex.halire@gmail.com</cp:lastModifiedBy>
  <cp:revision>6974</cp:revision>
  <dcterms:created xsi:type="dcterms:W3CDTF">2007-04-17T14:25:21Z</dcterms:created>
  <dcterms:modified xsi:type="dcterms:W3CDTF">2023-07-03T23:43:24Z</dcterms:modified>
</cp:coreProperties>
</file>