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2"/>
  </p:notesMasterIdLst>
  <p:sldIdLst>
    <p:sldId id="256" r:id="rId2"/>
    <p:sldId id="284" r:id="rId3"/>
    <p:sldId id="285" r:id="rId4"/>
    <p:sldId id="286" r:id="rId5"/>
    <p:sldId id="265" r:id="rId6"/>
    <p:sldId id="269" r:id="rId7"/>
    <p:sldId id="282" r:id="rId8"/>
    <p:sldId id="279" r:id="rId9"/>
    <p:sldId id="263" r:id="rId10"/>
    <p:sldId id="281" r:id="rId11"/>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9/11/2022</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7</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hyperlink" Target="http://decalogo-janohalire.blogspot.com/" TargetMode="External"/><Relationship Id="rId4" Type="http://schemas.openxmlformats.org/officeDocument/2006/relationships/hyperlink" Target="https://www.recursos-biblicos.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17 de setiembre 2022</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MORIR COMO UNA SEMILLA </a:t>
            </a:r>
          </a:p>
        </p:txBody>
      </p:sp>
      <p:sp>
        <p:nvSpPr>
          <p:cNvPr id="2053" name="Text Box 10"/>
          <p:cNvSpPr txBox="1">
            <a:spLocks noChangeArrowheads="1"/>
          </p:cNvSpPr>
          <p:nvPr/>
        </p:nvSpPr>
        <p:spPr bwMode="auto">
          <a:xfrm>
            <a:off x="1692275" y="5768975"/>
            <a:ext cx="568642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Juan 12:24</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2022</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12</a:t>
            </a:r>
            <a:endParaRPr lang="es-MX" dirty="0">
              <a:solidFill>
                <a:srgbClr val="FFFF07"/>
              </a:solidFill>
            </a:endParaRPr>
          </a:p>
        </p:txBody>
      </p:sp>
      <p:pic>
        <p:nvPicPr>
          <p:cNvPr id="2058"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p:blipFill>
        <p:spPr bwMode="auto">
          <a:xfrm>
            <a:off x="2345283" y="1662579"/>
            <a:ext cx="4453432" cy="3957639"/>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t>https://www.slideshare.net/ahalirecc</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6"/>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de como morir al pecado y al yo.</a:t>
            </a:r>
          </a:p>
          <a:p>
            <a:pPr eaLnBrk="1" hangingPunct="1">
              <a:lnSpc>
                <a:spcPct val="90000"/>
              </a:lnSpc>
            </a:pPr>
            <a:r>
              <a:rPr lang="es-MX" sz="2400" b="1" dirty="0">
                <a:solidFill>
                  <a:schemeClr val="accent6">
                    <a:lumMod val="75000"/>
                  </a:schemeClr>
                </a:solidFill>
              </a:rPr>
              <a:t>SENTIR el deseo de tener una mente renovada.</a:t>
            </a:r>
          </a:p>
          <a:p>
            <a:pPr eaLnBrk="1" hangingPunct="1">
              <a:lnSpc>
                <a:spcPct val="90000"/>
              </a:lnSpc>
            </a:pPr>
            <a:r>
              <a:rPr lang="es-MX" sz="2400" b="1" dirty="0">
                <a:solidFill>
                  <a:schemeClr val="accent6">
                    <a:lumMod val="75000"/>
                  </a:schemeClr>
                </a:solidFill>
              </a:rPr>
              <a:t>HACER la decisión de morir al pecado.</a:t>
            </a:r>
          </a:p>
        </p:txBody>
      </p:sp>
      <p:sp>
        <p:nvSpPr>
          <p:cNvPr id="21507" name="5 CuadroTexto"/>
          <p:cNvSpPr txBox="1">
            <a:spLocks noChangeArrowheads="1"/>
          </p:cNvSpPr>
          <p:nvPr/>
        </p:nvSpPr>
        <p:spPr bwMode="auto">
          <a:xfrm>
            <a:off x="468313" y="1484313"/>
            <a:ext cx="8015288" cy="1077218"/>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Aprender</a:t>
            </a:r>
            <a:r>
              <a:rPr lang="es-ES" sz="2400" dirty="0">
                <a:solidFill>
                  <a:srgbClr val="F33F61"/>
                </a:solidFill>
                <a:latin typeface="Arial Black" pitchFamily="34" charset="0"/>
              </a:rPr>
              <a:t> a ser</a:t>
            </a:r>
            <a:r>
              <a:rPr lang="es-ES" sz="2000" dirty="0">
                <a:solidFill>
                  <a:schemeClr val="accent6">
                    <a:lumMod val="75000"/>
                  </a:schemeClr>
                </a:solidFill>
                <a:latin typeface="Arial Black" pitchFamily="34" charset="0"/>
              </a:rPr>
              <a:t> un discípulo con mente renovada y está dispuesto a escuchar y servir.</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aprendizaje debo lograr?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5232202"/>
          </a:xfrm>
          <a:prstGeom prst="rect">
            <a:avLst/>
          </a:prstGeom>
          <a:noFill/>
          <a:ln w="9525">
            <a:noFill/>
            <a:miter lim="800000"/>
            <a:headEnd/>
            <a:tailEnd/>
          </a:ln>
        </p:spPr>
        <p:txBody>
          <a:bodyPr>
            <a:spAutoFit/>
          </a:bodyPr>
          <a:lstStyle/>
          <a:p>
            <a:pPr eaLnBrk="1" hangingPunct="1"/>
            <a:r>
              <a:rPr lang="es-ES" sz="2000" dirty="0">
                <a:solidFill>
                  <a:srgbClr val="7070FF"/>
                </a:solidFill>
                <a:latin typeface="Arial Black" pitchFamily="34" charset="0"/>
              </a:rPr>
              <a:t>1° </a:t>
            </a:r>
            <a:r>
              <a:rPr lang="es-ES" sz="2000" u="sng" dirty="0">
                <a:solidFill>
                  <a:srgbClr val="7070FF"/>
                </a:solidFill>
                <a:latin typeface="Arial Black" pitchFamily="34" charset="0"/>
              </a:rPr>
              <a:t>MOTIVA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 Motivar el logro de una capacidad, un aprendizaje, que puede ser los rasgos del carácter de Cristo Jesús. </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2° </a:t>
            </a:r>
            <a:r>
              <a:rPr lang="es-ES" sz="2000" u="sng" dirty="0">
                <a:solidFill>
                  <a:srgbClr val="7070FF"/>
                </a:solidFill>
                <a:latin typeface="Arial Black" pitchFamily="34" charset="0"/>
              </a:rPr>
              <a:t>EXPLORA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SABER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Buscar información, procesarlo, comprender, sintetizar y generalizar, o encontrar principios.</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3° </a:t>
            </a:r>
            <a:r>
              <a:rPr lang="es-ES" sz="2000" u="sng" dirty="0">
                <a:solidFill>
                  <a:srgbClr val="7070FF"/>
                </a:solidFill>
                <a:latin typeface="Arial Black" pitchFamily="34" charset="0"/>
              </a:rPr>
              <a:t>APLICA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SENTIR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Sentir el deseo de aplicar los conocimientos descubiertos en la vida.</a:t>
            </a:r>
          </a:p>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4° </a:t>
            </a:r>
            <a:r>
              <a:rPr lang="es-ES" sz="2000" u="sng" dirty="0">
                <a:solidFill>
                  <a:srgbClr val="7070FF"/>
                </a:solidFill>
                <a:latin typeface="Arial Black" pitchFamily="34" charset="0"/>
              </a:rPr>
              <a:t>CREA</a:t>
            </a:r>
            <a:r>
              <a:rPr lang="es-ES" sz="2000" dirty="0">
                <a:solidFill>
                  <a:srgbClr val="7070FF"/>
                </a:solidFill>
                <a:latin typeface="Arial Black" pitchFamily="34" charset="0"/>
              </a:rPr>
              <a:t>: ¿Qué debo </a:t>
            </a:r>
            <a:r>
              <a:rPr lang="es-ES" sz="2000" dirty="0">
                <a:solidFill>
                  <a:srgbClr val="F33F61"/>
                </a:solidFill>
                <a:latin typeface="Arial Black" pitchFamily="34" charset="0"/>
              </a:rPr>
              <a:t>HACER</a:t>
            </a:r>
            <a:r>
              <a:rPr lang="es-ES" sz="2000" dirty="0">
                <a:solidFill>
                  <a:srgbClr val="7070FF"/>
                </a:solidFill>
                <a:latin typeface="Arial Black" pitchFamily="34" charset="0"/>
              </a:rPr>
              <a:t>?.</a:t>
            </a:r>
          </a:p>
          <a:p>
            <a:pPr eaLnBrk="1" hangingPunct="1"/>
            <a:r>
              <a:rPr lang="es-ES" sz="2000" dirty="0">
                <a:solidFill>
                  <a:srgbClr val="7070FF"/>
                </a:solidFill>
                <a:latin typeface="Arial Black" pitchFamily="34" charset="0"/>
              </a:rPr>
              <a:t>Tomar la decisión  de crear oportunidades para vivir lo aprendido y compartirlas.</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EL MÉTODO, O ESTRATEGIA M.: </a:t>
            </a:r>
            <a:r>
              <a:rPr lang="es-MX" sz="2400" b="1" dirty="0">
                <a:solidFill>
                  <a:schemeClr val="tx2"/>
                </a:solidFill>
                <a:latin typeface="Tahoma" pitchFamily="34" charset="0"/>
              </a:rPr>
              <a:t>¿Cómo enseñar? </a:t>
            </a:r>
          </a:p>
          <a:p>
            <a:pPr marL="354013" indent="-354013" eaLnBrk="1" hangingPunct="1">
              <a:spcAft>
                <a:spcPts val="600"/>
              </a:spcAft>
            </a:pPr>
            <a:r>
              <a:rPr lang="es-MX" sz="2400" b="1" dirty="0">
                <a:solidFill>
                  <a:schemeClr val="tx2"/>
                </a:solidFill>
                <a:latin typeface="Tahoma" pitchFamily="34" charset="0"/>
              </a:rPr>
              <a:t>¿Qué camino seguir con el alumno?</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5 CuadroTexto"/>
          <p:cNvSpPr txBox="1">
            <a:spLocks noChangeArrowheads="1"/>
          </p:cNvSpPr>
          <p:nvPr/>
        </p:nvSpPr>
        <p:spPr bwMode="auto">
          <a:xfrm>
            <a:off x="468313" y="1484313"/>
            <a:ext cx="7848600" cy="4924425"/>
          </a:xfrm>
          <a:prstGeom prst="rect">
            <a:avLst/>
          </a:prstGeom>
          <a:noFill/>
          <a:ln w="9525">
            <a:noFill/>
            <a:miter lim="800000"/>
            <a:headEnd/>
            <a:tailEnd/>
          </a:ln>
        </p:spPr>
        <p:txBody>
          <a:bodyPr>
            <a:spAutoFit/>
          </a:bodyPr>
          <a:lstStyle/>
          <a:p>
            <a:pPr eaLnBrk="1" hangingPunct="1"/>
            <a:endParaRPr lang="es-ES" sz="2000" dirty="0">
              <a:solidFill>
                <a:srgbClr val="7070FF"/>
              </a:solidFill>
              <a:latin typeface="Arial Black" pitchFamily="34" charset="0"/>
            </a:endParaRPr>
          </a:p>
          <a:p>
            <a:pPr eaLnBrk="1" hangingPunct="1"/>
            <a:r>
              <a:rPr lang="es-ES" sz="2000" dirty="0">
                <a:solidFill>
                  <a:srgbClr val="7070FF"/>
                </a:solidFill>
                <a:latin typeface="Arial Black" pitchFamily="34" charset="0"/>
              </a:rPr>
              <a:t> </a:t>
            </a:r>
            <a:r>
              <a:rPr lang="es-ES" sz="2400" dirty="0">
                <a:solidFill>
                  <a:schemeClr val="accent6">
                    <a:lumMod val="50000"/>
                  </a:schemeClr>
                </a:solidFill>
                <a:latin typeface="Arial Black" pitchFamily="34" charset="0"/>
              </a:rPr>
              <a:t>La escuela sabática, cuando es bien dirigida, es uno de los grandes instrumentos de Dios para traer almas al conocimiento de la verdad. </a:t>
            </a:r>
            <a:r>
              <a:rPr lang="es-ES" sz="2400" u="sng" dirty="0">
                <a:solidFill>
                  <a:schemeClr val="accent6">
                    <a:lumMod val="50000"/>
                  </a:schemeClr>
                </a:solidFill>
                <a:latin typeface="Arial Black" pitchFamily="34" charset="0"/>
              </a:rPr>
              <a:t>No es el mejor plan que solo los maestros hablen. Ellos deberían inducir a los miembros de la clase a decir los que saben. </a:t>
            </a:r>
            <a:r>
              <a:rPr lang="es-ES" sz="2400" dirty="0">
                <a:solidFill>
                  <a:schemeClr val="accent6">
                    <a:lumMod val="50000"/>
                  </a:schemeClr>
                </a:solidFill>
                <a:latin typeface="Arial Black" pitchFamily="34" charset="0"/>
              </a:rPr>
              <a:t>Y entonces el maestro, con pocas palabras y breves observaciones o ilustraciones debería imprimir la lección en sus mentes. </a:t>
            </a:r>
            <a:r>
              <a:rPr lang="es-ES" dirty="0">
                <a:solidFill>
                  <a:schemeClr val="accent6">
                    <a:lumMod val="50000"/>
                  </a:schemeClr>
                </a:solidFill>
                <a:latin typeface="Arial Black" pitchFamily="34" charset="0"/>
              </a:rPr>
              <a:t>(Consejos sobre la Obra de la Escuela Sabática, 128)</a:t>
            </a:r>
          </a:p>
          <a:p>
            <a:pPr eaLnBrk="1" hangingPunct="1"/>
            <a:r>
              <a:rPr lang="es-ES" sz="2000" dirty="0">
                <a:solidFill>
                  <a:srgbClr val="7070FF"/>
                </a:solidFill>
                <a:latin typeface="Arial Black" pitchFamily="34" charset="0"/>
              </a:rPr>
              <a:t>.</a:t>
            </a:r>
          </a:p>
          <a:p>
            <a:pPr eaLnBrk="1" hangingPunct="1"/>
            <a:endParaRPr lang="es-ES" sz="1600" dirty="0">
              <a:solidFill>
                <a:srgbClr val="7070FF"/>
              </a:solidFill>
              <a:latin typeface="Arial Black" pitchFamily="34" charset="0"/>
            </a:endParaRPr>
          </a:p>
          <a:p>
            <a:pPr eaLnBrk="1" hangingPunct="1"/>
            <a:r>
              <a:rPr lang="es-ES" dirty="0">
                <a:solidFill>
                  <a:srgbClr val="CC6600"/>
                </a:solidFill>
                <a:latin typeface="Arial Black" pitchFamily="34" charset="0"/>
              </a:rPr>
              <a:t> </a:t>
            </a:r>
          </a:p>
        </p:txBody>
      </p:sp>
      <p:sp>
        <p:nvSpPr>
          <p:cNvPr id="20485" name="Rectangle 2"/>
          <p:cNvSpPr txBox="1">
            <a:spLocks noChangeArrowheads="1"/>
          </p:cNvSpPr>
          <p:nvPr/>
        </p:nvSpPr>
        <p:spPr bwMode="auto">
          <a:xfrm>
            <a:off x="250825" y="188912"/>
            <a:ext cx="8015288" cy="1168386"/>
          </a:xfrm>
          <a:prstGeom prst="rect">
            <a:avLst/>
          </a:prstGeom>
          <a:noFill/>
          <a:ln w="9525">
            <a:noFill/>
            <a:miter lim="800000"/>
            <a:headEnd/>
            <a:tailEnd/>
          </a:ln>
        </p:spPr>
        <p:txBody>
          <a:bodyPr anchor="ctr"/>
          <a:lstStyle/>
          <a:p>
            <a:pPr marL="354013" indent="-354013" eaLnBrk="1" hangingPunct="1">
              <a:spcAft>
                <a:spcPts val="600"/>
              </a:spcAft>
            </a:pPr>
            <a:r>
              <a:rPr lang="es-MX" sz="2400" b="1" dirty="0">
                <a:solidFill>
                  <a:srgbClr val="F2021F"/>
                </a:solidFill>
                <a:latin typeface="Tahoma" pitchFamily="34" charset="0"/>
              </a:rPr>
              <a:t>LA ESTRATEGIA METODOLÓGICA. </a:t>
            </a:r>
          </a:p>
          <a:p>
            <a:pPr marL="354013" indent="-354013" eaLnBrk="1" hangingPunct="1">
              <a:spcAft>
                <a:spcPts val="600"/>
              </a:spcAft>
            </a:pPr>
            <a:r>
              <a:rPr lang="es-MX" sz="2400" b="1" dirty="0">
                <a:solidFill>
                  <a:schemeClr val="tx2"/>
                </a:solidFill>
                <a:latin typeface="Tahoma" pitchFamily="34" charset="0"/>
              </a:rPr>
              <a:t>¿Qué estrategia nos da Dios para el aprendizaje?</a:t>
            </a:r>
            <a:endParaRPr lang="es-MX" sz="2000" b="1" dirty="0">
              <a:solidFill>
                <a:schemeClr val="tx2"/>
              </a:solidFill>
            </a:endParaRPr>
          </a:p>
          <a:p>
            <a:pPr marL="354013" indent="-354013" eaLnBrk="1" hangingPunct="1">
              <a:spcAft>
                <a:spcPts val="600"/>
              </a:spcAft>
            </a:pPr>
            <a:r>
              <a:rPr lang="es-MX" sz="2000" b="1" dirty="0">
                <a:solidFill>
                  <a:schemeClr val="bg1"/>
                </a:solidFill>
              </a:rPr>
              <a:t>	</a:t>
            </a:r>
            <a:endParaRPr lang="es-MX" sz="2800" b="1" dirty="0">
              <a:solidFill>
                <a:schemeClr val="tx2"/>
              </a:solidFill>
            </a:endParaRPr>
          </a:p>
        </p:txBody>
      </p:sp>
    </p:spTree>
    <p:extLst>
      <p:ext uri="{BB962C8B-B14F-4D97-AF65-F5344CB8AC3E}">
        <p14:creationId xmlns:p14="http://schemas.microsoft.com/office/powerpoint/2010/main" val="41495870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despertar interés para aprender?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¿Debemos someternos como Jesús a Dios para servirle?</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¿Hay peligro en la autosuficiencia para obedecer a Dios?</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¿Debemos ofrecernos como sacrificio vivo a Dios para servirle?</a:t>
            </a:r>
            <a:endParaRPr lang="es-MX" sz="2400" dirty="0">
              <a:solidFill>
                <a:schemeClr val="accent6">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63549" y="1341438"/>
            <a:ext cx="8015287" cy="4895874"/>
          </a:xfrm>
        </p:spPr>
        <p:txBody>
          <a:bodyPr/>
          <a:lstStyle/>
          <a:p>
            <a:r>
              <a:rPr lang="es-ES" sz="2400" b="1" dirty="0">
                <a:solidFill>
                  <a:schemeClr val="accent6">
                    <a:lumMod val="50000"/>
                  </a:schemeClr>
                </a:solidFill>
              </a:rPr>
              <a:t>Sí, como lo hizo Jesús nuestro Redentor. La Escritura dice: “Haya en vosotros el mismo sentir que hubo en Cristo Jesús. Quien aunque era de condición divina, no quiso aferrarse a su igualdad con Dios, sino que se despojó a sí mismo, tomó la condición de siervo, y se hizo semejante a los hombres. Y al tomar la condición de hombre, se humilló a sí mismo, y se hizo obediente hasta la muerte, y muerte de cruz.” </a:t>
            </a:r>
            <a:r>
              <a:rPr lang="es-ES" sz="1800" b="1" dirty="0">
                <a:solidFill>
                  <a:schemeClr val="accent6">
                    <a:lumMod val="50000"/>
                  </a:schemeClr>
                </a:solidFill>
              </a:rPr>
              <a:t>(Fil. 2:5- 8)</a:t>
            </a:r>
          </a:p>
          <a:p>
            <a:r>
              <a:rPr lang="es-ES" sz="2400" b="1" dirty="0">
                <a:solidFill>
                  <a:schemeClr val="accent6">
                    <a:lumMod val="50000"/>
                  </a:schemeClr>
                </a:solidFill>
              </a:rPr>
              <a:t>“Para estar en condición de salvarnos, Jesús renunció a su igualdad con el Padre y se trasladó a la tierra en la condición de un ser humano y sus limitaciones.”</a:t>
            </a:r>
            <a:r>
              <a:rPr lang="es-ES" sz="1800" b="1" dirty="0">
                <a:solidFill>
                  <a:schemeClr val="accent6">
                    <a:lumMod val="50000"/>
                  </a:schemeClr>
                </a:solidFill>
              </a:rPr>
              <a:t>(GEB 129)</a:t>
            </a:r>
          </a:p>
          <a:p>
            <a:endParaRPr lang="es-ES" sz="2400" b="1" dirty="0">
              <a:solidFill>
                <a:schemeClr val="accent6">
                  <a:lumMod val="50000"/>
                </a:schemeClr>
              </a:solidFill>
            </a:endParaRPr>
          </a:p>
          <a:p>
            <a:pPr marL="0" indent="0">
              <a:buNone/>
            </a:pPr>
            <a:r>
              <a:rPr lang="es-ES" sz="2400" b="1" dirty="0">
                <a:solidFill>
                  <a:schemeClr val="accent6">
                    <a:lumMod val="50000"/>
                  </a:schemeClr>
                </a:solidFill>
              </a:rPr>
              <a:t> </a:t>
            </a:r>
            <a:endParaRPr lang="es-ES" sz="1800" b="1" dirty="0">
              <a:solidFill>
                <a:schemeClr val="accent6">
                  <a:lumMod val="50000"/>
                </a:schemeClr>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2400" b="1" dirty="0">
              <a:solidFill>
                <a:srgbClr val="3D3DD7"/>
              </a:solidFill>
            </a:endParaRPr>
          </a:p>
          <a:p>
            <a:endParaRPr lang="es-ES" sz="1800" b="1" dirty="0">
              <a:solidFill>
                <a:schemeClr val="accent6">
                  <a:lumMod val="75000"/>
                </a:schemeClr>
              </a:solidFill>
            </a:endParaRPr>
          </a:p>
        </p:txBody>
      </p:sp>
      <p:sp>
        <p:nvSpPr>
          <p:cNvPr id="5123" name="Rectangle 2"/>
          <p:cNvSpPr>
            <a:spLocks noGrp="1" noChangeArrowheads="1"/>
          </p:cNvSpPr>
          <p:nvPr>
            <p:ph type="title"/>
          </p:nvPr>
        </p:nvSpPr>
        <p:spPr/>
        <p:txBody>
          <a:bodyPr/>
          <a:lstStyle/>
          <a:p>
            <a:r>
              <a:rPr lang="es-MX" sz="2400" b="1" dirty="0">
                <a:solidFill>
                  <a:srgbClr val="FF0000"/>
                </a:solidFill>
                <a:latin typeface="Tahoma" pitchFamily="34" charset="0"/>
              </a:rPr>
              <a:t>III.</a:t>
            </a:r>
            <a:r>
              <a:rPr lang="es-MX" sz="2400" b="1" dirty="0">
                <a:latin typeface="Tahoma" pitchFamily="34" charset="0"/>
              </a:rPr>
              <a:t> </a:t>
            </a:r>
            <a:r>
              <a:rPr lang="es-MX" sz="2400" b="1" dirty="0">
                <a:solidFill>
                  <a:srgbClr val="F2021F"/>
                </a:solidFill>
                <a:latin typeface="Tahoma" pitchFamily="34" charset="0"/>
              </a:rPr>
              <a:t>EXPLORA: </a:t>
            </a:r>
            <a:r>
              <a:rPr lang="es-MX" sz="2400" b="1" dirty="0">
                <a:solidFill>
                  <a:srgbClr val="FFFFCC"/>
                </a:solidFill>
              </a:rPr>
              <a:t>1. ¿</a:t>
            </a:r>
            <a:r>
              <a:rPr lang="es-MX" sz="2400" b="1" dirty="0">
                <a:solidFill>
                  <a:schemeClr val="bg1"/>
                </a:solidFill>
              </a:rPr>
              <a:t>Debemos someternos como Jesús a Dios para servirle</a:t>
            </a:r>
            <a:r>
              <a:rPr lang="es-MX" sz="2400" b="1" dirty="0">
                <a:solidFill>
                  <a:srgbClr val="FFFFCC"/>
                </a:solidFill>
              </a:rPr>
              <a:t>? </a:t>
            </a:r>
            <a:r>
              <a:rPr lang="es-MX" sz="2000" b="1" dirty="0">
                <a:solidFill>
                  <a:srgbClr val="FFCC99"/>
                </a:solidFill>
              </a:rPr>
              <a:t>Filipenses 2:5- 9</a:t>
            </a:r>
            <a:endParaRPr lang="es-MX" sz="2400" b="1" dirty="0">
              <a:solidFill>
                <a:srgbClr val="CC66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015287" cy="4419600"/>
          </a:xfrm>
        </p:spPr>
        <p:txBody>
          <a:bodyPr/>
          <a:lstStyle/>
          <a:p>
            <a:r>
              <a:rPr lang="es-ES" sz="2400" b="1" dirty="0">
                <a:solidFill>
                  <a:schemeClr val="accent6">
                    <a:lumMod val="50000"/>
                  </a:schemeClr>
                </a:solidFill>
              </a:rPr>
              <a:t>Sí, la autosuficiencia le llevó al fracaso a Eva y al rey Saúl.</a:t>
            </a:r>
          </a:p>
          <a:p>
            <a:r>
              <a:rPr lang="es-ES" sz="2400" b="1" dirty="0">
                <a:solidFill>
                  <a:schemeClr val="accent6">
                    <a:lumMod val="50000"/>
                  </a:schemeClr>
                </a:solidFill>
              </a:rPr>
              <a:t>“Cuando Eva pecó en el Jardín del Edén, no fue simplemente, porque dudó de la palabra de Dios. La raíz del problema era que ella creyó que tenía suficiente sabiduría para decidir por sí misma lo que era bueno. Confío en su propio juicio.”</a:t>
            </a:r>
            <a:r>
              <a:rPr lang="es-ES" sz="1800" b="1" dirty="0">
                <a:solidFill>
                  <a:schemeClr val="accent6">
                    <a:lumMod val="50000"/>
                  </a:schemeClr>
                </a:solidFill>
              </a:rPr>
              <a:t> (GEB 132)</a:t>
            </a:r>
          </a:p>
          <a:p>
            <a:r>
              <a:rPr lang="es-ES" sz="2400" b="1" dirty="0">
                <a:solidFill>
                  <a:schemeClr val="accent6">
                    <a:lumMod val="50000"/>
                  </a:schemeClr>
                </a:solidFill>
              </a:rPr>
              <a:t>Encontramos tres pasos en la caída de Saúl.</a:t>
            </a:r>
          </a:p>
          <a:p>
            <a:r>
              <a:rPr lang="es-ES" sz="2400" b="1" dirty="0">
                <a:solidFill>
                  <a:schemeClr val="accent6">
                    <a:lumMod val="50000"/>
                  </a:schemeClr>
                </a:solidFill>
              </a:rPr>
              <a:t>1. Confianza en la vista humana. Dijo: Vi.</a:t>
            </a:r>
            <a:r>
              <a:rPr lang="es-ES" sz="1800" b="1" dirty="0">
                <a:solidFill>
                  <a:schemeClr val="accent6">
                    <a:lumMod val="50000"/>
                  </a:schemeClr>
                </a:solidFill>
              </a:rPr>
              <a:t>(1 Sam. 13:11)</a:t>
            </a:r>
          </a:p>
          <a:p>
            <a:r>
              <a:rPr lang="es-ES" sz="2400" b="1" dirty="0">
                <a:solidFill>
                  <a:schemeClr val="accent6">
                    <a:lumMod val="50000"/>
                  </a:schemeClr>
                </a:solidFill>
              </a:rPr>
              <a:t>2. El pensamiento humano le lleva a sentimiento humano. Pasó a “me dije”. </a:t>
            </a:r>
            <a:r>
              <a:rPr lang="es-ES" sz="1800" b="1" dirty="0">
                <a:solidFill>
                  <a:schemeClr val="accent6">
                    <a:lumMod val="50000"/>
                  </a:schemeClr>
                </a:solidFill>
              </a:rPr>
              <a:t>(1 Sam. 13:12)</a:t>
            </a:r>
          </a:p>
          <a:p>
            <a:r>
              <a:rPr lang="es-ES" sz="2400" b="1" dirty="0">
                <a:solidFill>
                  <a:schemeClr val="accent6">
                    <a:lumMod val="50000"/>
                  </a:schemeClr>
                </a:solidFill>
              </a:rPr>
              <a:t>3. Actúa confiando en su autosuficiencia.</a:t>
            </a:r>
            <a:r>
              <a:rPr lang="es-ES" sz="1800" b="1" dirty="0">
                <a:solidFill>
                  <a:schemeClr val="accent6">
                    <a:lumMod val="50000"/>
                  </a:schemeClr>
                </a:solidFill>
              </a:rPr>
              <a:t>(Id)</a:t>
            </a:r>
          </a:p>
          <a:p>
            <a:pPr marL="0" indent="0">
              <a:buNone/>
            </a:pPr>
            <a:endParaRPr lang="es-ES" sz="1800" b="1" dirty="0">
              <a:solidFill>
                <a:schemeClr val="accent6">
                  <a:lumMod val="50000"/>
                </a:schemeClr>
              </a:solidFill>
            </a:endParaRP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2. </a:t>
            </a:r>
            <a:r>
              <a:rPr lang="es-MX" sz="2400" b="1" dirty="0">
                <a:solidFill>
                  <a:srgbClr val="FFFFCC"/>
                </a:solidFill>
              </a:rPr>
              <a:t>¿</a:t>
            </a:r>
            <a:r>
              <a:rPr lang="es-MX" sz="2400" b="1" dirty="0">
                <a:solidFill>
                  <a:schemeClr val="bg1"/>
                </a:solidFill>
              </a:rPr>
              <a:t>Hay peligro en la autosuficiencia para obedecer a Dios</a:t>
            </a:r>
            <a:r>
              <a:rPr lang="es-MX" sz="2400" b="1" dirty="0">
                <a:solidFill>
                  <a:srgbClr val="FFFFCC"/>
                </a:solidFill>
              </a:rPr>
              <a:t>?</a:t>
            </a:r>
            <a:r>
              <a:rPr lang="es-MX" sz="2400" b="1" dirty="0">
                <a:solidFill>
                  <a:srgbClr val="FFCC99"/>
                </a:solidFill>
              </a:rPr>
              <a:t> </a:t>
            </a:r>
            <a:r>
              <a:rPr lang="es-MX" sz="2000" b="1" dirty="0">
                <a:solidFill>
                  <a:srgbClr val="FFCC99"/>
                </a:solidFill>
              </a:rPr>
              <a:t>1 Samuel 13:1-14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9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9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9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783"/>
            <a:ext cx="8064127" cy="4578391"/>
          </a:xfrm>
        </p:spPr>
        <p:txBody>
          <a:bodyPr/>
          <a:lstStyle/>
          <a:p>
            <a:r>
              <a:rPr lang="es-ES" sz="2400" b="1" dirty="0">
                <a:solidFill>
                  <a:schemeClr val="accent6">
                    <a:lumMod val="50000"/>
                  </a:schemeClr>
                </a:solidFill>
              </a:rPr>
              <a:t>Sí, la Escritura dice: “Así hermanos, por la tierna misericordia de Dios, os ruego que presentéis vuestro cuerpo en sacrificio vivo, santo y agradable a Dios, que es vuestro culto espiritual.” </a:t>
            </a:r>
            <a:r>
              <a:rPr lang="es-ES" sz="1800" b="1" dirty="0">
                <a:solidFill>
                  <a:schemeClr val="accent6">
                    <a:lumMod val="50000"/>
                  </a:schemeClr>
                </a:solidFill>
              </a:rPr>
              <a:t>(Rom. 12:1)</a:t>
            </a:r>
          </a:p>
          <a:p>
            <a:r>
              <a:rPr lang="es-ES" sz="2400" b="1" dirty="0">
                <a:solidFill>
                  <a:schemeClr val="accent6">
                    <a:lumMod val="50000"/>
                  </a:schemeClr>
                </a:solidFill>
              </a:rPr>
              <a:t>“Nuestra mente se renueve.” </a:t>
            </a:r>
            <a:r>
              <a:rPr lang="es-ES" sz="1800" b="1" dirty="0">
                <a:solidFill>
                  <a:schemeClr val="accent6">
                    <a:lumMod val="50000"/>
                  </a:schemeClr>
                </a:solidFill>
              </a:rPr>
              <a:t>(Rom. 12:2) </a:t>
            </a:r>
            <a:r>
              <a:rPr lang="es-ES" sz="2400" b="1" dirty="0">
                <a:solidFill>
                  <a:schemeClr val="accent6">
                    <a:lumMod val="50000"/>
                  </a:schemeClr>
                </a:solidFill>
              </a:rPr>
              <a:t>.Solo la mente verdaderamente renovada puede comprender la voluntad de Dios. Pero esta renovación depende primero de nuestra muerte a nosotros mismos… Cuando algunos aspectos de nuestra vida todavía no murieron al yo completamente, Dios permite que los crisoles nos llamen la atención.”</a:t>
            </a:r>
            <a:r>
              <a:rPr lang="es-ES" sz="1800" b="1" dirty="0">
                <a:solidFill>
                  <a:schemeClr val="accent6">
                    <a:lumMod val="50000"/>
                  </a:schemeClr>
                </a:solidFill>
              </a:rPr>
              <a:t>(GEB 130) </a:t>
            </a:r>
          </a:p>
          <a:p>
            <a:pPr marL="0" indent="0">
              <a:buNone/>
            </a:pPr>
            <a:r>
              <a:rPr lang="es-ES" sz="1800" b="1" dirty="0">
                <a:solidFill>
                  <a:schemeClr val="accent6">
                    <a:lumMod val="50000"/>
                  </a:schemeClr>
                </a:solidFill>
              </a:rPr>
              <a:t>      </a:t>
            </a: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chemeClr val="bg1"/>
                </a:solidFill>
              </a:rPr>
              <a:t>¿Debemos ofrecernos como sacrificio vivo a Dios para servirle</a:t>
            </a:r>
            <a:r>
              <a:rPr lang="es-MX" sz="2400" b="1" dirty="0">
                <a:solidFill>
                  <a:srgbClr val="FFFFCC"/>
                </a:solidFill>
              </a:rPr>
              <a:t>? </a:t>
            </a:r>
            <a:r>
              <a:rPr lang="es-MX" sz="2000" b="1" dirty="0">
                <a:solidFill>
                  <a:srgbClr val="FFCC99"/>
                </a:solidFill>
              </a:rPr>
              <a:t>Romanos 12:1, 2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entregar a Dios nuestro ser y que ya no reine el yo. Que Dios reine en nuestro corazón, para que renueve nuestra mente.</a:t>
            </a:r>
            <a:endParaRPr lang="es-ES" sz="1800" b="1" dirty="0">
              <a:solidFill>
                <a:schemeClr val="accent6">
                  <a:lumMod val="50000"/>
                </a:schemeClr>
              </a:solidFill>
            </a:endParaRPr>
          </a:p>
          <a:p>
            <a:pPr>
              <a:lnSpc>
                <a:spcPct val="80000"/>
              </a:lnSpc>
              <a:buFont typeface="Wingdings" pitchFamily="2" charset="2"/>
              <a:buNone/>
            </a:pPr>
            <a:r>
              <a:rPr lang="es-ES" sz="2400" b="1" dirty="0">
                <a:solidFill>
                  <a:schemeClr val="accent6">
                    <a:lumMod val="50000"/>
                  </a:schemeClr>
                </a:solidFill>
              </a:rPr>
              <a:t>	¿Deseas entregar tu ser a Dios?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para compartir las experiencias de morir al egoísmo y vivir para Dios.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684213" y="1682750"/>
            <a:ext cx="1149350" cy="174625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69168</TotalTime>
  <Words>948</Words>
  <Application>Microsoft Office PowerPoint</Application>
  <PresentationFormat>Presentación en pantalla (4:3)</PresentationFormat>
  <Paragraphs>99</Paragraphs>
  <Slides>10</Slides>
  <Notes>3</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Presentación de PowerPoint</vt:lpstr>
      <vt:lpstr>Presentación de PowerPoint</vt:lpstr>
      <vt:lpstr>II. MOTIVAR: ¿Cómo despertar interés para aprender? </vt:lpstr>
      <vt:lpstr>III. EXPLORA: 1. ¿Debemos someternos como Jesús a Dios para servirle? Filipenses 2:5- 9</vt:lpstr>
      <vt:lpstr>Presentación de PowerPoint</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lastModifiedBy>alex.halire@gmail.com</cp:lastModifiedBy>
  <cp:revision>6506</cp:revision>
  <dcterms:created xsi:type="dcterms:W3CDTF">2007-04-17T14:25:21Z</dcterms:created>
  <dcterms:modified xsi:type="dcterms:W3CDTF">2022-09-11T22:31:22Z</dcterms:modified>
</cp:coreProperties>
</file>