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0"/>
  </p:notesMasterIdLst>
  <p:sldIdLst>
    <p:sldId id="256" r:id="rId2"/>
    <p:sldId id="284" r:id="rId3"/>
    <p:sldId id="265" r:id="rId4"/>
    <p:sldId id="287" r:id="rId5"/>
    <p:sldId id="269" r:id="rId6"/>
    <p:sldId id="282" r:id="rId7"/>
    <p:sldId id="263" r:id="rId8"/>
    <p:sldId id="281" r:id="rId9"/>
  </p:sldIdLst>
  <p:sldSz cx="9144000" cy="6858000" type="screen4x3"/>
  <p:notesSz cx="6858000" cy="9144000"/>
  <p:defaultTextStyle>
    <a:defPPr>
      <a:defRPr lang="es-MX"/>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ección predeterminada" id="{E71EAABB-2278-4A42-A021-174F358C85A2}">
          <p14:sldIdLst>
            <p14:sldId id="256"/>
            <p14:sldId id="284"/>
            <p14:sldId id="265"/>
            <p14:sldId id="287"/>
          </p14:sldIdLst>
        </p14:section>
        <p14:section name="Sección sin título" id="{9FBCFC46-058C-47EA-A91B-B54E9588554D}">
          <p14:sldIdLst>
            <p14:sldId id="269"/>
            <p14:sldId id="282"/>
            <p14:sldId id="263"/>
            <p14:sldId id="2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FF07"/>
    <a:srgbClr val="F2021F"/>
    <a:srgbClr val="F33F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p:cViewPr varScale="1">
        <p:scale>
          <a:sx n="68" d="100"/>
          <a:sy n="68" d="100"/>
        </p:scale>
        <p:origin x="147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D3446F-5817-4C25-929D-4F180A64F446}" type="datetimeFigureOut">
              <a:rPr lang="en-US" smtClean="0"/>
              <a:pPr/>
              <a:t>5/4/2026</a:t>
            </a:fld>
            <a:endParaRPr lang="en-U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CF0B65-7D7D-4124-8CC2-64ACEAB319AA}" type="slidenum">
              <a:rPr lang="en-US" smtClean="0"/>
              <a:pPr/>
              <a:t>‹Nº›</a:t>
            </a:fld>
            <a:endParaRPr lang="en-US"/>
          </a:p>
        </p:txBody>
      </p:sp>
    </p:spTree>
    <p:extLst>
      <p:ext uri="{BB962C8B-B14F-4D97-AF65-F5344CB8AC3E}">
        <p14:creationId xmlns:p14="http://schemas.microsoft.com/office/powerpoint/2010/main" val="3756986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3</a:t>
            </a:fld>
            <a:endParaRPr lang="en-US"/>
          </a:p>
        </p:txBody>
      </p:sp>
    </p:spTree>
    <p:extLst>
      <p:ext uri="{BB962C8B-B14F-4D97-AF65-F5344CB8AC3E}">
        <p14:creationId xmlns:p14="http://schemas.microsoft.com/office/powerpoint/2010/main" val="1946155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5"/>
          </p:nvPr>
        </p:nvSpPr>
        <p:spPr/>
        <p:txBody>
          <a:bodyPr/>
          <a:lstStyle/>
          <a:p>
            <a:fld id="{88CF0B65-7D7D-4124-8CC2-64ACEAB319AA}" type="slidenum">
              <a:rPr lang="en-US" smtClean="0"/>
              <a:pPr/>
              <a:t>4</a:t>
            </a:fld>
            <a:endParaRPr lang="en-US"/>
          </a:p>
        </p:txBody>
      </p:sp>
    </p:spTree>
    <p:extLst>
      <p:ext uri="{BB962C8B-B14F-4D97-AF65-F5344CB8AC3E}">
        <p14:creationId xmlns:p14="http://schemas.microsoft.com/office/powerpoint/2010/main" val="3568828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GEB </a:t>
            </a:r>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5</a:t>
            </a:fld>
            <a:endParaRPr lang="en-US"/>
          </a:p>
        </p:txBody>
      </p:sp>
    </p:spTree>
    <p:extLst>
      <p:ext uri="{BB962C8B-B14F-4D97-AF65-F5344CB8AC3E}">
        <p14:creationId xmlns:p14="http://schemas.microsoft.com/office/powerpoint/2010/main" val="609858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PE" dirty="0"/>
              <a:t> </a:t>
            </a:r>
            <a:endParaRPr lang="en-US" dirty="0"/>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6</a:t>
            </a:fld>
            <a:endParaRPr lang="en-US"/>
          </a:p>
        </p:txBody>
      </p:sp>
    </p:spTree>
    <p:extLst>
      <p:ext uri="{BB962C8B-B14F-4D97-AF65-F5344CB8AC3E}">
        <p14:creationId xmlns:p14="http://schemas.microsoft.com/office/powerpoint/2010/main" val="2389900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3ED0F7BE-E3AA-46EA-A2AF-7CD581104091}" type="slidenum">
              <a:rPr lang="es-MX"/>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450013" y="228600"/>
            <a:ext cx="2084387" cy="579120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195263" y="228600"/>
            <a:ext cx="6102350" cy="5791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623415EB-96B7-43E0-822F-C9D61E0D6D5A}" type="slidenum">
              <a:rPr lang="es-MX"/>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EA168BFF-7334-4524-B060-8FA62EB200FE}" type="slidenum">
              <a:rPr lang="es-MX"/>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0329015A-E9DF-4999-BA96-80B4C3B68754}" type="slidenum">
              <a:rPr lang="es-MX"/>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8"/>
          <p:cNvSpPr>
            <a:spLocks noGrp="1" noChangeArrowheads="1"/>
          </p:cNvSpPr>
          <p:nvPr>
            <p:ph type="dt" sz="half" idx="10"/>
          </p:nvPr>
        </p:nvSpPr>
        <p:spPr>
          <a:ln/>
        </p:spPr>
        <p:txBody>
          <a:bodyPr/>
          <a:lstStyle>
            <a:lvl1pPr>
              <a:defRPr/>
            </a:lvl1pPr>
          </a:lstStyle>
          <a:p>
            <a:pPr>
              <a:defRPr/>
            </a:pPr>
            <a:endParaRPr lang="es-MX"/>
          </a:p>
        </p:txBody>
      </p:sp>
      <p:sp>
        <p:nvSpPr>
          <p:cNvPr id="8" name="Rectangle 9"/>
          <p:cNvSpPr>
            <a:spLocks noGrp="1" noChangeArrowheads="1"/>
          </p:cNvSpPr>
          <p:nvPr>
            <p:ph type="ftr" sz="quarter" idx="11"/>
          </p:nvPr>
        </p:nvSpPr>
        <p:spPr>
          <a:ln/>
        </p:spPr>
        <p:txBody>
          <a:bodyPr/>
          <a:lstStyle>
            <a:lvl1pPr>
              <a:defRPr/>
            </a:lvl1pPr>
          </a:lstStyle>
          <a:p>
            <a:pPr>
              <a:defRPr/>
            </a:pPr>
            <a:endParaRPr lang="es-MX"/>
          </a:p>
        </p:txBody>
      </p:sp>
      <p:sp>
        <p:nvSpPr>
          <p:cNvPr id="9" name="Rectangle 10"/>
          <p:cNvSpPr>
            <a:spLocks noGrp="1" noChangeArrowheads="1"/>
          </p:cNvSpPr>
          <p:nvPr>
            <p:ph type="sldNum" sz="quarter" idx="12"/>
          </p:nvPr>
        </p:nvSpPr>
        <p:spPr>
          <a:ln/>
        </p:spPr>
        <p:txBody>
          <a:bodyPr/>
          <a:lstStyle>
            <a:lvl1pPr>
              <a:defRPr/>
            </a:lvl1pPr>
          </a:lstStyle>
          <a:p>
            <a:fld id="{CC867857-65F8-4624-9800-9A1D2E106D71}" type="slidenum">
              <a:rPr lang="es-MX"/>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8"/>
          <p:cNvSpPr>
            <a:spLocks noGrp="1" noChangeArrowheads="1"/>
          </p:cNvSpPr>
          <p:nvPr>
            <p:ph type="dt" sz="half" idx="10"/>
          </p:nvPr>
        </p:nvSpPr>
        <p:spPr>
          <a:ln/>
        </p:spPr>
        <p:txBody>
          <a:bodyPr/>
          <a:lstStyle>
            <a:lvl1pPr>
              <a:defRPr/>
            </a:lvl1pPr>
          </a:lstStyle>
          <a:p>
            <a:pPr>
              <a:defRPr/>
            </a:pPr>
            <a:endParaRPr lang="es-MX"/>
          </a:p>
        </p:txBody>
      </p:sp>
      <p:sp>
        <p:nvSpPr>
          <p:cNvPr id="4" name="Rectangle 9"/>
          <p:cNvSpPr>
            <a:spLocks noGrp="1" noChangeArrowheads="1"/>
          </p:cNvSpPr>
          <p:nvPr>
            <p:ph type="ftr" sz="quarter" idx="11"/>
          </p:nvPr>
        </p:nvSpPr>
        <p:spPr>
          <a:ln/>
        </p:spPr>
        <p:txBody>
          <a:bodyPr/>
          <a:lstStyle>
            <a:lvl1pPr>
              <a:defRPr/>
            </a:lvl1pPr>
          </a:lstStyle>
          <a:p>
            <a:pPr>
              <a:defRPr/>
            </a:pPr>
            <a:endParaRPr lang="es-MX"/>
          </a:p>
        </p:txBody>
      </p:sp>
      <p:sp>
        <p:nvSpPr>
          <p:cNvPr id="5" name="Rectangle 10"/>
          <p:cNvSpPr>
            <a:spLocks noGrp="1" noChangeArrowheads="1"/>
          </p:cNvSpPr>
          <p:nvPr>
            <p:ph type="sldNum" sz="quarter" idx="12"/>
          </p:nvPr>
        </p:nvSpPr>
        <p:spPr>
          <a:ln/>
        </p:spPr>
        <p:txBody>
          <a:bodyPr/>
          <a:lstStyle>
            <a:lvl1pPr>
              <a:defRPr/>
            </a:lvl1pPr>
          </a:lstStyle>
          <a:p>
            <a:fld id="{64F4103F-56A9-456A-BBC1-4F8FE456CDB3}" type="slidenum">
              <a:rPr lang="es-MX"/>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s-MX"/>
          </a:p>
        </p:txBody>
      </p:sp>
      <p:sp>
        <p:nvSpPr>
          <p:cNvPr id="3" name="Rectangle 9"/>
          <p:cNvSpPr>
            <a:spLocks noGrp="1" noChangeArrowheads="1"/>
          </p:cNvSpPr>
          <p:nvPr>
            <p:ph type="ftr" sz="quarter" idx="11"/>
          </p:nvPr>
        </p:nvSpPr>
        <p:spPr>
          <a:ln/>
        </p:spPr>
        <p:txBody>
          <a:bodyPr/>
          <a:lstStyle>
            <a:lvl1pPr>
              <a:defRPr/>
            </a:lvl1pPr>
          </a:lstStyle>
          <a:p>
            <a:pPr>
              <a:defRPr/>
            </a:pPr>
            <a:endParaRPr lang="es-MX"/>
          </a:p>
        </p:txBody>
      </p:sp>
      <p:sp>
        <p:nvSpPr>
          <p:cNvPr id="4" name="Rectangle 10"/>
          <p:cNvSpPr>
            <a:spLocks noGrp="1" noChangeArrowheads="1"/>
          </p:cNvSpPr>
          <p:nvPr>
            <p:ph type="sldNum" sz="quarter" idx="12"/>
          </p:nvPr>
        </p:nvSpPr>
        <p:spPr>
          <a:ln/>
        </p:spPr>
        <p:txBody>
          <a:bodyPr/>
          <a:lstStyle>
            <a:lvl1pPr>
              <a:defRPr/>
            </a:lvl1pPr>
          </a:lstStyle>
          <a:p>
            <a:fld id="{609F1150-F025-40A1-8C0E-A093890BB6AB}" type="slidenum">
              <a:rPr lang="es-MX"/>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2DD5691C-32EC-415A-9C86-A5A11EA90AD1}" type="slidenum">
              <a:rPr lang="es-MX"/>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0D6CC3B3-BC7B-4C19-A548-5E4108AA5E31}" type="slidenum">
              <a:rPr lang="es-MX"/>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2722B1C7-C32D-491F-9835-10D9D954E90D}" type="slidenum">
              <a:rPr lang="es-MX"/>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2400"/>
            <a:ext cx="8686800" cy="6096000"/>
            <a:chOff x="0" y="96"/>
            <a:chExt cx="5472" cy="3840"/>
          </a:xfrm>
        </p:grpSpPr>
        <p:sp>
          <p:nvSpPr>
            <p:cNvPr id="1032"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s-ES" sz="2400">
                <a:latin typeface="Times New Roman" panose="02020603050405020304" pitchFamily="18" charset="0"/>
              </a:endParaRPr>
            </a:p>
          </p:txBody>
        </p:sp>
        <p:sp>
          <p:nvSpPr>
            <p:cNvPr id="1033" name="AutoShape 4"/>
            <p:cNvSpPr>
              <a:spLocks noChangeArrowheads="1"/>
            </p:cNvSpPr>
            <p:nvPr/>
          </p:nvSpPr>
          <p:spPr bwMode="blackWhite">
            <a:xfrm>
              <a:off x="0" y="96"/>
              <a:ext cx="5376" cy="768"/>
            </a:xfrm>
            <a:custGeom>
              <a:avLst/>
              <a:gdLst>
                <a:gd name="T0" fmla="*/ 0 w 7000"/>
                <a:gd name="T1" fmla="*/ 0 h 1000"/>
                <a:gd name="T2" fmla="*/ 2261 w 7000"/>
                <a:gd name="T3" fmla="*/ 0 h 1000"/>
                <a:gd name="T4" fmla="*/ 2435 w 7000"/>
                <a:gd name="T5" fmla="*/ 174 h 1000"/>
                <a:gd name="T6" fmla="*/ 2262 w 7000"/>
                <a:gd name="T7" fmla="*/ 348 h 1000"/>
                <a:gd name="T8" fmla="*/ 0 w 7000"/>
                <a:gd name="T9" fmla="*/ 348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499" y="0"/>
                  </a:lnTo>
                  <a:cubicBezTo>
                    <a:pt x="6776" y="0"/>
                    <a:pt x="7000" y="223"/>
                    <a:pt x="7000" y="500"/>
                  </a:cubicBezTo>
                  <a:cubicBezTo>
                    <a:pt x="7000" y="776"/>
                    <a:pt x="6776" y="999"/>
                    <a:pt x="6500" y="1000"/>
                  </a:cubicBezTo>
                  <a:lnTo>
                    <a:pt x="0" y="1000"/>
                  </a:lnTo>
                  <a:lnTo>
                    <a:pt x="0" y="0"/>
                  </a:lnTo>
                  <a:close/>
                </a:path>
              </a:pathLst>
            </a:custGeom>
            <a:solidFill>
              <a:schemeClr val="folHlink"/>
            </a:solidFill>
            <a:ln w="9525">
              <a:noFill/>
              <a:miter lim="800000"/>
              <a:headEnd/>
              <a:tailEnd/>
            </a:ln>
          </p:spPr>
          <p:txBody>
            <a:bodyPr/>
            <a:lstStyle/>
            <a:p>
              <a:endParaRPr lang="es-ES"/>
            </a:p>
          </p:txBody>
        </p:sp>
        <p:sp>
          <p:nvSpPr>
            <p:cNvPr id="1034" name="Line 5"/>
            <p:cNvSpPr>
              <a:spLocks noChangeShapeType="1"/>
            </p:cNvSpPr>
            <p:nvPr/>
          </p:nvSpPr>
          <p:spPr bwMode="auto">
            <a:xfrm>
              <a:off x="0" y="768"/>
              <a:ext cx="5088" cy="0"/>
            </a:xfrm>
            <a:prstGeom prst="line">
              <a:avLst/>
            </a:prstGeom>
            <a:noFill/>
            <a:ln w="38100">
              <a:solidFill>
                <a:schemeClr val="bg1"/>
              </a:solidFill>
              <a:round/>
              <a:headEnd/>
              <a:tailEnd/>
            </a:ln>
          </p:spPr>
          <p:txBody>
            <a:bodyPr/>
            <a:lstStyle/>
            <a:p>
              <a:endParaRPr lang="es-ES"/>
            </a:p>
          </p:txBody>
        </p:sp>
      </p:grpSp>
      <p:sp>
        <p:nvSpPr>
          <p:cNvPr id="1027"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MX"/>
              <a:t>Haga clic para cambiar el estilo de título	</a:t>
            </a:r>
          </a:p>
        </p:txBody>
      </p:sp>
      <p:sp>
        <p:nvSpPr>
          <p:cNvPr id="1028"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MX"/>
              <a:t>Haga clic para modificar el estilo de texto del patrón</a:t>
            </a:r>
          </a:p>
          <a:p>
            <a:pPr lvl="1"/>
            <a:r>
              <a:rPr lang="es-MX"/>
              <a:t>Segundo nivel</a:t>
            </a:r>
          </a:p>
          <a:p>
            <a:pPr lvl="2"/>
            <a:r>
              <a:rPr lang="es-MX"/>
              <a:t>Tercer nivel</a:t>
            </a:r>
          </a:p>
          <a:p>
            <a:pPr lvl="3"/>
            <a:r>
              <a:rPr lang="es-MX"/>
              <a:t>Cuarto nivel</a:t>
            </a:r>
          </a:p>
          <a:p>
            <a:pPr lvl="4"/>
            <a:r>
              <a:rPr lang="es-MX"/>
              <a:t>Quinto nivel</a:t>
            </a:r>
          </a:p>
        </p:txBody>
      </p:sp>
      <p:sp>
        <p:nvSpPr>
          <p:cNvPr id="1024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s-MX"/>
          </a:p>
        </p:txBody>
      </p:sp>
      <p:sp>
        <p:nvSpPr>
          <p:cNvPr id="1024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s-MX"/>
          </a:p>
        </p:txBody>
      </p:sp>
      <p:sp>
        <p:nvSpPr>
          <p:cNvPr id="1025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66EC6A28-46CA-4EDE-9959-40C3B0A1AC0A}" type="slidenum">
              <a:rPr lang="es-MX"/>
              <a:pPr/>
              <a:t>‹Nº›</a:t>
            </a:fld>
            <a:endParaRPr lang="es-MX"/>
          </a:p>
        </p:txBody>
      </p:sp>
    </p:spTree>
  </p:cSld>
  <p:clrMap bg1="lt1" tx1="dk1" bg2="lt2" tx2="dk2" accent1="accent1" accent2="accent2" accent3="accent3" accent4="accent4" accent5="accent5" accent6="accent6" hlink="hlink" folHlink="folHlink"/>
  <p:sldLayoutIdLst>
    <p:sldLayoutId id="2147483665" r:id="rId1"/>
    <p:sldLayoutId id="2147483664" r:id="rId2"/>
    <p:sldLayoutId id="2147483663" r:id="rId3"/>
    <p:sldLayoutId id="2147483662" r:id="rId4"/>
    <p:sldLayoutId id="2147483661" r:id="rId5"/>
    <p:sldLayoutId id="2147483660" r:id="rId6"/>
    <p:sldLayoutId id="2147483659" r:id="rId7"/>
    <p:sldLayoutId id="2147483658" r:id="rId8"/>
    <p:sldLayoutId id="2147483657" r:id="rId9"/>
    <p:sldLayoutId id="2147483656" r:id="rId10"/>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build="p">
        <p:tmplLst>
          <p:tmpl lvl="1">
            <p:tnLst>
              <p:par>
                <p:cTn presetID="1" presetClass="entr" presetSubtype="0" fill="hold" nodeType="click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Lst>
      </p:bldP>
    </p:bld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decalogo-janohalire.blogspot.com/p/escuela-sabatica.html" TargetMode="External"/><Relationship Id="rId7"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6.xml"/><Relationship Id="rId6" Type="http://schemas.openxmlformats.org/officeDocument/2006/relationships/hyperlink" Target="https://es.slideshare.net/ahalirecc" TargetMode="External"/><Relationship Id="rId5" Type="http://schemas.openxmlformats.org/officeDocument/2006/relationships/hyperlink" Target="https://www.recursos-biblicos.com/2014/04/resumen-de-la-leccion-de-escuela-sabatica-para-segundo-trimestre-2014.html" TargetMode="External"/><Relationship Id="rId4" Type="http://schemas.openxmlformats.org/officeDocument/2006/relationships/hyperlink" Target="http://www.recursos-biblico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2 CuadroTexto"/>
          <p:cNvSpPr txBox="1">
            <a:spLocks noChangeArrowheads="1"/>
          </p:cNvSpPr>
          <p:nvPr/>
        </p:nvSpPr>
        <p:spPr bwMode="auto">
          <a:xfrm>
            <a:off x="4857750" y="285750"/>
            <a:ext cx="2520950" cy="304800"/>
          </a:xfrm>
          <a:prstGeom prst="rect">
            <a:avLst/>
          </a:prstGeom>
          <a:noFill/>
          <a:ln w="9525">
            <a:noFill/>
            <a:miter lim="800000"/>
            <a:headEnd/>
            <a:tailEnd/>
          </a:ln>
        </p:spPr>
        <p:txBody>
          <a:bodyPr>
            <a:spAutoFit/>
          </a:bodyPr>
          <a:lstStyle/>
          <a:p>
            <a:pPr algn="r" eaLnBrk="1" hangingPunct="1"/>
            <a:r>
              <a:rPr lang="es-ES" sz="1400" dirty="0">
                <a:solidFill>
                  <a:srgbClr val="E8E8FA"/>
                </a:solidFill>
              </a:rPr>
              <a:t>9 de mayo 2026</a:t>
            </a:r>
          </a:p>
        </p:txBody>
      </p:sp>
      <p:sp>
        <p:nvSpPr>
          <p:cNvPr id="2052" name="Text Box 8"/>
          <p:cNvSpPr txBox="1">
            <a:spLocks noChangeArrowheads="1"/>
          </p:cNvSpPr>
          <p:nvPr/>
        </p:nvSpPr>
        <p:spPr bwMode="auto">
          <a:xfrm>
            <a:off x="323850" y="663575"/>
            <a:ext cx="7734300" cy="646331"/>
          </a:xfrm>
          <a:prstGeom prst="rect">
            <a:avLst/>
          </a:prstGeom>
          <a:noFill/>
          <a:ln w="9525">
            <a:noFill/>
            <a:miter lim="800000"/>
            <a:headEnd/>
            <a:tailEnd/>
          </a:ln>
        </p:spPr>
        <p:txBody>
          <a:bodyPr>
            <a:spAutoFit/>
          </a:bodyPr>
          <a:lstStyle/>
          <a:p>
            <a:pPr eaLnBrk="1" hangingPunct="1"/>
            <a:r>
              <a:rPr lang="es-MX" dirty="0">
                <a:solidFill>
                  <a:schemeClr val="bg1"/>
                </a:solidFill>
                <a:latin typeface="Arial Black" pitchFamily="34" charset="0"/>
              </a:rPr>
              <a:t>GUERREROS DE ORACIÓN</a:t>
            </a:r>
          </a:p>
          <a:p>
            <a:pPr eaLnBrk="1" hangingPunct="1"/>
            <a:endParaRPr lang="es-MX" dirty="0">
              <a:solidFill>
                <a:schemeClr val="bg1"/>
              </a:solidFill>
              <a:latin typeface="Arial Black" pitchFamily="34" charset="0"/>
            </a:endParaRPr>
          </a:p>
        </p:txBody>
      </p:sp>
      <p:sp>
        <p:nvSpPr>
          <p:cNvPr id="2053" name="Text Box 10"/>
          <p:cNvSpPr txBox="1">
            <a:spLocks noChangeArrowheads="1"/>
          </p:cNvSpPr>
          <p:nvPr/>
        </p:nvSpPr>
        <p:spPr bwMode="auto">
          <a:xfrm>
            <a:off x="1692275" y="5768975"/>
            <a:ext cx="6365875" cy="400110"/>
          </a:xfrm>
          <a:prstGeom prst="rect">
            <a:avLst/>
          </a:prstGeom>
          <a:noFill/>
          <a:ln w="9525">
            <a:noFill/>
            <a:miter lim="800000"/>
            <a:headEnd/>
            <a:tailEnd/>
          </a:ln>
        </p:spPr>
        <p:txBody>
          <a:bodyPr wrap="square">
            <a:spAutoFit/>
          </a:bodyPr>
          <a:lstStyle/>
          <a:p>
            <a:pPr algn="just" eaLnBrk="1" hangingPunct="1"/>
            <a:r>
              <a:rPr lang="es-MX" sz="2000" dirty="0">
                <a:solidFill>
                  <a:srgbClr val="F2021F"/>
                </a:solidFill>
                <a:latin typeface="Arial Black" pitchFamily="34" charset="0"/>
              </a:rPr>
              <a:t>TEXTO CLAVE:</a:t>
            </a:r>
            <a:r>
              <a:rPr lang="es-MX" sz="2000" dirty="0">
                <a:solidFill>
                  <a:schemeClr val="folHlink"/>
                </a:solidFill>
                <a:latin typeface="Arial Black" pitchFamily="34" charset="0"/>
              </a:rPr>
              <a:t> Salmo 116:1, 2</a:t>
            </a:r>
          </a:p>
        </p:txBody>
      </p:sp>
      <p:sp>
        <p:nvSpPr>
          <p:cNvPr id="2054" name="Rectangle 11"/>
          <p:cNvSpPr>
            <a:spLocks noChangeArrowheads="1"/>
          </p:cNvSpPr>
          <p:nvPr/>
        </p:nvSpPr>
        <p:spPr bwMode="auto">
          <a:xfrm>
            <a:off x="2044700" y="6381750"/>
            <a:ext cx="5165725" cy="304800"/>
          </a:xfrm>
          <a:prstGeom prst="rect">
            <a:avLst/>
          </a:prstGeom>
          <a:noFill/>
          <a:ln w="9525">
            <a:noFill/>
            <a:miter lim="800000"/>
            <a:headEnd/>
            <a:tailEnd/>
          </a:ln>
        </p:spPr>
        <p:txBody>
          <a:bodyPr>
            <a:spAutoFit/>
          </a:bodyPr>
          <a:lstStyle/>
          <a:p>
            <a:pPr algn="ctr" eaLnBrk="1" hangingPunct="1"/>
            <a:r>
              <a:rPr lang="es-ES" sz="1400" b="1" dirty="0">
                <a:solidFill>
                  <a:schemeClr val="bg2"/>
                </a:solidFill>
              </a:rPr>
              <a:t>Escuela Sabática – 2° Trimestre de 2026</a:t>
            </a:r>
            <a:endParaRPr lang="es-MX" sz="1400" b="1" dirty="0">
              <a:solidFill>
                <a:schemeClr val="bg2"/>
              </a:solidFill>
            </a:endParaRPr>
          </a:p>
        </p:txBody>
      </p:sp>
      <p:sp>
        <p:nvSpPr>
          <p:cNvPr id="2055" name="Rectangle 9"/>
          <p:cNvSpPr>
            <a:spLocks noChangeArrowheads="1"/>
          </p:cNvSpPr>
          <p:nvPr/>
        </p:nvSpPr>
        <p:spPr bwMode="auto">
          <a:xfrm>
            <a:off x="323850" y="260350"/>
            <a:ext cx="1584325" cy="369332"/>
          </a:xfrm>
          <a:prstGeom prst="rect">
            <a:avLst/>
          </a:prstGeom>
          <a:noFill/>
          <a:ln w="9525">
            <a:noFill/>
            <a:miter lim="800000"/>
            <a:headEnd/>
            <a:tailEnd/>
          </a:ln>
        </p:spPr>
        <p:txBody>
          <a:bodyPr>
            <a:spAutoFit/>
          </a:bodyPr>
          <a:lstStyle/>
          <a:p>
            <a:pPr eaLnBrk="1" hangingPunct="1"/>
            <a:r>
              <a:rPr lang="es-ES" dirty="0">
                <a:solidFill>
                  <a:srgbClr val="F2021F"/>
                </a:solidFill>
                <a:latin typeface="Arial Black" pitchFamily="34" charset="0"/>
              </a:rPr>
              <a:t>Lección 6</a:t>
            </a:r>
            <a:endParaRPr lang="es-MX" dirty="0">
              <a:solidFill>
                <a:srgbClr val="FFFF07"/>
              </a:solidFill>
            </a:endParaRPr>
          </a:p>
        </p:txBody>
      </p:sp>
      <p:pic>
        <p:nvPicPr>
          <p:cNvPr id="2" name="Imagen 1">
            <a:extLst>
              <a:ext uri="{FF2B5EF4-FFF2-40B4-BE49-F238E27FC236}">
                <a16:creationId xmlns:a16="http://schemas.microsoft.com/office/drawing/2014/main" id="{30692D2D-7E4D-446D-AA69-32BCAE1F715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976998" y="1723186"/>
            <a:ext cx="5189996" cy="389249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4294967295"/>
          </p:nvPr>
        </p:nvSpPr>
        <p:spPr>
          <a:xfrm>
            <a:off x="3625851" y="2561531"/>
            <a:ext cx="4857750" cy="3348955"/>
          </a:xfrm>
        </p:spPr>
        <p:txBody>
          <a:bodyPr/>
          <a:lstStyle/>
          <a:p>
            <a:pPr eaLnBrk="1" hangingPunct="1">
              <a:lnSpc>
                <a:spcPct val="90000"/>
              </a:lnSpc>
            </a:pPr>
            <a:r>
              <a:rPr lang="es-MX" sz="2400" b="1" dirty="0">
                <a:solidFill>
                  <a:schemeClr val="accent6">
                    <a:lumMod val="75000"/>
                  </a:schemeClr>
                </a:solidFill>
              </a:rPr>
              <a:t>SABER: Entender, de como tener una relación permanente con Dios. </a:t>
            </a:r>
          </a:p>
          <a:p>
            <a:pPr eaLnBrk="1" hangingPunct="1">
              <a:lnSpc>
                <a:spcPct val="90000"/>
              </a:lnSpc>
            </a:pPr>
            <a:r>
              <a:rPr lang="es-MX" sz="2400" b="1" dirty="0">
                <a:solidFill>
                  <a:schemeClr val="accent6">
                    <a:lumMod val="75000"/>
                  </a:schemeClr>
                </a:solidFill>
              </a:rPr>
              <a:t>SENTIR: El deseo de orar como Enoc, Moisés y Daniel.</a:t>
            </a:r>
          </a:p>
          <a:p>
            <a:pPr eaLnBrk="1" hangingPunct="1">
              <a:lnSpc>
                <a:spcPct val="90000"/>
              </a:lnSpc>
            </a:pPr>
            <a:r>
              <a:rPr lang="es-MX" sz="2400" b="1" dirty="0">
                <a:solidFill>
                  <a:schemeClr val="accent6">
                    <a:lumMod val="75000"/>
                  </a:schemeClr>
                </a:solidFill>
              </a:rPr>
              <a:t>HACER: La decisión de ser guerrero de oración.</a:t>
            </a:r>
          </a:p>
        </p:txBody>
      </p:sp>
      <p:sp>
        <p:nvSpPr>
          <p:cNvPr id="21507" name="5 CuadroTexto"/>
          <p:cNvSpPr txBox="1">
            <a:spLocks noChangeArrowheads="1"/>
          </p:cNvSpPr>
          <p:nvPr/>
        </p:nvSpPr>
        <p:spPr bwMode="auto">
          <a:xfrm>
            <a:off x="468313" y="1484313"/>
            <a:ext cx="8015288" cy="1015663"/>
          </a:xfrm>
          <a:prstGeom prst="rect">
            <a:avLst/>
          </a:prstGeom>
          <a:noFill/>
          <a:ln w="9525">
            <a:noFill/>
            <a:miter lim="800000"/>
            <a:headEnd/>
            <a:tailEnd/>
          </a:ln>
        </p:spPr>
        <p:txBody>
          <a:bodyPr wrap="square">
            <a:spAutoFit/>
          </a:bodyPr>
          <a:lstStyle/>
          <a:p>
            <a:pPr eaLnBrk="1" hangingPunct="1"/>
            <a:r>
              <a:rPr lang="es-ES" sz="2000" dirty="0">
                <a:solidFill>
                  <a:schemeClr val="accent6">
                    <a:lumMod val="75000"/>
                  </a:schemeClr>
                </a:solidFill>
                <a:latin typeface="Arial Black" pitchFamily="34" charset="0"/>
              </a:rPr>
              <a:t>Aprendamos a ser, un discípulo que ora con fervor y constantemente como Enoc, Moisés y Daniel. </a:t>
            </a:r>
          </a:p>
          <a:p>
            <a:pPr eaLnBrk="1" hangingPunct="1"/>
            <a:r>
              <a:rPr lang="es-ES" sz="2000" u="sng" dirty="0">
                <a:solidFill>
                  <a:schemeClr val="accent6">
                    <a:lumMod val="75000"/>
                  </a:schemeClr>
                </a:solidFill>
                <a:latin typeface="Arial Black" pitchFamily="34" charset="0"/>
              </a:rPr>
              <a:t>APRENDIZAJE  POR  NIVELES</a:t>
            </a:r>
            <a:r>
              <a:rPr lang="es-ES" sz="2000" dirty="0">
                <a:solidFill>
                  <a:schemeClr val="accent6">
                    <a:lumMod val="75000"/>
                  </a:schemeClr>
                </a:solidFill>
                <a:latin typeface="Arial Black" pitchFamily="34" charset="0"/>
              </a:rPr>
              <a:t>:</a:t>
            </a:r>
            <a:endParaRPr lang="es-ES" dirty="0">
              <a:solidFill>
                <a:schemeClr val="accent6">
                  <a:lumMod val="75000"/>
                </a:schemeClr>
              </a:solidFill>
              <a:latin typeface="Arial Black" pitchFamily="34" charset="0"/>
            </a:endParaRPr>
          </a:p>
        </p:txBody>
      </p:sp>
      <p:pic>
        <p:nvPicPr>
          <p:cNvPr id="21508" name="7 Imagen" descr="jesus0090.jpg"/>
          <p:cNvPicPr>
            <a:picLocks noChangeAspect="1"/>
          </p:cNvPicPr>
          <p:nvPr/>
        </p:nvPicPr>
        <p:blipFill>
          <a:blip r:embed="rId2"/>
          <a:srcRect/>
          <a:stretch>
            <a:fillRect/>
          </a:stretch>
        </p:blipFill>
        <p:spPr bwMode="auto">
          <a:xfrm>
            <a:off x="611188" y="3068638"/>
            <a:ext cx="2784475" cy="2087562"/>
          </a:xfrm>
          <a:prstGeom prst="rect">
            <a:avLst/>
          </a:prstGeom>
          <a:noFill/>
          <a:ln w="9525">
            <a:noFill/>
            <a:miter lim="800000"/>
            <a:headEnd/>
            <a:tailEnd/>
          </a:ln>
        </p:spPr>
      </p:pic>
      <p:sp>
        <p:nvSpPr>
          <p:cNvPr id="21509" name="Rectangle 2"/>
          <p:cNvSpPr txBox="1">
            <a:spLocks noChangeArrowheads="1"/>
          </p:cNvSpPr>
          <p:nvPr/>
        </p:nvSpPr>
        <p:spPr bwMode="auto">
          <a:xfrm>
            <a:off x="250825" y="133495"/>
            <a:ext cx="8015288" cy="914400"/>
          </a:xfrm>
          <a:prstGeom prst="rect">
            <a:avLst/>
          </a:prstGeom>
          <a:noFill/>
          <a:ln w="9525">
            <a:noFill/>
            <a:miter lim="800000"/>
            <a:headEnd/>
            <a:tailEnd/>
          </a:ln>
        </p:spPr>
        <p:txBody>
          <a:bodyPr anchor="ctr"/>
          <a:lstStyle/>
          <a:p>
            <a:pPr marL="354013" indent="-354013" eaLnBrk="1" hangingPunct="1">
              <a:spcAft>
                <a:spcPts val="600"/>
              </a:spcAft>
            </a:pPr>
            <a:r>
              <a:rPr lang="es-MX" sz="2800" b="1" dirty="0">
                <a:solidFill>
                  <a:srgbClr val="F2021F"/>
                </a:solidFill>
                <a:latin typeface="Tahoma" pitchFamily="34" charset="0"/>
              </a:rPr>
              <a:t>I. OBJETIVO: </a:t>
            </a:r>
            <a:r>
              <a:rPr lang="es-MX" sz="2400" b="1" dirty="0">
                <a:solidFill>
                  <a:schemeClr val="bg1"/>
                </a:solidFill>
                <a:latin typeface="Tahoma" pitchFamily="34" charset="0"/>
              </a:rPr>
              <a:t>¿Qué enseñar y aprender?</a:t>
            </a:r>
            <a:endParaRPr lang="es-MX" sz="2400" b="1"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5 CuadroTexto"/>
          <p:cNvSpPr txBox="1">
            <a:spLocks noChangeArrowheads="1"/>
          </p:cNvSpPr>
          <p:nvPr/>
        </p:nvSpPr>
        <p:spPr bwMode="auto">
          <a:xfrm>
            <a:off x="468313" y="1373188"/>
            <a:ext cx="7613650" cy="830997"/>
          </a:xfrm>
          <a:prstGeom prst="rect">
            <a:avLst/>
          </a:prstGeom>
          <a:noFill/>
          <a:ln w="9525">
            <a:noFill/>
            <a:miter lim="800000"/>
            <a:headEnd/>
            <a:tailEnd/>
          </a:ln>
        </p:spPr>
        <p:txBody>
          <a:bodyPr>
            <a:spAutoFit/>
          </a:bodyPr>
          <a:lstStyle/>
          <a:p>
            <a:pPr eaLnBrk="1" hangingPunct="1"/>
            <a:r>
              <a:rPr lang="es-ES" sz="2400" b="1" dirty="0">
                <a:solidFill>
                  <a:srgbClr val="CC6600"/>
                </a:solidFill>
              </a:rPr>
              <a:t>Con preguntas motivadoras, presentando necesidades y casos de la vida:</a:t>
            </a:r>
            <a:endParaRPr lang="es-ES" sz="2400" b="1" dirty="0">
              <a:solidFill>
                <a:srgbClr val="CC6600"/>
              </a:solidFill>
              <a:latin typeface="Arial Black" pitchFamily="34" charset="0"/>
            </a:endParaRPr>
          </a:p>
        </p:txBody>
      </p:sp>
      <p:pic>
        <p:nvPicPr>
          <p:cNvPr id="4099" name="Picture 2" descr="H:\Interrogante.5.jpg"/>
          <p:cNvPicPr>
            <a:picLocks noChangeAspect="1" noChangeArrowheads="1"/>
          </p:cNvPicPr>
          <p:nvPr/>
        </p:nvPicPr>
        <p:blipFill>
          <a:blip r:embed="rId3"/>
          <a:srcRect/>
          <a:stretch>
            <a:fillRect/>
          </a:stretch>
        </p:blipFill>
        <p:spPr bwMode="auto">
          <a:xfrm>
            <a:off x="515938" y="2817813"/>
            <a:ext cx="2616200" cy="1781175"/>
          </a:xfrm>
          <a:prstGeom prst="rect">
            <a:avLst/>
          </a:prstGeom>
          <a:noFill/>
          <a:ln w="9525">
            <a:noFill/>
            <a:miter lim="800000"/>
            <a:headEnd/>
            <a:tailEnd/>
          </a:ln>
        </p:spPr>
      </p:pic>
      <p:sp>
        <p:nvSpPr>
          <p:cNvPr id="4100" name="Rectangle 2"/>
          <p:cNvSpPr>
            <a:spLocks noGrp="1" noChangeArrowheads="1"/>
          </p:cNvSpPr>
          <p:nvPr>
            <p:ph type="title"/>
          </p:nvPr>
        </p:nvSpPr>
        <p:spPr>
          <a:xfrm>
            <a:off x="195263" y="260350"/>
            <a:ext cx="8015287" cy="914400"/>
          </a:xfrm>
        </p:spPr>
        <p:txBody>
          <a:bodyPr/>
          <a:lstStyle/>
          <a:p>
            <a:pPr eaLnBrk="1" hangingPunct="1"/>
            <a:r>
              <a:rPr lang="es-MX" sz="2800" b="1">
                <a:solidFill>
                  <a:srgbClr val="FF0000"/>
                </a:solidFill>
                <a:latin typeface="Tahoma" pitchFamily="34" charset="0"/>
              </a:rPr>
              <a:t>II.</a:t>
            </a:r>
            <a:r>
              <a:rPr lang="es-MX" sz="2800" b="1">
                <a:latin typeface="Tahoma" pitchFamily="34" charset="0"/>
              </a:rPr>
              <a:t> </a:t>
            </a:r>
            <a:r>
              <a:rPr lang="es-MX" sz="2800" b="1">
                <a:solidFill>
                  <a:srgbClr val="F2021F"/>
                </a:solidFill>
                <a:latin typeface="Tahoma" pitchFamily="34" charset="0"/>
              </a:rPr>
              <a:t>MOTIVAR: </a:t>
            </a:r>
            <a:r>
              <a:rPr lang="es-MX" sz="2400" b="1">
                <a:solidFill>
                  <a:srgbClr val="FFFFCC"/>
                </a:solidFill>
              </a:rPr>
              <a:t>¿Cómo motivar y cómo enseñar?</a:t>
            </a:r>
            <a:r>
              <a:rPr lang="es-MX" sz="2400" b="1">
                <a:solidFill>
                  <a:srgbClr val="F2021F"/>
                </a:solidFill>
                <a:latin typeface="Tahoma" pitchFamily="34" charset="0"/>
              </a:rPr>
              <a:t> </a:t>
            </a:r>
            <a:endParaRPr lang="es-MX" sz="2400" b="1" dirty="0">
              <a:solidFill>
                <a:srgbClr val="CAE2FF"/>
              </a:solidFill>
              <a:latin typeface="Tahoma" pitchFamily="34" charset="0"/>
            </a:endParaRPr>
          </a:p>
        </p:txBody>
      </p:sp>
      <p:sp>
        <p:nvSpPr>
          <p:cNvPr id="4101" name="Rectangle 3"/>
          <p:cNvSpPr>
            <a:spLocks noGrp="1" noChangeArrowheads="1"/>
          </p:cNvSpPr>
          <p:nvPr>
            <p:ph type="body" idx="1"/>
          </p:nvPr>
        </p:nvSpPr>
        <p:spPr>
          <a:xfrm>
            <a:off x="2483769" y="2492374"/>
            <a:ext cx="5904656" cy="3528913"/>
          </a:xfrm>
        </p:spPr>
        <p:txBody>
          <a:bodyPr/>
          <a:lstStyle/>
          <a:p>
            <a:pPr eaLnBrk="1" hangingPunct="1">
              <a:lnSpc>
                <a:spcPct val="90000"/>
              </a:lnSpc>
            </a:pPr>
            <a:r>
              <a:rPr lang="es-MX" sz="2400" b="1" dirty="0">
                <a:solidFill>
                  <a:schemeClr val="accent6">
                    <a:lumMod val="50000"/>
                  </a:schemeClr>
                </a:solidFill>
              </a:rPr>
              <a:t>¿Qué enseñanzas nos da el profeta Daniel en su vida de oración?</a:t>
            </a:r>
          </a:p>
          <a:p>
            <a:pPr eaLnBrk="1" hangingPunct="1">
              <a:lnSpc>
                <a:spcPct val="90000"/>
              </a:lnSpc>
            </a:pPr>
            <a:endParaRPr lang="es-MX" sz="2400" b="1" dirty="0">
              <a:solidFill>
                <a:schemeClr val="accent6">
                  <a:lumMod val="50000"/>
                </a:schemeClr>
              </a:solidFill>
            </a:endParaRPr>
          </a:p>
          <a:p>
            <a:pPr eaLnBrk="1" hangingPunct="1">
              <a:lnSpc>
                <a:spcPct val="90000"/>
              </a:lnSpc>
            </a:pPr>
            <a:r>
              <a:rPr lang="es-MX" sz="2400" b="1" dirty="0">
                <a:solidFill>
                  <a:schemeClr val="accent6">
                    <a:lumMod val="50000"/>
                  </a:schemeClr>
                </a:solidFill>
              </a:rPr>
              <a:t>¿Cómo fue la comunicación con Dios en la vida de Enoc?</a:t>
            </a:r>
          </a:p>
          <a:p>
            <a:pPr marL="0" indent="0" eaLnBrk="1" hangingPunct="1">
              <a:lnSpc>
                <a:spcPct val="90000"/>
              </a:lnSpc>
              <a:buNone/>
            </a:pPr>
            <a:endParaRPr lang="es-MX" sz="2400" b="1" dirty="0">
              <a:solidFill>
                <a:schemeClr val="accent6">
                  <a:lumMod val="50000"/>
                </a:schemeClr>
              </a:solidFill>
            </a:endParaRPr>
          </a:p>
          <a:p>
            <a:pPr eaLnBrk="1" hangingPunct="1">
              <a:lnSpc>
                <a:spcPct val="90000"/>
              </a:lnSpc>
            </a:pPr>
            <a:r>
              <a:rPr lang="es-MX" sz="2400" b="1" dirty="0">
                <a:solidFill>
                  <a:schemeClr val="accent6">
                    <a:lumMod val="50000"/>
                  </a:schemeClr>
                </a:solidFill>
              </a:rPr>
              <a:t> ¿Qué podemos aprender de la vida de oración de líder Moisés? </a:t>
            </a:r>
            <a:endParaRPr lang="es-MX" sz="2400" dirty="0">
              <a:solidFill>
                <a:schemeClr val="accent6">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4294967295"/>
          </p:nvPr>
        </p:nvSpPr>
        <p:spPr>
          <a:xfrm>
            <a:off x="323528" y="1412776"/>
            <a:ext cx="8352928" cy="4938431"/>
          </a:xfrm>
        </p:spPr>
        <p:txBody>
          <a:bodyPr/>
          <a:lstStyle/>
          <a:p>
            <a:r>
              <a:rPr lang="es-ES" sz="2400" b="1" dirty="0">
                <a:solidFill>
                  <a:schemeClr val="accent6">
                    <a:lumMod val="50000"/>
                  </a:schemeClr>
                </a:solidFill>
              </a:rPr>
              <a:t>“Daniel es un de los grandes héroes de la Biblia.” Es uno de los guerreros de oración. </a:t>
            </a:r>
            <a:r>
              <a:rPr lang="es-ES" sz="1800" b="1" dirty="0">
                <a:solidFill>
                  <a:schemeClr val="accent6">
                    <a:lumMod val="50000"/>
                  </a:schemeClr>
                </a:solidFill>
              </a:rPr>
              <a:t>(GEB 61)</a:t>
            </a:r>
          </a:p>
          <a:p>
            <a:r>
              <a:rPr lang="es-ES" sz="2400" b="1" dirty="0">
                <a:solidFill>
                  <a:schemeClr val="accent6">
                    <a:lumMod val="50000"/>
                  </a:schemeClr>
                </a:solidFill>
              </a:rPr>
              <a:t>“Ante las dificultades, Daniel oró. Aunque su vida estaba en peligro, su oración fue constante y persistente (tres veces al día de rodillas, como era su costumbre) y predecible (con su ventana abierta hacia Jerusalén.)” </a:t>
            </a:r>
            <a:r>
              <a:rPr lang="es-ES" sz="1800" b="1" dirty="0">
                <a:solidFill>
                  <a:schemeClr val="accent6">
                    <a:lumMod val="50000"/>
                  </a:schemeClr>
                </a:solidFill>
              </a:rPr>
              <a:t>(Id)</a:t>
            </a:r>
          </a:p>
          <a:p>
            <a:r>
              <a:rPr lang="es-ES" sz="2400" b="1" dirty="0">
                <a:solidFill>
                  <a:schemeClr val="accent6">
                    <a:lumMod val="50000"/>
                  </a:schemeClr>
                </a:solidFill>
              </a:rPr>
              <a:t>“Era fiel y ningún vicio ni falta había en él </a:t>
            </a:r>
            <a:r>
              <a:rPr lang="es-ES" sz="1800" b="1" dirty="0">
                <a:solidFill>
                  <a:schemeClr val="accent6">
                    <a:lumMod val="50000"/>
                  </a:schemeClr>
                </a:solidFill>
              </a:rPr>
              <a:t>(Dan. 6:24) </a:t>
            </a:r>
            <a:r>
              <a:rPr lang="es-ES" sz="2400" b="1" dirty="0">
                <a:solidFill>
                  <a:schemeClr val="accent6">
                    <a:lumMod val="50000"/>
                  </a:schemeClr>
                </a:solidFill>
              </a:rPr>
              <a:t>A pesar de la envidia de sus colegas y las conspiraciones malvadas en su contra </a:t>
            </a:r>
            <a:r>
              <a:rPr lang="es-ES" sz="1800" b="1" dirty="0">
                <a:solidFill>
                  <a:schemeClr val="accent6">
                    <a:lumMod val="50000"/>
                  </a:schemeClr>
                </a:solidFill>
              </a:rPr>
              <a:t>(Dan. 6:5- 9), </a:t>
            </a:r>
            <a:r>
              <a:rPr lang="es-ES" sz="2400" b="1" dirty="0">
                <a:solidFill>
                  <a:schemeClr val="accent6">
                    <a:lumMod val="50000"/>
                  </a:schemeClr>
                </a:solidFill>
              </a:rPr>
              <a:t>Daniel mantuvo su constante vida de oración.” </a:t>
            </a:r>
            <a:r>
              <a:rPr lang="es-ES" sz="1800" b="1" dirty="0">
                <a:solidFill>
                  <a:schemeClr val="accent6">
                    <a:lumMod val="50000"/>
                  </a:schemeClr>
                </a:solidFill>
              </a:rPr>
              <a:t>(Id)</a:t>
            </a:r>
          </a:p>
          <a:p>
            <a:r>
              <a:rPr lang="es-ES" sz="2400" b="1" dirty="0">
                <a:solidFill>
                  <a:schemeClr val="accent6">
                    <a:lumMod val="50000"/>
                  </a:schemeClr>
                </a:solidFill>
              </a:rPr>
              <a:t>“Presenta ante Dios tus necesidades, gozo...” </a:t>
            </a:r>
            <a:r>
              <a:rPr lang="es-ES" sz="1800" b="1" dirty="0">
                <a:solidFill>
                  <a:schemeClr val="accent6">
                    <a:lumMod val="50000"/>
                  </a:schemeClr>
                </a:solidFill>
              </a:rPr>
              <a:t>(CC 85)</a:t>
            </a:r>
          </a:p>
        </p:txBody>
      </p:sp>
      <p:sp>
        <p:nvSpPr>
          <p:cNvPr id="7171" name="Rectangle 2"/>
          <p:cNvSpPr txBox="1">
            <a:spLocks noChangeArrowheads="1"/>
          </p:cNvSpPr>
          <p:nvPr/>
        </p:nvSpPr>
        <p:spPr bwMode="auto">
          <a:xfrm>
            <a:off x="195263" y="282575"/>
            <a:ext cx="8193161" cy="914400"/>
          </a:xfrm>
          <a:prstGeom prst="rect">
            <a:avLst/>
          </a:prstGeom>
          <a:noFill/>
          <a:ln w="9525">
            <a:noFill/>
            <a:miter lim="800000"/>
            <a:headEnd/>
            <a:tailEnd/>
          </a:ln>
        </p:spPr>
        <p:txBody>
          <a:bodyPr/>
          <a:lstStyle/>
          <a:p>
            <a:r>
              <a:rPr lang="es-MX" sz="2800" b="1" dirty="0">
                <a:solidFill>
                  <a:srgbClr val="FF0000"/>
                </a:solidFill>
                <a:latin typeface="Tahoma" pitchFamily="34" charset="0"/>
              </a:rPr>
              <a:t>III.</a:t>
            </a:r>
            <a:r>
              <a:rPr lang="es-MX" sz="2800" b="1" dirty="0">
                <a:latin typeface="Tahoma" pitchFamily="34" charset="0"/>
              </a:rPr>
              <a:t> </a:t>
            </a:r>
            <a:r>
              <a:rPr lang="es-MX" sz="2800" b="1" dirty="0">
                <a:solidFill>
                  <a:srgbClr val="F2021F"/>
                </a:solidFill>
                <a:latin typeface="Tahoma" pitchFamily="34" charset="0"/>
              </a:rPr>
              <a:t>EXPLORA: </a:t>
            </a:r>
            <a:r>
              <a:rPr lang="es-MX" sz="2600" b="1" dirty="0">
                <a:solidFill>
                  <a:srgbClr val="FFFFCC"/>
                </a:solidFill>
              </a:rPr>
              <a:t>1.</a:t>
            </a:r>
            <a:r>
              <a:rPr lang="es-MX" sz="2400" b="1" dirty="0">
                <a:solidFill>
                  <a:schemeClr val="bg1"/>
                </a:solidFill>
              </a:rPr>
              <a:t>¿Qué enseñanzas nos da el profeta Daniel en su vida de oración</a:t>
            </a:r>
            <a:r>
              <a:rPr lang="es-MX" sz="2400" b="1" dirty="0">
                <a:solidFill>
                  <a:srgbClr val="FFFFCC"/>
                </a:solidFill>
              </a:rPr>
              <a:t>? </a:t>
            </a:r>
            <a:r>
              <a:rPr lang="es-MX" sz="2000" b="1" dirty="0">
                <a:solidFill>
                  <a:srgbClr val="FFCC99"/>
                </a:solidFill>
              </a:rPr>
              <a:t>Daniel 2:20- 23  </a:t>
            </a:r>
          </a:p>
        </p:txBody>
      </p:sp>
    </p:spTree>
    <p:extLst>
      <p:ext uri="{BB962C8B-B14F-4D97-AF65-F5344CB8AC3E}">
        <p14:creationId xmlns:p14="http://schemas.microsoft.com/office/powerpoint/2010/main" val="4171447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395536" y="1412776"/>
            <a:ext cx="8280920" cy="4895874"/>
          </a:xfrm>
        </p:spPr>
        <p:txBody>
          <a:bodyPr/>
          <a:lstStyle/>
          <a:p>
            <a:r>
              <a:rPr lang="es-ES" sz="2400" b="1" dirty="0">
                <a:solidFill>
                  <a:schemeClr val="accent6">
                    <a:lumMod val="50000"/>
                  </a:schemeClr>
                </a:solidFill>
              </a:rPr>
              <a:t>“La Biblia no habla mucho acerca de la vida de Enoc, pero sí que caminó con Dios durante trecientos años, hasta que Dios lo llevó al cielo. ¡Cuán hermoso es que la devoción constante de una persona a Dios sea lo que defina su vida!” </a:t>
            </a:r>
            <a:r>
              <a:rPr lang="es-ES" sz="1800" b="1" dirty="0">
                <a:solidFill>
                  <a:schemeClr val="accent6">
                    <a:lumMod val="50000"/>
                  </a:schemeClr>
                </a:solidFill>
              </a:rPr>
              <a:t>(GEB 63)</a:t>
            </a:r>
          </a:p>
          <a:p>
            <a:r>
              <a:rPr lang="es-ES" sz="2400" b="1" dirty="0">
                <a:solidFill>
                  <a:schemeClr val="accent6">
                    <a:lumMod val="50000"/>
                  </a:schemeClr>
                </a:solidFill>
              </a:rPr>
              <a:t>“Enoc era constante en la oración, se mantenía cada día cerca de Dios, por medio de la fe, en sus circunstancias y experiencias.”</a:t>
            </a:r>
            <a:r>
              <a:rPr lang="es-ES" sz="1800" b="1" dirty="0">
                <a:solidFill>
                  <a:schemeClr val="accent6">
                    <a:lumMod val="50000"/>
                  </a:schemeClr>
                </a:solidFill>
              </a:rPr>
              <a:t> (Id)</a:t>
            </a:r>
          </a:p>
          <a:p>
            <a:r>
              <a:rPr lang="es-ES" sz="2400" b="1" dirty="0">
                <a:solidFill>
                  <a:schemeClr val="accent6">
                    <a:lumMod val="50000"/>
                  </a:schemeClr>
                </a:solidFill>
              </a:rPr>
              <a:t>“En medio de una vida de activa labor, Enoc mantenía fielmente su comunión con Dios. Cuanto más intensas y urgentes era sus labores, tanto más constantes y fervorosas eran sus oraciones.”</a:t>
            </a:r>
            <a:r>
              <a:rPr lang="es-ES" sz="1800" b="1" dirty="0">
                <a:solidFill>
                  <a:schemeClr val="accent6">
                    <a:lumMod val="50000"/>
                  </a:schemeClr>
                </a:solidFill>
              </a:rPr>
              <a:t>(Id)</a:t>
            </a:r>
          </a:p>
        </p:txBody>
      </p:sp>
      <p:sp>
        <p:nvSpPr>
          <p:cNvPr id="5123" name="Rectangle 2"/>
          <p:cNvSpPr>
            <a:spLocks noGrp="1" noChangeArrowheads="1"/>
          </p:cNvSpPr>
          <p:nvPr>
            <p:ph type="title"/>
          </p:nvPr>
        </p:nvSpPr>
        <p:spPr/>
        <p:txBody>
          <a:bodyPr/>
          <a:lstStyle/>
          <a:p>
            <a:pPr algn="just"/>
            <a:r>
              <a:rPr lang="es-MX" sz="2400" b="1" dirty="0">
                <a:solidFill>
                  <a:srgbClr val="FFFFCC"/>
                </a:solidFill>
                <a:latin typeface="Tahoma" pitchFamily="34" charset="0"/>
              </a:rPr>
              <a:t>2</a:t>
            </a:r>
            <a:r>
              <a:rPr lang="es-MX" sz="2400" b="1" dirty="0">
                <a:solidFill>
                  <a:srgbClr val="FFFFCC"/>
                </a:solidFill>
              </a:rPr>
              <a:t>. ¿</a:t>
            </a:r>
            <a:r>
              <a:rPr lang="es-MX" sz="2400" b="1" dirty="0">
                <a:solidFill>
                  <a:schemeClr val="bg1"/>
                </a:solidFill>
              </a:rPr>
              <a:t>Cómo fue la comunicación con Dios en la vida de Enoc? </a:t>
            </a:r>
            <a:r>
              <a:rPr lang="es-MX" sz="2000" b="1" dirty="0">
                <a:solidFill>
                  <a:srgbClr val="FFCC99"/>
                </a:solidFill>
              </a:rPr>
              <a:t>Enoc 5:22- 24</a:t>
            </a:r>
            <a:endParaRPr lang="es-MX" sz="1600" b="1" dirty="0">
              <a:solidFill>
                <a:srgbClr val="CC66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4294967295"/>
          </p:nvPr>
        </p:nvSpPr>
        <p:spPr>
          <a:xfrm>
            <a:off x="468312" y="1484313"/>
            <a:ext cx="8136136" cy="4419600"/>
          </a:xfrm>
        </p:spPr>
        <p:txBody>
          <a:bodyPr/>
          <a:lstStyle/>
          <a:p>
            <a:r>
              <a:rPr lang="es-PE" sz="2400" b="1" dirty="0">
                <a:solidFill>
                  <a:schemeClr val="accent6">
                    <a:lumMod val="50000"/>
                  </a:schemeClr>
                </a:solidFill>
              </a:rPr>
              <a:t>“El secreto de su éxito como dirigente piadoso fue su comunicación constante con Dios y su relación permanente con él.” </a:t>
            </a:r>
            <a:r>
              <a:rPr lang="es-PE" sz="1800" b="1" dirty="0">
                <a:solidFill>
                  <a:schemeClr val="accent6">
                    <a:lumMod val="50000"/>
                  </a:schemeClr>
                </a:solidFill>
              </a:rPr>
              <a:t>(GEB 64)</a:t>
            </a:r>
          </a:p>
          <a:p>
            <a:r>
              <a:rPr lang="es-PE" sz="2400" b="1" dirty="0">
                <a:solidFill>
                  <a:schemeClr val="accent6">
                    <a:lumMod val="50000"/>
                  </a:schemeClr>
                </a:solidFill>
              </a:rPr>
              <a:t>“Podemos aprender mucho de la vida de Moisés en lo que se refiere a la oración y a aferrarse a Dios:</a:t>
            </a:r>
          </a:p>
          <a:p>
            <a:r>
              <a:rPr lang="es-PE" sz="2400" b="1" dirty="0">
                <a:solidFill>
                  <a:schemeClr val="accent6">
                    <a:lumMod val="50000"/>
                  </a:schemeClr>
                </a:solidFill>
              </a:rPr>
              <a:t>1. Moisés sentía un profundo amor por Dios y tenía una idea clara del carácter divino.</a:t>
            </a:r>
          </a:p>
          <a:p>
            <a:r>
              <a:rPr lang="es-PE" sz="2400" b="1" dirty="0">
                <a:solidFill>
                  <a:schemeClr val="accent6">
                    <a:lumMod val="50000"/>
                  </a:schemeClr>
                </a:solidFill>
              </a:rPr>
              <a:t>2. Moisés fue valiente y fiel a aferrarse a Dios en los altibajos del extenuante viaje hacia la tierra prometida.”</a:t>
            </a:r>
          </a:p>
          <a:p>
            <a:r>
              <a:rPr lang="es-PE" sz="2400" b="1" dirty="0">
                <a:solidFill>
                  <a:schemeClr val="accent6">
                    <a:lumMod val="50000"/>
                  </a:schemeClr>
                </a:solidFill>
                <a:ea typeface="Calibri" panose="020F0502020204030204" pitchFamily="34" charset="0"/>
                <a:cs typeface="Times New Roman" panose="02020603050405020304" pitchFamily="18" charset="0"/>
              </a:rPr>
              <a:t>3. “Moisés recordó a Dios su pacto </a:t>
            </a:r>
            <a:r>
              <a:rPr lang="es-PE" sz="1800" b="1" dirty="0">
                <a:solidFill>
                  <a:schemeClr val="accent6">
                    <a:lumMod val="50000"/>
                  </a:schemeClr>
                </a:solidFill>
                <a:ea typeface="Calibri" panose="020F0502020204030204" pitchFamily="34" charset="0"/>
                <a:cs typeface="Times New Roman" panose="02020603050405020304" pitchFamily="18" charset="0"/>
              </a:rPr>
              <a:t>(</a:t>
            </a:r>
            <a:r>
              <a:rPr lang="es-PE" sz="1800" b="1" dirty="0" err="1">
                <a:solidFill>
                  <a:schemeClr val="accent6">
                    <a:lumMod val="50000"/>
                  </a:schemeClr>
                </a:solidFill>
                <a:ea typeface="Calibri" panose="020F0502020204030204" pitchFamily="34" charset="0"/>
                <a:cs typeface="Times New Roman" panose="02020603050405020304" pitchFamily="18" charset="0"/>
              </a:rPr>
              <a:t>Éxo</a:t>
            </a:r>
            <a:r>
              <a:rPr lang="es-PE" sz="1800" b="1" dirty="0">
                <a:solidFill>
                  <a:schemeClr val="accent6">
                    <a:lumMod val="50000"/>
                  </a:schemeClr>
                </a:solidFill>
                <a:ea typeface="Calibri" panose="020F0502020204030204" pitchFamily="34" charset="0"/>
                <a:cs typeface="Times New Roman" panose="02020603050405020304" pitchFamily="18" charset="0"/>
              </a:rPr>
              <a:t>. 32:12), </a:t>
            </a:r>
            <a:r>
              <a:rPr lang="es-PE" sz="2400" b="1" dirty="0">
                <a:solidFill>
                  <a:schemeClr val="accent6">
                    <a:lumMod val="50000"/>
                  </a:schemeClr>
                </a:solidFill>
                <a:ea typeface="Calibri" panose="020F0502020204030204" pitchFamily="34" charset="0"/>
                <a:cs typeface="Times New Roman" panose="02020603050405020304" pitchFamily="18" charset="0"/>
              </a:rPr>
              <a:t>reclamó sus promesas.” </a:t>
            </a:r>
            <a:r>
              <a:rPr lang="es-PE" sz="1800" b="1" dirty="0">
                <a:solidFill>
                  <a:schemeClr val="accent6">
                    <a:lumMod val="50000"/>
                  </a:schemeClr>
                </a:solidFill>
                <a:ea typeface="Calibri" panose="020F0502020204030204" pitchFamily="34" charset="0"/>
                <a:cs typeface="Times New Roman" panose="02020603050405020304" pitchFamily="18" charset="0"/>
              </a:rPr>
              <a:t>(</a:t>
            </a:r>
            <a:r>
              <a:rPr lang="es-PE" sz="1800" b="1" dirty="0" err="1">
                <a:solidFill>
                  <a:schemeClr val="accent6">
                    <a:lumMod val="50000"/>
                  </a:schemeClr>
                </a:solidFill>
                <a:ea typeface="Calibri" panose="020F0502020204030204" pitchFamily="34" charset="0"/>
                <a:cs typeface="Times New Roman" panose="02020603050405020304" pitchFamily="18" charset="0"/>
              </a:rPr>
              <a:t>Deut</a:t>
            </a:r>
            <a:r>
              <a:rPr lang="es-PE" sz="1800" b="1" dirty="0">
                <a:solidFill>
                  <a:schemeClr val="accent6">
                    <a:lumMod val="50000"/>
                  </a:schemeClr>
                </a:solidFill>
                <a:ea typeface="Calibri" panose="020F0502020204030204" pitchFamily="34" charset="0"/>
                <a:cs typeface="Times New Roman" panose="02020603050405020304" pitchFamily="18" charset="0"/>
              </a:rPr>
              <a:t>. 7:8, GEB 65)</a:t>
            </a:r>
            <a:endParaRPr lang="es-PE" sz="1800" b="1" dirty="0">
              <a:solidFill>
                <a:schemeClr val="accent6">
                  <a:lumMod val="50000"/>
                </a:schemeClr>
              </a:solidFill>
              <a:effectLst/>
              <a:ea typeface="Calibri" panose="020F0502020204030204" pitchFamily="34" charset="0"/>
              <a:cs typeface="Times New Roman" panose="02020603050405020304" pitchFamily="18" charset="0"/>
            </a:endParaRPr>
          </a:p>
        </p:txBody>
      </p:sp>
      <p:sp>
        <p:nvSpPr>
          <p:cNvPr id="6147" name="Rectangle 2"/>
          <p:cNvSpPr txBox="1">
            <a:spLocks noChangeArrowheads="1"/>
          </p:cNvSpPr>
          <p:nvPr/>
        </p:nvSpPr>
        <p:spPr bwMode="auto">
          <a:xfrm>
            <a:off x="195263" y="282575"/>
            <a:ext cx="8015287" cy="914400"/>
          </a:xfrm>
          <a:prstGeom prst="rect">
            <a:avLst/>
          </a:prstGeom>
          <a:noFill/>
          <a:ln w="9525">
            <a:noFill/>
            <a:miter lim="800000"/>
            <a:headEnd/>
            <a:tailEnd/>
          </a:ln>
        </p:spPr>
        <p:txBody>
          <a:bodyPr/>
          <a:lstStyle/>
          <a:p>
            <a:r>
              <a:rPr lang="es-MX" sz="2600" b="1" dirty="0">
                <a:solidFill>
                  <a:srgbClr val="FFFFCC"/>
                </a:solidFill>
              </a:rPr>
              <a:t>3. </a:t>
            </a:r>
            <a:r>
              <a:rPr lang="es-MX" sz="2400" b="1" dirty="0">
                <a:solidFill>
                  <a:srgbClr val="FFFFCC"/>
                </a:solidFill>
              </a:rPr>
              <a:t>¿</a:t>
            </a:r>
            <a:r>
              <a:rPr lang="es-MX" sz="2400" b="1" dirty="0">
                <a:solidFill>
                  <a:schemeClr val="bg1"/>
                </a:solidFill>
              </a:rPr>
              <a:t>Qué podemos aprender de la vida de oración de líder Moisés</a:t>
            </a:r>
            <a:r>
              <a:rPr lang="es-MX" sz="2400" b="1" dirty="0">
                <a:solidFill>
                  <a:srgbClr val="FFFFCC"/>
                </a:solidFill>
              </a:rPr>
              <a:t>?</a:t>
            </a:r>
            <a:r>
              <a:rPr lang="es-MX" sz="2400" b="1" dirty="0">
                <a:solidFill>
                  <a:srgbClr val="FFCC99"/>
                </a:solidFill>
              </a:rPr>
              <a:t> </a:t>
            </a:r>
            <a:r>
              <a:rPr lang="es-MX" sz="2000" b="1" dirty="0">
                <a:solidFill>
                  <a:srgbClr val="FFCC99"/>
                </a:solidFill>
              </a:rPr>
              <a:t> Éxodo 33:15- 23</a:t>
            </a:r>
            <a:endParaRPr lang="es-MX" sz="2000" b="1" dirty="0">
              <a:solidFill>
                <a:srgbClr val="FFC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1979712" y="1650493"/>
            <a:ext cx="6592887" cy="4090987"/>
          </a:xfrm>
        </p:spPr>
        <p:txBody>
          <a:bodyPr/>
          <a:lstStyle/>
          <a:p>
            <a:pPr>
              <a:lnSpc>
                <a:spcPct val="80000"/>
              </a:lnSpc>
              <a:buFont typeface="Wingdings" pitchFamily="2" charset="2"/>
              <a:buNone/>
            </a:pPr>
            <a:r>
              <a:rPr lang="es-ES" sz="2800" b="1" dirty="0">
                <a:solidFill>
                  <a:srgbClr val="3D3DD7"/>
                </a:solidFill>
              </a:rPr>
              <a:t>  	</a:t>
            </a:r>
            <a:r>
              <a:rPr lang="es-ES" sz="2400" b="1" dirty="0">
                <a:solidFill>
                  <a:schemeClr val="accent6">
                    <a:lumMod val="50000"/>
                  </a:schemeClr>
                </a:solidFill>
              </a:rPr>
              <a:t>El deseo ser un guerrero de oración como el profeta Daniel, Enoc y Moisés, y caminar con Dios en la vida.</a:t>
            </a:r>
          </a:p>
          <a:p>
            <a:pPr>
              <a:lnSpc>
                <a:spcPct val="80000"/>
              </a:lnSpc>
              <a:buFont typeface="Wingdings" pitchFamily="2" charset="2"/>
              <a:buNone/>
            </a:pPr>
            <a:r>
              <a:rPr lang="es-ES" sz="2400" b="1" dirty="0">
                <a:solidFill>
                  <a:schemeClr val="accent6">
                    <a:lumMod val="50000"/>
                  </a:schemeClr>
                </a:solidFill>
              </a:rPr>
              <a:t>	¿Deseas ser un guerrero de oración?</a:t>
            </a:r>
            <a:endParaRPr lang="es-MX" sz="2400" b="1" dirty="0">
              <a:solidFill>
                <a:schemeClr val="accent6">
                  <a:lumMod val="50000"/>
                </a:schemeClr>
              </a:solidFill>
            </a:endParaRPr>
          </a:p>
          <a:p>
            <a:pPr eaLnBrk="1" hangingPunct="1">
              <a:lnSpc>
                <a:spcPct val="80000"/>
              </a:lnSpc>
              <a:buFont typeface="Wingdings" pitchFamily="2" charset="2"/>
              <a:buNone/>
            </a:pPr>
            <a:r>
              <a:rPr lang="es-MX" sz="2400" b="1" dirty="0">
                <a:solidFill>
                  <a:srgbClr val="F33F61"/>
                </a:solidFill>
              </a:rPr>
              <a:t>    ¿Cuál es tu decisión?</a:t>
            </a:r>
          </a:p>
          <a:p>
            <a:pPr eaLnBrk="1" hangingPunct="1">
              <a:lnSpc>
                <a:spcPct val="80000"/>
              </a:lnSpc>
              <a:buFont typeface="Wingdings" pitchFamily="2" charset="2"/>
              <a:buNone/>
            </a:pPr>
            <a:endParaRPr lang="es-MX" sz="2400" b="1" dirty="0">
              <a:solidFill>
                <a:srgbClr val="F33F61"/>
              </a:solidFill>
            </a:endParaRPr>
          </a:p>
          <a:p>
            <a:pPr eaLnBrk="1" hangingPunct="1">
              <a:lnSpc>
                <a:spcPct val="80000"/>
              </a:lnSpc>
              <a:buFont typeface="Wingdings" pitchFamily="2" charset="2"/>
              <a:buNone/>
            </a:pPr>
            <a:r>
              <a:rPr lang="es-MX" sz="2400" b="1" dirty="0">
                <a:solidFill>
                  <a:srgbClr val="F33F61"/>
                </a:solidFill>
              </a:rPr>
              <a:t>V. CREA: </a:t>
            </a:r>
            <a:r>
              <a:rPr lang="es-ES" sz="2400" b="1" dirty="0">
                <a:solidFill>
                  <a:schemeClr val="accent6">
                    <a:lumMod val="50000"/>
                  </a:schemeClr>
                </a:solidFill>
              </a:rPr>
              <a:t>¿Qué haré para compartir esta lección la próxima semana? Crear  oportunidades y compartir sobre la vida de oración de Enoc, Moisés y de Enoc. Amén</a:t>
            </a:r>
            <a:endParaRPr lang="es-MX" sz="2400" b="1" dirty="0">
              <a:solidFill>
                <a:schemeClr val="accent6">
                  <a:lumMod val="50000"/>
                </a:schemeClr>
              </a:solidFill>
            </a:endParaRPr>
          </a:p>
          <a:p>
            <a:pPr eaLnBrk="1" hangingPunct="1">
              <a:lnSpc>
                <a:spcPct val="80000"/>
              </a:lnSpc>
              <a:buFont typeface="Wingdings" pitchFamily="2" charset="2"/>
              <a:buNone/>
            </a:pPr>
            <a:endParaRPr lang="es-MX" sz="2800" b="1" dirty="0">
              <a:solidFill>
                <a:srgbClr val="F33F61"/>
              </a:solidFill>
            </a:endParaRPr>
          </a:p>
        </p:txBody>
      </p:sp>
      <p:pic>
        <p:nvPicPr>
          <p:cNvPr id="8195" name="Picture 10" descr="J"/>
          <p:cNvPicPr>
            <a:picLocks noChangeAspect="1" noChangeArrowheads="1"/>
          </p:cNvPicPr>
          <p:nvPr/>
        </p:nvPicPr>
        <p:blipFill>
          <a:blip r:embed="rId2"/>
          <a:srcRect/>
          <a:stretch>
            <a:fillRect/>
          </a:stretch>
        </p:blipFill>
        <p:spPr bwMode="auto">
          <a:xfrm>
            <a:off x="536774" y="2599831"/>
            <a:ext cx="1442938" cy="2192310"/>
          </a:xfrm>
          <a:prstGeom prst="rect">
            <a:avLst/>
          </a:prstGeom>
          <a:noFill/>
          <a:ln w="9525">
            <a:noFill/>
            <a:miter lim="800000"/>
            <a:headEnd/>
            <a:tailEnd/>
          </a:ln>
        </p:spPr>
      </p:pic>
      <p:sp>
        <p:nvSpPr>
          <p:cNvPr id="8196" name="Rectangle 2"/>
          <p:cNvSpPr>
            <a:spLocks noGrp="1" noChangeArrowheads="1"/>
          </p:cNvSpPr>
          <p:nvPr>
            <p:ph type="title"/>
          </p:nvPr>
        </p:nvSpPr>
        <p:spPr/>
        <p:txBody>
          <a:bodyPr/>
          <a:lstStyle/>
          <a:p>
            <a:pPr eaLnBrk="1" hangingPunct="1"/>
            <a:r>
              <a:rPr lang="es-MX" sz="2800" b="1" dirty="0">
                <a:solidFill>
                  <a:srgbClr val="FF0000"/>
                </a:solidFill>
                <a:latin typeface="Tahoma" pitchFamily="34" charset="0"/>
              </a:rPr>
              <a:t>IV.</a:t>
            </a:r>
            <a:r>
              <a:rPr lang="es-MX" sz="2800" dirty="0">
                <a:solidFill>
                  <a:srgbClr val="FF0000"/>
                </a:solidFill>
                <a:latin typeface="Tahoma" pitchFamily="34" charset="0"/>
              </a:rPr>
              <a:t> </a:t>
            </a:r>
            <a:r>
              <a:rPr lang="es-MX" sz="2800" b="1" dirty="0">
                <a:solidFill>
                  <a:srgbClr val="F2021F"/>
                </a:solidFill>
                <a:latin typeface="Tahoma" pitchFamily="34" charset="0"/>
              </a:rPr>
              <a:t>APLICA:</a:t>
            </a:r>
            <a:br>
              <a:rPr lang="es-MX" sz="2800" b="1" dirty="0">
                <a:latin typeface="Tahoma" pitchFamily="34" charset="0"/>
              </a:rPr>
            </a:br>
            <a:r>
              <a:rPr lang="es-MX" sz="2400" b="1" dirty="0">
                <a:latin typeface="Tahoma" pitchFamily="34" charset="0"/>
              </a:rPr>
              <a:t>¿Qué debo sentir al recibir estos conocimientos?</a:t>
            </a:r>
            <a:r>
              <a:rPr lang="es-MX" sz="2800" b="1" dirty="0">
                <a:latin typeface="Tahoma" pitchFamily="34"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250825" y="206375"/>
            <a:ext cx="8015288" cy="914400"/>
          </a:xfrm>
          <a:prstGeom prst="rect">
            <a:avLst/>
          </a:prstGeom>
          <a:noFill/>
          <a:ln>
            <a:noFill/>
          </a:ln>
        </p:spPr>
        <p:txBody>
          <a:bodyPr anchor="ctr"/>
          <a:lst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a:lstStyle>
          <a:p>
            <a:pPr>
              <a:defRPr/>
            </a:pPr>
            <a:r>
              <a:rPr lang="es-MX" sz="3200" b="1" kern="0" dirty="0">
                <a:solidFill>
                  <a:srgbClr val="FFFF99"/>
                </a:solidFill>
                <a:latin typeface="Tahoma" panose="020B0604030504040204" pitchFamily="34" charset="0"/>
                <a:ea typeface="Tahoma" panose="020B0604030504040204" pitchFamily="34" charset="0"/>
                <a:cs typeface="Tahoma" panose="020B0604030504040204" pitchFamily="34" charset="0"/>
              </a:rPr>
              <a:t>Créditos</a:t>
            </a:r>
            <a:endParaRPr lang="es-MX" sz="2400" b="1" kern="0" dirty="0">
              <a:solidFill>
                <a:srgbClr val="FFFF99"/>
              </a:solidFill>
              <a:latin typeface="Tahoma" panose="020B0604030504040204" pitchFamily="34" charset="0"/>
              <a:ea typeface="Tahoma" panose="020B0604030504040204" pitchFamily="34" charset="0"/>
              <a:cs typeface="Tahoma" panose="020B0604030504040204" pitchFamily="34" charset="0"/>
            </a:endParaRPr>
          </a:p>
        </p:txBody>
      </p:sp>
      <p:sp>
        <p:nvSpPr>
          <p:cNvPr id="6" name="Rectángulo 5"/>
          <p:cNvSpPr/>
          <p:nvPr/>
        </p:nvSpPr>
        <p:spPr>
          <a:xfrm>
            <a:off x="8532813" y="677863"/>
            <a:ext cx="360362" cy="547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AR"/>
          </a:p>
        </p:txBody>
      </p:sp>
      <p:pic>
        <p:nvPicPr>
          <p:cNvPr id="9220" name="Picture 4" descr="Jesús sonriente"/>
          <p:cNvPicPr>
            <a:picLocks noChangeAspect="1" noChangeArrowheads="1"/>
          </p:cNvPicPr>
          <p:nvPr/>
        </p:nvPicPr>
        <p:blipFill>
          <a:blip r:embed="rId2"/>
          <a:srcRect/>
          <a:stretch>
            <a:fillRect/>
          </a:stretch>
        </p:blipFill>
        <p:spPr bwMode="auto">
          <a:xfrm>
            <a:off x="327025" y="1341438"/>
            <a:ext cx="8205788" cy="5011737"/>
          </a:xfrm>
          <a:prstGeom prst="rect">
            <a:avLst/>
          </a:prstGeom>
          <a:noFill/>
          <a:ln w="9525">
            <a:noFill/>
            <a:miter lim="800000"/>
            <a:headEnd/>
            <a:tailEnd/>
          </a:ln>
        </p:spPr>
      </p:pic>
      <p:sp>
        <p:nvSpPr>
          <p:cNvPr id="9221" name="Rectangle 2"/>
          <p:cNvSpPr>
            <a:spLocks noChangeArrowheads="1"/>
          </p:cNvSpPr>
          <p:nvPr/>
        </p:nvSpPr>
        <p:spPr bwMode="auto">
          <a:xfrm>
            <a:off x="1979613" y="1844675"/>
            <a:ext cx="6480175" cy="4401205"/>
          </a:xfrm>
          <a:prstGeom prst="rect">
            <a:avLst/>
          </a:prstGeom>
          <a:noFill/>
          <a:ln w="9525">
            <a:noFill/>
            <a:miter lim="800000"/>
            <a:headEnd/>
            <a:tailEnd/>
          </a:ln>
        </p:spPr>
        <p:txBody>
          <a:bodyPr>
            <a:spAutoFit/>
          </a:bodyPr>
          <a:lstStyle/>
          <a:p>
            <a:pPr algn="ctr" eaLnBrk="1" hangingPunct="1"/>
            <a:r>
              <a:rPr lang="es-AR" sz="1600" b="1" dirty="0">
                <a:solidFill>
                  <a:srgbClr val="FFFFCC"/>
                </a:solidFill>
                <a:latin typeface="Tahoma" pitchFamily="34" charset="0"/>
              </a:rPr>
              <a:t>DISEÑO ORIGINAL</a:t>
            </a:r>
          </a:p>
          <a:p>
            <a:pPr algn="ctr" eaLnBrk="1" hangingPunct="1"/>
            <a:r>
              <a:rPr lang="es-AR" sz="1200" b="1" dirty="0">
                <a:solidFill>
                  <a:srgbClr val="FFFFCC"/>
                </a:solidFill>
                <a:latin typeface="Tahoma" pitchFamily="34" charset="0"/>
              </a:rPr>
              <a:t>Lic. Alejandrino </a:t>
            </a:r>
            <a:r>
              <a:rPr lang="es-AR" sz="1200" b="1" dirty="0" err="1">
                <a:solidFill>
                  <a:srgbClr val="FFFFCC"/>
                </a:solidFill>
                <a:latin typeface="Tahoma" pitchFamily="34" charset="0"/>
              </a:rPr>
              <a:t>Halire</a:t>
            </a:r>
            <a:r>
              <a:rPr lang="es-AR" sz="1200" b="1" dirty="0">
                <a:solidFill>
                  <a:srgbClr val="FFFFCC"/>
                </a:solidFill>
                <a:latin typeface="Tahoma" pitchFamily="34" charset="0"/>
              </a:rPr>
              <a:t> </a:t>
            </a:r>
            <a:r>
              <a:rPr lang="es-AR" sz="1200" b="1" dirty="0" err="1">
                <a:solidFill>
                  <a:srgbClr val="FFFFCC"/>
                </a:solidFill>
                <a:latin typeface="Tahoma" pitchFamily="34" charset="0"/>
              </a:rPr>
              <a:t>Ccahuana</a:t>
            </a:r>
            <a:r>
              <a:rPr lang="es-AR" sz="1200" b="1" dirty="0">
                <a:solidFill>
                  <a:srgbClr val="FFFFCC"/>
                </a:solidFill>
                <a:latin typeface="Tahoma" pitchFamily="34" charset="0"/>
              </a:rPr>
              <a:t> </a:t>
            </a:r>
          </a:p>
          <a:p>
            <a:pPr algn="ctr" eaLnBrk="1" hangingPunct="1"/>
            <a:r>
              <a:rPr lang="es-AR" sz="1400" dirty="0">
                <a:solidFill>
                  <a:srgbClr val="FFFFCC"/>
                </a:solidFill>
                <a:latin typeface="Tahoma" pitchFamily="34" charset="0"/>
                <a:hlinkClick r:id="rId3"/>
              </a:rPr>
              <a:t>http://decalogo-janohalire.blogspot.com/p/escuela-sabatica.html</a:t>
            </a:r>
            <a:r>
              <a:rPr lang="es-AR" sz="1000" dirty="0">
                <a:solidFill>
                  <a:srgbClr val="FFFFCC"/>
                </a:solidFill>
                <a:latin typeface="Tahoma" pitchFamily="34" charset="0"/>
              </a:rPr>
              <a:t> </a:t>
            </a:r>
          </a:p>
          <a:p>
            <a:pPr algn="ctr" eaLnBrk="1" hangingPunct="1"/>
            <a:endParaRPr lang="es-AR" sz="1600" b="1" dirty="0">
              <a:latin typeface="Tahoma" pitchFamily="34" charset="0"/>
            </a:endParaRPr>
          </a:p>
          <a:p>
            <a:pPr algn="ctr" eaLnBrk="1" hangingPunct="1"/>
            <a:r>
              <a:rPr lang="es-AR" sz="1600" b="1" dirty="0">
                <a:solidFill>
                  <a:srgbClr val="CCECFF"/>
                </a:solidFill>
                <a:latin typeface="Tahoma" pitchFamily="34" charset="0"/>
              </a:rPr>
              <a:t>Distribución</a:t>
            </a:r>
          </a:p>
          <a:p>
            <a:pPr algn="ctr" eaLnBrk="1" hangingPunct="1"/>
            <a:r>
              <a:rPr lang="es-AR" sz="1600" b="1" dirty="0">
                <a:solidFill>
                  <a:srgbClr val="CCECFF"/>
                </a:solidFill>
                <a:latin typeface="Tahoma" pitchFamily="34" charset="0"/>
              </a:rPr>
              <a:t>Recursos Escuela Sabática ©</a:t>
            </a:r>
          </a:p>
          <a:p>
            <a:pPr algn="ctr" eaLnBrk="1" hangingPunct="1"/>
            <a:endParaRPr lang="es-AR" sz="1200" b="1" dirty="0">
              <a:latin typeface="Tahoma" pitchFamily="34" charset="0"/>
            </a:endParaRPr>
          </a:p>
          <a:p>
            <a:pPr algn="ctr" eaLnBrk="1" hangingPunct="1"/>
            <a:r>
              <a:rPr lang="es-AR" sz="1400" b="1" dirty="0">
                <a:solidFill>
                  <a:schemeClr val="bg1"/>
                </a:solidFill>
                <a:latin typeface="Tahoma" pitchFamily="34" charset="0"/>
              </a:rPr>
              <a:t>Para recibir las próximas lecciones inscríbase enviando un mail a:</a:t>
            </a:r>
          </a:p>
          <a:p>
            <a:pPr algn="ctr" eaLnBrk="1" hangingPunct="1"/>
            <a:r>
              <a:rPr lang="es-PE" sz="1400" u="sng" dirty="0">
                <a:hlinkClick r:id="rId4"/>
              </a:rPr>
              <a:t>www.recursos-biblicos.com</a:t>
            </a:r>
            <a:endParaRPr lang="es-AR" sz="1400" b="1" dirty="0">
              <a:solidFill>
                <a:schemeClr val="bg1"/>
              </a:solidFill>
              <a:latin typeface="Tahoma" pitchFamily="34" charset="0"/>
            </a:endParaRPr>
          </a:p>
          <a:p>
            <a:pPr algn="ctr" eaLnBrk="1" hangingPunct="1">
              <a:buFont typeface="Wingdings" pitchFamily="2" charset="2"/>
              <a:buNone/>
            </a:pPr>
            <a:r>
              <a:rPr lang="es-AR" sz="1200" b="1" dirty="0">
                <a:solidFill>
                  <a:schemeClr val="bg1"/>
                </a:solidFill>
                <a:latin typeface="Tahoma" pitchFamily="34" charset="0"/>
              </a:rPr>
              <a:t> Asunto: Lecciones en PowerPoint</a:t>
            </a:r>
          </a:p>
          <a:p>
            <a:pPr algn="ctr" eaLnBrk="1" hangingPunct="1"/>
            <a:endParaRPr lang="es-AR" sz="1200" b="1" dirty="0">
              <a:solidFill>
                <a:schemeClr val="bg1"/>
              </a:solidFill>
              <a:latin typeface="Tahoma" pitchFamily="34" charset="0"/>
            </a:endParaRPr>
          </a:p>
          <a:p>
            <a:pPr algn="ctr" eaLnBrk="1" hangingPunct="1"/>
            <a:endParaRPr lang="es-AR" sz="1400" b="1" dirty="0">
              <a:solidFill>
                <a:schemeClr val="bg1"/>
              </a:solidFill>
              <a:latin typeface="Tahoma" pitchFamily="34" charset="0"/>
            </a:endParaRPr>
          </a:p>
          <a:p>
            <a:pPr algn="ctr" eaLnBrk="1" hangingPunct="1"/>
            <a:r>
              <a:rPr lang="es-AR" sz="1400" b="1" dirty="0">
                <a:solidFill>
                  <a:schemeClr val="bg1"/>
                </a:solidFill>
                <a:latin typeface="Tahoma" pitchFamily="34" charset="0"/>
              </a:rPr>
              <a:t>RECURSOS BÍBLICOS</a:t>
            </a:r>
          </a:p>
          <a:p>
            <a:pPr algn="ctr" eaLnBrk="1" hangingPunct="1"/>
            <a:r>
              <a:rPr lang="es-AR" sz="1400" b="1" dirty="0">
                <a:solidFill>
                  <a:schemeClr val="bg1"/>
                </a:solidFill>
                <a:latin typeface="Tahoma" pitchFamily="34" charset="0"/>
              </a:rPr>
              <a:t>Recursos gratuitos </a:t>
            </a:r>
          </a:p>
          <a:p>
            <a:pPr algn="ctr" eaLnBrk="1" hangingPunct="1"/>
            <a:endParaRPr lang="es-AR" sz="1200" b="1" dirty="0">
              <a:solidFill>
                <a:schemeClr val="bg1"/>
              </a:solidFill>
              <a:latin typeface="Tahoma" pitchFamily="34" charset="0"/>
            </a:endParaRPr>
          </a:p>
          <a:p>
            <a:pPr algn="ctr" eaLnBrk="1" hangingPunct="1"/>
            <a:r>
              <a:rPr lang="es-AR" sz="1200" b="1" dirty="0">
                <a:solidFill>
                  <a:schemeClr val="bg1"/>
                </a:solidFill>
                <a:latin typeface="Tahoma" pitchFamily="34" charset="0"/>
                <a:hlinkClick r:id="rId5"/>
              </a:rPr>
              <a:t>https://www.recursos-biblicos.com/2014/04/resumen-de-la-leccion-de-escuela-sabatica-para-segundo-trimestre-2014.html</a:t>
            </a:r>
            <a:r>
              <a:rPr lang="es-AR" sz="1200" b="1" dirty="0">
                <a:solidFill>
                  <a:schemeClr val="bg1"/>
                </a:solidFill>
                <a:latin typeface="Tahoma" pitchFamily="34" charset="0"/>
              </a:rPr>
              <a:t> </a:t>
            </a:r>
          </a:p>
          <a:p>
            <a:pPr algn="ctr" eaLnBrk="1" hangingPunct="1"/>
            <a:endParaRPr lang="es-AR" sz="1200" b="1" dirty="0">
              <a:solidFill>
                <a:schemeClr val="bg1"/>
              </a:solidFill>
              <a:latin typeface="Tahoma" pitchFamily="34" charset="0"/>
            </a:endParaRPr>
          </a:p>
          <a:p>
            <a:pPr algn="ctr" eaLnBrk="1" hangingPunct="1"/>
            <a:r>
              <a:rPr lang="es-PE" sz="1200" dirty="0">
                <a:hlinkClick r:id="rId6"/>
              </a:rPr>
              <a:t>https://es.slideshare.net/ahalirecc</a:t>
            </a:r>
            <a:r>
              <a:rPr lang="es-PE" sz="1200" dirty="0"/>
              <a:t> </a:t>
            </a:r>
          </a:p>
          <a:p>
            <a:pPr algn="ctr" eaLnBrk="1" hangingPunct="1"/>
            <a:endParaRPr lang="es-AR" sz="1200" b="1" dirty="0">
              <a:solidFill>
                <a:schemeClr val="bg1"/>
              </a:solidFill>
              <a:latin typeface="Tahoma" pitchFamily="34" charset="0"/>
            </a:endParaRPr>
          </a:p>
          <a:p>
            <a:pPr algn="ctr" eaLnBrk="1" hangingPunct="1"/>
            <a:endParaRPr lang="es-AR" sz="1200" b="1" dirty="0">
              <a:solidFill>
                <a:schemeClr val="bg1"/>
              </a:solidFill>
              <a:latin typeface="Tahoma" pitchFamily="34" charset="0"/>
            </a:endParaRPr>
          </a:p>
        </p:txBody>
      </p:sp>
      <p:grpSp>
        <p:nvGrpSpPr>
          <p:cNvPr id="9222" name="Group 3"/>
          <p:cNvGrpSpPr>
            <a:grpSpLocks/>
          </p:cNvGrpSpPr>
          <p:nvPr/>
        </p:nvGrpSpPr>
        <p:grpSpPr bwMode="auto">
          <a:xfrm>
            <a:off x="511175" y="5084763"/>
            <a:ext cx="1120775" cy="865187"/>
            <a:chOff x="4694" y="3521"/>
            <a:chExt cx="908" cy="680"/>
          </a:xfrm>
        </p:grpSpPr>
        <p:sp>
          <p:nvSpPr>
            <p:cNvPr id="9223" name="WordArt 4"/>
            <p:cNvSpPr>
              <a:spLocks noChangeArrowheads="1" noChangeShapeType="1" noTextEdit="1"/>
            </p:cNvSpPr>
            <p:nvPr/>
          </p:nvSpPr>
          <p:spPr bwMode="auto">
            <a:xfrm>
              <a:off x="4740" y="3838"/>
              <a:ext cx="804" cy="276"/>
            </a:xfrm>
            <a:prstGeom prst="rect">
              <a:avLst/>
            </a:prstGeom>
          </p:spPr>
          <p:txBody>
            <a:bodyPr wrap="none" fromWordArt="1">
              <a:prstTxWarp prst="textPlain">
                <a:avLst>
                  <a:gd name="adj" fmla="val 50000"/>
                </a:avLst>
              </a:prstTxWarp>
            </a:bodyPr>
            <a:lstStyle/>
            <a:p>
              <a:pPr algn="ctr"/>
              <a:r>
                <a:rPr lang="es-ES" sz="1400" kern="10">
                  <a:ln w="9525">
                    <a:noFill/>
                    <a:round/>
                    <a:headEnd/>
                    <a:tailEnd/>
                  </a:ln>
                  <a:gradFill rotWithShape="1">
                    <a:gsLst>
                      <a:gs pos="0">
                        <a:srgbClr val="FFFF00"/>
                      </a:gs>
                      <a:gs pos="100000">
                        <a:srgbClr val="FF9933"/>
                      </a:gs>
                    </a:gsLst>
                    <a:path path="rect">
                      <a:fillToRect l="50000" t="50000" r="50000" b="50000"/>
                    </a:path>
                  </a:gradFill>
                  <a:effectLst>
                    <a:outerShdw dist="38100" dir="2700000" algn="ctr" rotWithShape="0">
                      <a:srgbClr val="000066">
                        <a:alpha val="79999"/>
                      </a:srgbClr>
                    </a:outerShdw>
                  </a:effectLst>
                  <a:latin typeface="Impact"/>
                </a:rPr>
                <a:t>Recursos</a:t>
              </a:r>
            </a:p>
            <a:p>
              <a:pPr algn="ctr"/>
              <a:r>
                <a:rPr lang="es-ES" sz="1400" kern="10">
                  <a:ln w="9525">
                    <a:noFill/>
                    <a:round/>
                    <a:headEnd/>
                    <a:tailEnd/>
                  </a:ln>
                  <a:gradFill rotWithShape="1">
                    <a:gsLst>
                      <a:gs pos="0">
                        <a:srgbClr val="FFFF00"/>
                      </a:gs>
                      <a:gs pos="100000">
                        <a:srgbClr val="FF9933"/>
                      </a:gs>
                    </a:gsLst>
                    <a:path path="rect">
                      <a:fillToRect l="50000" t="50000" r="50000" b="50000"/>
                    </a:path>
                  </a:gradFill>
                  <a:effectLst>
                    <a:outerShdw dist="38100" dir="2700000" algn="ctr" rotWithShape="0">
                      <a:srgbClr val="000066">
                        <a:alpha val="79999"/>
                      </a:srgbClr>
                    </a:outerShdw>
                  </a:effectLst>
                  <a:latin typeface="Impact"/>
                </a:rPr>
                <a:t>Escuela Sabática</a:t>
              </a:r>
            </a:p>
          </p:txBody>
        </p:sp>
        <p:pic>
          <p:nvPicPr>
            <p:cNvPr id="9224" name="Picture 5" descr="logo IASD - ANI"/>
            <p:cNvPicPr>
              <a:picLocks noChangeAspect="1" noChangeArrowheads="1" noCrop="1"/>
            </p:cNvPicPr>
            <p:nvPr/>
          </p:nvPicPr>
          <p:blipFill>
            <a:blip r:embed="rId7"/>
            <a:srcRect/>
            <a:stretch>
              <a:fillRect/>
            </a:stretch>
          </p:blipFill>
          <p:spPr bwMode="auto">
            <a:xfrm>
              <a:off x="5012" y="3521"/>
              <a:ext cx="288" cy="317"/>
            </a:xfrm>
            <a:prstGeom prst="rect">
              <a:avLst/>
            </a:prstGeom>
            <a:noFill/>
            <a:ln w="9525">
              <a:noFill/>
              <a:miter lim="800000"/>
              <a:headEnd/>
              <a:tailEnd/>
            </a:ln>
          </p:spPr>
        </p:pic>
        <p:sp>
          <p:nvSpPr>
            <p:cNvPr id="9225" name="Line 6"/>
            <p:cNvSpPr>
              <a:spLocks noChangeShapeType="1"/>
            </p:cNvSpPr>
            <p:nvPr/>
          </p:nvSpPr>
          <p:spPr bwMode="auto">
            <a:xfrm>
              <a:off x="4988" y="3802"/>
              <a:ext cx="329" cy="0"/>
            </a:xfrm>
            <a:prstGeom prst="line">
              <a:avLst/>
            </a:prstGeom>
            <a:noFill/>
            <a:ln w="76200">
              <a:solidFill>
                <a:srgbClr val="990099"/>
              </a:solidFill>
              <a:round/>
              <a:headEnd/>
              <a:tailEnd/>
            </a:ln>
          </p:spPr>
          <p:txBody>
            <a:bodyPr/>
            <a:lstStyle/>
            <a:p>
              <a:endParaRPr lang="es-ES"/>
            </a:p>
          </p:txBody>
        </p:sp>
        <p:sp>
          <p:nvSpPr>
            <p:cNvPr id="9226" name="Line 7"/>
            <p:cNvSpPr>
              <a:spLocks noChangeShapeType="1"/>
            </p:cNvSpPr>
            <p:nvPr/>
          </p:nvSpPr>
          <p:spPr bwMode="auto">
            <a:xfrm>
              <a:off x="4694" y="4201"/>
              <a:ext cx="908" cy="0"/>
            </a:xfrm>
            <a:prstGeom prst="line">
              <a:avLst/>
            </a:prstGeom>
            <a:noFill/>
            <a:ln w="76200">
              <a:solidFill>
                <a:srgbClr val="990099"/>
              </a:solidFill>
              <a:round/>
              <a:headEnd/>
              <a:tailEnd/>
            </a:ln>
          </p:spPr>
          <p:txBody>
            <a:bodyPr/>
            <a:lstStyle/>
            <a:p>
              <a:endParaRPr lang="es-ES"/>
            </a:p>
          </p:txBody>
        </p:sp>
      </p:grpSp>
    </p:spTree>
  </p:cSld>
  <p:clrMapOvr>
    <a:masterClrMapping/>
  </p:clrMapOvr>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Radial</Template>
  <TotalTime>115932</TotalTime>
  <Words>758</Words>
  <Application>Microsoft Office PowerPoint</Application>
  <PresentationFormat>Presentación en pantalla (4:3)</PresentationFormat>
  <Paragraphs>66</Paragraphs>
  <Slides>8</Slides>
  <Notes>4</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Arial</vt:lpstr>
      <vt:lpstr>Arial Black</vt:lpstr>
      <vt:lpstr>Calibri</vt:lpstr>
      <vt:lpstr>Impact</vt:lpstr>
      <vt:lpstr>Tahoma</vt:lpstr>
      <vt:lpstr>Times New Roman</vt:lpstr>
      <vt:lpstr>Wingdings</vt:lpstr>
      <vt:lpstr>Radial</vt:lpstr>
      <vt:lpstr>Presentación de PowerPoint</vt:lpstr>
      <vt:lpstr>Presentación de PowerPoint</vt:lpstr>
      <vt:lpstr>II. MOTIVAR: ¿Cómo motivar y cómo enseñar? </vt:lpstr>
      <vt:lpstr>Presentación de PowerPoint</vt:lpstr>
      <vt:lpstr>2. ¿Cómo fue la comunicación con Dios en la vida de Enoc? Enoc 5:22- 24</vt:lpstr>
      <vt:lpstr>Presentación de PowerPoint</vt:lpstr>
      <vt:lpstr>IV. APLICA: ¿Qué debo sentir al recibir estos conocimientos? </vt:lpstr>
      <vt:lpstr>Presentación de PowerPoint</vt:lpstr>
    </vt:vector>
  </TitlesOfParts>
  <Company>DELBELCONPU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Amor y juicio, el dilema de Dios</dc:title>
  <dc:creator>pc3</dc:creator>
  <cp:keywords>Rut</cp:keywords>
  <cp:lastModifiedBy>Pc</cp:lastModifiedBy>
  <cp:revision>10056</cp:revision>
  <dcterms:created xsi:type="dcterms:W3CDTF">2007-04-17T14:25:21Z</dcterms:created>
  <dcterms:modified xsi:type="dcterms:W3CDTF">2026-05-04T21:33:00Z</dcterms:modified>
</cp:coreProperties>
</file>