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256" r:id="rId2"/>
    <p:sldId id="284" r:id="rId3"/>
    <p:sldId id="265" r:id="rId4"/>
    <p:sldId id="287" r:id="rId5"/>
    <p:sldId id="269" r:id="rId6"/>
    <p:sldId id="282" r:id="rId7"/>
    <p:sldId id="263" r:id="rId8"/>
    <p:sldId id="281" r:id="rId9"/>
  </p:sldIdLst>
  <p:sldSz cx="9144000" cy="6858000" type="screen4x3"/>
  <p:notesSz cx="6858000" cy="9144000"/>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E71EAABB-2278-4A42-A021-174F358C85A2}">
          <p14:sldIdLst>
            <p14:sldId id="256"/>
            <p14:sldId id="284"/>
            <p14:sldId id="265"/>
            <p14:sldId id="287"/>
          </p14:sldIdLst>
        </p14:section>
        <p14:section name="Sección sin título" id="{9FBCFC46-058C-47EA-A91B-B54E9588554D}">
          <p14:sldIdLst>
            <p14:sldId id="269"/>
            <p14:sldId id="282"/>
            <p14:sldId id="263"/>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07"/>
    <a:srgbClr val="F2021F"/>
    <a:srgbClr val="F33F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8" d="100"/>
          <a:sy n="68" d="100"/>
        </p:scale>
        <p:origin x="147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446F-5817-4C25-929D-4F180A64F446}" type="datetimeFigureOut">
              <a:rPr lang="en-US" smtClean="0"/>
              <a:pPr/>
              <a:t>4/7/2026</a:t>
            </a:fld>
            <a:endParaRPr lang="en-U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F0B65-7D7D-4124-8CC2-64ACEAB319AA}" type="slidenum">
              <a:rPr lang="en-US" smtClean="0"/>
              <a:pPr/>
              <a:t>‹Nº›</a:t>
            </a:fld>
            <a:endParaRPr lang="en-US"/>
          </a:p>
        </p:txBody>
      </p:sp>
    </p:spTree>
    <p:extLst>
      <p:ext uri="{BB962C8B-B14F-4D97-AF65-F5344CB8AC3E}">
        <p14:creationId xmlns:p14="http://schemas.microsoft.com/office/powerpoint/2010/main" val="375698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Dios</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3</a:t>
            </a:fld>
            <a:endParaRPr lang="en-US"/>
          </a:p>
        </p:txBody>
      </p:sp>
    </p:spTree>
    <p:extLst>
      <p:ext uri="{BB962C8B-B14F-4D97-AF65-F5344CB8AC3E}">
        <p14:creationId xmlns:p14="http://schemas.microsoft.com/office/powerpoint/2010/main" val="1946155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8CF0B65-7D7D-4124-8CC2-64ACEAB319AA}" type="slidenum">
              <a:rPr lang="en-US" smtClean="0"/>
              <a:pPr/>
              <a:t>4</a:t>
            </a:fld>
            <a:endParaRPr lang="en-US"/>
          </a:p>
        </p:txBody>
      </p:sp>
    </p:spTree>
    <p:extLst>
      <p:ext uri="{BB962C8B-B14F-4D97-AF65-F5344CB8AC3E}">
        <p14:creationId xmlns:p14="http://schemas.microsoft.com/office/powerpoint/2010/main" val="356882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GEB </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5</a:t>
            </a:fld>
            <a:endParaRPr lang="en-US"/>
          </a:p>
        </p:txBody>
      </p:sp>
    </p:spTree>
    <p:extLst>
      <p:ext uri="{BB962C8B-B14F-4D97-AF65-F5344CB8AC3E}">
        <p14:creationId xmlns:p14="http://schemas.microsoft.com/office/powerpoint/2010/main" val="6098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PE" dirty="0"/>
              <a:t> </a:t>
            </a:r>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6</a:t>
            </a:fld>
            <a:endParaRPr lang="en-US"/>
          </a:p>
        </p:txBody>
      </p:sp>
    </p:spTree>
    <p:extLst>
      <p:ext uri="{BB962C8B-B14F-4D97-AF65-F5344CB8AC3E}">
        <p14:creationId xmlns:p14="http://schemas.microsoft.com/office/powerpoint/2010/main" val="238990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3ED0F7BE-E3AA-46EA-A2AF-7CD581104091}" type="slidenum">
              <a:rPr lang="es-MX"/>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623415EB-96B7-43E0-822F-C9D61E0D6D5A}" type="slidenum">
              <a:rPr lang="es-MX"/>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EA168BFF-7334-4524-B060-8FA62EB200FE}" type="slidenum">
              <a:rPr lang="es-MX"/>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329015A-E9DF-4999-BA96-80B4C3B68754}" type="slidenum">
              <a:rPr lang="es-MX"/>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8"/>
          <p:cNvSpPr>
            <a:spLocks noGrp="1" noChangeArrowheads="1"/>
          </p:cNvSpPr>
          <p:nvPr>
            <p:ph type="dt" sz="half" idx="10"/>
          </p:nvPr>
        </p:nvSpPr>
        <p:spPr>
          <a:ln/>
        </p:spPr>
        <p:txBody>
          <a:bodyPr/>
          <a:lstStyle>
            <a:lvl1pPr>
              <a:defRPr/>
            </a:lvl1pPr>
          </a:lstStyle>
          <a:p>
            <a:pPr>
              <a:defRPr/>
            </a:pPr>
            <a:endParaRPr lang="es-MX"/>
          </a:p>
        </p:txBody>
      </p:sp>
      <p:sp>
        <p:nvSpPr>
          <p:cNvPr id="8" name="Rectangle 9"/>
          <p:cNvSpPr>
            <a:spLocks noGrp="1" noChangeArrowheads="1"/>
          </p:cNvSpPr>
          <p:nvPr>
            <p:ph type="ftr" sz="quarter" idx="11"/>
          </p:nvPr>
        </p:nvSpPr>
        <p:spPr>
          <a:ln/>
        </p:spPr>
        <p:txBody>
          <a:bodyPr/>
          <a:lstStyle>
            <a:lvl1pPr>
              <a:defRPr/>
            </a:lvl1pPr>
          </a:lstStyle>
          <a:p>
            <a:pPr>
              <a:defRPr/>
            </a:pPr>
            <a:endParaRPr lang="es-MX"/>
          </a:p>
        </p:txBody>
      </p:sp>
      <p:sp>
        <p:nvSpPr>
          <p:cNvPr id="9" name="Rectangle 10"/>
          <p:cNvSpPr>
            <a:spLocks noGrp="1" noChangeArrowheads="1"/>
          </p:cNvSpPr>
          <p:nvPr>
            <p:ph type="sldNum" sz="quarter" idx="12"/>
          </p:nvPr>
        </p:nvSpPr>
        <p:spPr>
          <a:ln/>
        </p:spPr>
        <p:txBody>
          <a:bodyPr/>
          <a:lstStyle>
            <a:lvl1pPr>
              <a:defRPr/>
            </a:lvl1pPr>
          </a:lstStyle>
          <a:p>
            <a:fld id="{CC867857-65F8-4624-9800-9A1D2E106D71}" type="slidenum">
              <a:rPr lang="es-MX"/>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8"/>
          <p:cNvSpPr>
            <a:spLocks noGrp="1" noChangeArrowheads="1"/>
          </p:cNvSpPr>
          <p:nvPr>
            <p:ph type="dt" sz="half" idx="10"/>
          </p:nvPr>
        </p:nvSpPr>
        <p:spPr>
          <a:ln/>
        </p:spPr>
        <p:txBody>
          <a:bodyPr/>
          <a:lstStyle>
            <a:lvl1pPr>
              <a:defRPr/>
            </a:lvl1pPr>
          </a:lstStyle>
          <a:p>
            <a:pPr>
              <a:defRPr/>
            </a:pPr>
            <a:endParaRPr lang="es-MX"/>
          </a:p>
        </p:txBody>
      </p:sp>
      <p:sp>
        <p:nvSpPr>
          <p:cNvPr id="4" name="Rectangle 9"/>
          <p:cNvSpPr>
            <a:spLocks noGrp="1" noChangeArrowheads="1"/>
          </p:cNvSpPr>
          <p:nvPr>
            <p:ph type="ftr" sz="quarter" idx="11"/>
          </p:nvPr>
        </p:nvSpPr>
        <p:spPr>
          <a:ln/>
        </p:spPr>
        <p:txBody>
          <a:bodyPr/>
          <a:lstStyle>
            <a:lvl1pPr>
              <a:defRPr/>
            </a:lvl1pPr>
          </a:lstStyle>
          <a:p>
            <a:pPr>
              <a:defRPr/>
            </a:pPr>
            <a:endParaRPr lang="es-MX"/>
          </a:p>
        </p:txBody>
      </p:sp>
      <p:sp>
        <p:nvSpPr>
          <p:cNvPr id="5" name="Rectangle 10"/>
          <p:cNvSpPr>
            <a:spLocks noGrp="1" noChangeArrowheads="1"/>
          </p:cNvSpPr>
          <p:nvPr>
            <p:ph type="sldNum" sz="quarter" idx="12"/>
          </p:nvPr>
        </p:nvSpPr>
        <p:spPr>
          <a:ln/>
        </p:spPr>
        <p:txBody>
          <a:bodyPr/>
          <a:lstStyle>
            <a:lvl1pPr>
              <a:defRPr/>
            </a:lvl1pPr>
          </a:lstStyle>
          <a:p>
            <a:fld id="{64F4103F-56A9-456A-BBC1-4F8FE456CDB3}" type="slidenum">
              <a:rPr lang="es-MX"/>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MX"/>
          </a:p>
        </p:txBody>
      </p:sp>
      <p:sp>
        <p:nvSpPr>
          <p:cNvPr id="3" name="Rectangle 9"/>
          <p:cNvSpPr>
            <a:spLocks noGrp="1" noChangeArrowheads="1"/>
          </p:cNvSpPr>
          <p:nvPr>
            <p:ph type="ftr" sz="quarter" idx="11"/>
          </p:nvPr>
        </p:nvSpPr>
        <p:spPr>
          <a:ln/>
        </p:spPr>
        <p:txBody>
          <a:bodyPr/>
          <a:lstStyle>
            <a:lvl1pPr>
              <a:defRPr/>
            </a:lvl1pPr>
          </a:lstStyle>
          <a:p>
            <a:pPr>
              <a:defRPr/>
            </a:pPr>
            <a:endParaRPr lang="es-MX"/>
          </a:p>
        </p:txBody>
      </p:sp>
      <p:sp>
        <p:nvSpPr>
          <p:cNvPr id="4" name="Rectangle 10"/>
          <p:cNvSpPr>
            <a:spLocks noGrp="1" noChangeArrowheads="1"/>
          </p:cNvSpPr>
          <p:nvPr>
            <p:ph type="sldNum" sz="quarter" idx="12"/>
          </p:nvPr>
        </p:nvSpPr>
        <p:spPr>
          <a:ln/>
        </p:spPr>
        <p:txBody>
          <a:bodyPr/>
          <a:lstStyle>
            <a:lvl1pPr>
              <a:defRPr/>
            </a:lvl1pPr>
          </a:lstStyle>
          <a:p>
            <a:fld id="{609F1150-F025-40A1-8C0E-A093890BB6AB}" type="slidenum">
              <a:rPr lang="es-MX"/>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2DD5691C-32EC-415A-9C86-A5A11EA90AD1}" type="slidenum">
              <a:rPr lang="es-MX"/>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D6CC3B3-BC7B-4C19-A548-5E4108AA5E31}" type="slidenum">
              <a:rPr lang="es-MX"/>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2722B1C7-C32D-491F-9835-10D9D954E90D}" type="slidenum">
              <a:rPr lang="es-MX"/>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s-ES" sz="2400">
                <a:latin typeface="Times New Roman" panose="02020603050405020304"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261 w 7000"/>
                <a:gd name="T3" fmla="*/ 0 h 1000"/>
                <a:gd name="T4" fmla="*/ 2435 w 7000"/>
                <a:gd name="T5" fmla="*/ 174 h 1000"/>
                <a:gd name="T6" fmla="*/ 2262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headEnd/>
              <a:tailEnd/>
            </a:ln>
          </p:spPr>
          <p:txBody>
            <a:bodyPr/>
            <a:lstStyle/>
            <a:p>
              <a:endParaRPr lang="es-E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p:spPr>
          <p:txBody>
            <a:bodyPr/>
            <a:lstStyle/>
            <a:p>
              <a:endParaRPr lang="es-E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MX"/>
              <a:t>Haga clic para cambiar el estilo de título	</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MX"/>
              <a:t>Haga clic para modificar el estilo de texto del patrón</a:t>
            </a:r>
          </a:p>
          <a:p>
            <a:pPr lvl="1"/>
            <a:r>
              <a:rPr lang="es-MX"/>
              <a:t>Segundo nivel</a:t>
            </a:r>
          </a:p>
          <a:p>
            <a:pPr lvl="2"/>
            <a:r>
              <a:rPr lang="es-MX"/>
              <a:t>Tercer nivel</a:t>
            </a:r>
          </a:p>
          <a:p>
            <a:pPr lvl="3"/>
            <a:r>
              <a:rPr lang="es-MX"/>
              <a:t>Cuarto nivel</a:t>
            </a:r>
          </a:p>
          <a:p>
            <a:pPr lvl="4"/>
            <a:r>
              <a:rPr lang="es-MX"/>
              <a:t>Quinto nivel</a:t>
            </a:r>
          </a:p>
        </p:txBody>
      </p:sp>
      <p:sp>
        <p:nvSpPr>
          <p:cNvPr id="1024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MX"/>
          </a:p>
        </p:txBody>
      </p:sp>
      <p:sp>
        <p:nvSpPr>
          <p:cNvPr id="1024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s-MX"/>
          </a:p>
        </p:txBody>
      </p:sp>
      <p:sp>
        <p:nvSpPr>
          <p:cNvPr id="1025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66EC6A28-46CA-4EDE-9959-40C3B0A1AC0A}"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tmplLst>
          <p:tmpl lvl="1">
            <p:tnLst>
              <p:par>
                <p:cTn presetID="1"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decalogo-janohalire.blogspot.com/p/escuela-sabatica.html" TargetMode="External"/><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s.slideshare.net/ahalirecc" TargetMode="External"/><Relationship Id="rId5" Type="http://schemas.openxmlformats.org/officeDocument/2006/relationships/hyperlink" Target="https://www.recursos-biblicos.com/2014/04/resumen-de-la-leccion-de-escuela-sabatica-para-segundo-trimestre-2014.html" TargetMode="External"/><Relationship Id="rId4" Type="http://schemas.openxmlformats.org/officeDocument/2006/relationships/hyperlink" Target="http://www.recursos-biblic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2 CuadroTexto"/>
          <p:cNvSpPr txBox="1">
            <a:spLocks noChangeArrowheads="1"/>
          </p:cNvSpPr>
          <p:nvPr/>
        </p:nvSpPr>
        <p:spPr bwMode="auto">
          <a:xfrm>
            <a:off x="4857750" y="285750"/>
            <a:ext cx="2520950" cy="304800"/>
          </a:xfrm>
          <a:prstGeom prst="rect">
            <a:avLst/>
          </a:prstGeom>
          <a:noFill/>
          <a:ln w="9525">
            <a:noFill/>
            <a:miter lim="800000"/>
            <a:headEnd/>
            <a:tailEnd/>
          </a:ln>
        </p:spPr>
        <p:txBody>
          <a:bodyPr>
            <a:spAutoFit/>
          </a:bodyPr>
          <a:lstStyle/>
          <a:p>
            <a:pPr algn="r" eaLnBrk="1" hangingPunct="1"/>
            <a:r>
              <a:rPr lang="es-ES" sz="1400" dirty="0">
                <a:solidFill>
                  <a:srgbClr val="E8E8FA"/>
                </a:solidFill>
              </a:rPr>
              <a:t>11 de abril 2026</a:t>
            </a:r>
          </a:p>
        </p:txBody>
      </p:sp>
      <p:sp>
        <p:nvSpPr>
          <p:cNvPr id="2052" name="Text Box 8"/>
          <p:cNvSpPr txBox="1">
            <a:spLocks noChangeArrowheads="1"/>
          </p:cNvSpPr>
          <p:nvPr/>
        </p:nvSpPr>
        <p:spPr bwMode="auto">
          <a:xfrm>
            <a:off x="323850" y="663575"/>
            <a:ext cx="7734300" cy="369332"/>
          </a:xfrm>
          <a:prstGeom prst="rect">
            <a:avLst/>
          </a:prstGeom>
          <a:noFill/>
          <a:ln w="9525">
            <a:noFill/>
            <a:miter lim="800000"/>
            <a:headEnd/>
            <a:tailEnd/>
          </a:ln>
        </p:spPr>
        <p:txBody>
          <a:bodyPr>
            <a:spAutoFit/>
          </a:bodyPr>
          <a:lstStyle/>
          <a:p>
            <a:pPr eaLnBrk="1" hangingPunct="1"/>
            <a:r>
              <a:rPr lang="es-MX" dirty="0">
                <a:solidFill>
                  <a:schemeClr val="bg1"/>
                </a:solidFill>
                <a:latin typeface="Arial Black" pitchFamily="34" charset="0"/>
              </a:rPr>
              <a:t>CONOCIENDO A DIOS</a:t>
            </a:r>
          </a:p>
        </p:txBody>
      </p:sp>
      <p:sp>
        <p:nvSpPr>
          <p:cNvPr id="2053" name="Text Box 10"/>
          <p:cNvSpPr txBox="1">
            <a:spLocks noChangeArrowheads="1"/>
          </p:cNvSpPr>
          <p:nvPr/>
        </p:nvSpPr>
        <p:spPr bwMode="auto">
          <a:xfrm>
            <a:off x="1692275" y="5768975"/>
            <a:ext cx="6365875" cy="400110"/>
          </a:xfrm>
          <a:prstGeom prst="rect">
            <a:avLst/>
          </a:prstGeom>
          <a:noFill/>
          <a:ln w="9525">
            <a:noFill/>
            <a:miter lim="800000"/>
            <a:headEnd/>
            <a:tailEnd/>
          </a:ln>
        </p:spPr>
        <p:txBody>
          <a:bodyPr wrap="square">
            <a:spAutoFit/>
          </a:bodyPr>
          <a:lstStyle/>
          <a:p>
            <a:pPr algn="just" eaLnBrk="1" hangingPunct="1"/>
            <a:r>
              <a:rPr lang="es-MX" sz="2000" dirty="0">
                <a:solidFill>
                  <a:srgbClr val="F2021F"/>
                </a:solidFill>
                <a:latin typeface="Arial Black" pitchFamily="34" charset="0"/>
              </a:rPr>
              <a:t>TEXTO CLAVE:</a:t>
            </a:r>
            <a:r>
              <a:rPr lang="es-MX" sz="2000" dirty="0">
                <a:solidFill>
                  <a:schemeClr val="folHlink"/>
                </a:solidFill>
                <a:latin typeface="Arial Black" pitchFamily="34" charset="0"/>
              </a:rPr>
              <a:t> Juan 17:3</a:t>
            </a:r>
          </a:p>
        </p:txBody>
      </p:sp>
      <p:sp>
        <p:nvSpPr>
          <p:cNvPr id="2054" name="Rectangle 11"/>
          <p:cNvSpPr>
            <a:spLocks noChangeArrowheads="1"/>
          </p:cNvSpPr>
          <p:nvPr/>
        </p:nvSpPr>
        <p:spPr bwMode="auto">
          <a:xfrm>
            <a:off x="2044700" y="6381750"/>
            <a:ext cx="5165725" cy="304800"/>
          </a:xfrm>
          <a:prstGeom prst="rect">
            <a:avLst/>
          </a:prstGeom>
          <a:noFill/>
          <a:ln w="9525">
            <a:noFill/>
            <a:miter lim="800000"/>
            <a:headEnd/>
            <a:tailEnd/>
          </a:ln>
        </p:spPr>
        <p:txBody>
          <a:bodyPr>
            <a:spAutoFit/>
          </a:bodyPr>
          <a:lstStyle/>
          <a:p>
            <a:pPr algn="ctr" eaLnBrk="1" hangingPunct="1"/>
            <a:r>
              <a:rPr lang="es-ES" sz="1400" b="1" dirty="0">
                <a:solidFill>
                  <a:schemeClr val="bg2"/>
                </a:solidFill>
              </a:rPr>
              <a:t>Escuela Sabática – 2° Trimestre de 2026</a:t>
            </a:r>
            <a:endParaRPr lang="es-MX" sz="1400" b="1" dirty="0">
              <a:solidFill>
                <a:schemeClr val="bg2"/>
              </a:solidFill>
            </a:endParaRPr>
          </a:p>
        </p:txBody>
      </p:sp>
      <p:sp>
        <p:nvSpPr>
          <p:cNvPr id="2055" name="Rectangle 9"/>
          <p:cNvSpPr>
            <a:spLocks noChangeArrowheads="1"/>
          </p:cNvSpPr>
          <p:nvPr/>
        </p:nvSpPr>
        <p:spPr bwMode="auto">
          <a:xfrm>
            <a:off x="323850" y="260350"/>
            <a:ext cx="1584325" cy="369332"/>
          </a:xfrm>
          <a:prstGeom prst="rect">
            <a:avLst/>
          </a:prstGeom>
          <a:noFill/>
          <a:ln w="9525">
            <a:noFill/>
            <a:miter lim="800000"/>
            <a:headEnd/>
            <a:tailEnd/>
          </a:ln>
        </p:spPr>
        <p:txBody>
          <a:bodyPr>
            <a:spAutoFit/>
          </a:bodyPr>
          <a:lstStyle/>
          <a:p>
            <a:pPr eaLnBrk="1" hangingPunct="1"/>
            <a:r>
              <a:rPr lang="es-ES" dirty="0">
                <a:solidFill>
                  <a:srgbClr val="F2021F"/>
                </a:solidFill>
                <a:latin typeface="Arial Black" pitchFamily="34" charset="0"/>
              </a:rPr>
              <a:t>Lección 2</a:t>
            </a:r>
            <a:endParaRPr lang="es-MX" dirty="0">
              <a:solidFill>
                <a:srgbClr val="FFFF07"/>
              </a:solidFill>
            </a:endParaRPr>
          </a:p>
        </p:txBody>
      </p:sp>
      <p:pic>
        <p:nvPicPr>
          <p:cNvPr id="2" name="Imagen 1">
            <a:extLst>
              <a:ext uri="{FF2B5EF4-FFF2-40B4-BE49-F238E27FC236}">
                <a16:creationId xmlns:a16="http://schemas.microsoft.com/office/drawing/2014/main" id="{30692D2D-7E4D-446D-AA69-32BCAE1F715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947162" y="1700809"/>
            <a:ext cx="5249669" cy="39372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3625851" y="2561531"/>
            <a:ext cx="4857750" cy="3348955"/>
          </a:xfrm>
        </p:spPr>
        <p:txBody>
          <a:bodyPr/>
          <a:lstStyle/>
          <a:p>
            <a:pPr eaLnBrk="1" hangingPunct="1">
              <a:lnSpc>
                <a:spcPct val="90000"/>
              </a:lnSpc>
            </a:pPr>
            <a:r>
              <a:rPr lang="es-MX" sz="2400" b="1" dirty="0">
                <a:solidFill>
                  <a:schemeClr val="accent6">
                    <a:lumMod val="75000"/>
                  </a:schemeClr>
                </a:solidFill>
              </a:rPr>
              <a:t>SABER: Entender, como conocer el carácter de Dios. </a:t>
            </a:r>
          </a:p>
          <a:p>
            <a:pPr eaLnBrk="1" hangingPunct="1">
              <a:lnSpc>
                <a:spcPct val="90000"/>
              </a:lnSpc>
            </a:pPr>
            <a:r>
              <a:rPr lang="es-MX" sz="2400" b="1" dirty="0">
                <a:solidFill>
                  <a:schemeClr val="accent6">
                    <a:lumMod val="75000"/>
                  </a:schemeClr>
                </a:solidFill>
              </a:rPr>
              <a:t>SENTIR: El deseo conocer más a Dios.</a:t>
            </a:r>
          </a:p>
          <a:p>
            <a:pPr eaLnBrk="1" hangingPunct="1">
              <a:lnSpc>
                <a:spcPct val="90000"/>
              </a:lnSpc>
            </a:pPr>
            <a:r>
              <a:rPr lang="es-MX" sz="2400" b="1" dirty="0">
                <a:solidFill>
                  <a:schemeClr val="accent6">
                    <a:lumMod val="75000"/>
                  </a:schemeClr>
                </a:solidFill>
              </a:rPr>
              <a:t>HACER: La decisión tener comunión permanente con Dios para conocerle.</a:t>
            </a:r>
          </a:p>
        </p:txBody>
      </p:sp>
      <p:sp>
        <p:nvSpPr>
          <p:cNvPr id="21507" name="5 CuadroTexto"/>
          <p:cNvSpPr txBox="1">
            <a:spLocks noChangeArrowheads="1"/>
          </p:cNvSpPr>
          <p:nvPr/>
        </p:nvSpPr>
        <p:spPr bwMode="auto">
          <a:xfrm>
            <a:off x="468313" y="1484313"/>
            <a:ext cx="8015288" cy="707886"/>
          </a:xfrm>
          <a:prstGeom prst="rect">
            <a:avLst/>
          </a:prstGeom>
          <a:noFill/>
          <a:ln w="9525">
            <a:noFill/>
            <a:miter lim="800000"/>
            <a:headEnd/>
            <a:tailEnd/>
          </a:ln>
        </p:spPr>
        <p:txBody>
          <a:bodyPr wrap="square">
            <a:spAutoFit/>
          </a:bodyPr>
          <a:lstStyle/>
          <a:p>
            <a:pPr eaLnBrk="1" hangingPunct="1"/>
            <a:r>
              <a:rPr lang="es-ES" sz="2000" dirty="0">
                <a:solidFill>
                  <a:schemeClr val="accent6">
                    <a:lumMod val="75000"/>
                  </a:schemeClr>
                </a:solidFill>
                <a:latin typeface="Arial Black" pitchFamily="34" charset="0"/>
              </a:rPr>
              <a:t>Aprendamos a ser, un discípulo que conoce a Dios. </a:t>
            </a:r>
          </a:p>
          <a:p>
            <a:pPr eaLnBrk="1" hangingPunct="1"/>
            <a:r>
              <a:rPr lang="es-ES" sz="2000" u="sng" dirty="0">
                <a:solidFill>
                  <a:schemeClr val="accent6">
                    <a:lumMod val="75000"/>
                  </a:schemeClr>
                </a:solidFill>
                <a:latin typeface="Arial Black" pitchFamily="34" charset="0"/>
              </a:rPr>
              <a:t>APRENDIZAJE  POR  NIVELES</a:t>
            </a:r>
            <a:r>
              <a:rPr lang="es-ES" sz="2000" dirty="0">
                <a:solidFill>
                  <a:schemeClr val="accent6">
                    <a:lumMod val="75000"/>
                  </a:schemeClr>
                </a:solidFill>
                <a:latin typeface="Arial Black" pitchFamily="34" charset="0"/>
              </a:rPr>
              <a:t>:</a:t>
            </a:r>
            <a:endParaRPr lang="es-ES" dirty="0">
              <a:solidFill>
                <a:schemeClr val="accent6">
                  <a:lumMod val="75000"/>
                </a:schemeClr>
              </a:solidFill>
              <a:latin typeface="Arial Black" pitchFamily="34" charset="0"/>
            </a:endParaRPr>
          </a:p>
        </p:txBody>
      </p:sp>
      <p:pic>
        <p:nvPicPr>
          <p:cNvPr id="21508" name="7 Imagen" descr="jesus0090.jpg"/>
          <p:cNvPicPr>
            <a:picLocks noChangeAspect="1"/>
          </p:cNvPicPr>
          <p:nvPr/>
        </p:nvPicPr>
        <p:blipFill>
          <a:blip r:embed="rId2"/>
          <a:srcRect/>
          <a:stretch>
            <a:fillRect/>
          </a:stretch>
        </p:blipFill>
        <p:spPr bwMode="auto">
          <a:xfrm>
            <a:off x="611188" y="3068638"/>
            <a:ext cx="2784475" cy="2087562"/>
          </a:xfrm>
          <a:prstGeom prst="rect">
            <a:avLst/>
          </a:prstGeom>
          <a:noFill/>
          <a:ln w="9525">
            <a:noFill/>
            <a:miter lim="800000"/>
            <a:headEnd/>
            <a:tailEnd/>
          </a:ln>
        </p:spPr>
      </p:pic>
      <p:sp>
        <p:nvSpPr>
          <p:cNvPr id="21509" name="Rectangle 2"/>
          <p:cNvSpPr txBox="1">
            <a:spLocks noChangeArrowheads="1"/>
          </p:cNvSpPr>
          <p:nvPr/>
        </p:nvSpPr>
        <p:spPr bwMode="auto">
          <a:xfrm>
            <a:off x="250825" y="133495"/>
            <a:ext cx="8015288" cy="914400"/>
          </a:xfrm>
          <a:prstGeom prst="rect">
            <a:avLst/>
          </a:prstGeom>
          <a:noFill/>
          <a:ln w="9525">
            <a:noFill/>
            <a:miter lim="800000"/>
            <a:headEnd/>
            <a:tailEnd/>
          </a:ln>
        </p:spPr>
        <p:txBody>
          <a:bodyPr anchor="ctr"/>
          <a:lstStyle/>
          <a:p>
            <a:pPr marL="354013" indent="-354013" eaLnBrk="1" hangingPunct="1">
              <a:spcAft>
                <a:spcPts val="600"/>
              </a:spcAft>
            </a:pPr>
            <a:r>
              <a:rPr lang="es-MX" sz="2800" b="1" dirty="0">
                <a:solidFill>
                  <a:srgbClr val="F2021F"/>
                </a:solidFill>
                <a:latin typeface="Tahoma" pitchFamily="34" charset="0"/>
              </a:rPr>
              <a:t>I. OBJETIVO: </a:t>
            </a:r>
            <a:r>
              <a:rPr lang="es-MX" sz="2400" b="1" dirty="0">
                <a:solidFill>
                  <a:schemeClr val="bg1"/>
                </a:solidFill>
                <a:latin typeface="Tahoma" pitchFamily="34" charset="0"/>
              </a:rPr>
              <a:t>¿Qué enseñar y aprender?</a:t>
            </a:r>
            <a:endParaRPr lang="es-MX"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CuadroTexto"/>
          <p:cNvSpPr txBox="1">
            <a:spLocks noChangeArrowheads="1"/>
          </p:cNvSpPr>
          <p:nvPr/>
        </p:nvSpPr>
        <p:spPr bwMode="auto">
          <a:xfrm>
            <a:off x="468313" y="1373188"/>
            <a:ext cx="7613650" cy="830997"/>
          </a:xfrm>
          <a:prstGeom prst="rect">
            <a:avLst/>
          </a:prstGeom>
          <a:noFill/>
          <a:ln w="9525">
            <a:noFill/>
            <a:miter lim="800000"/>
            <a:headEnd/>
            <a:tailEnd/>
          </a:ln>
        </p:spPr>
        <p:txBody>
          <a:bodyPr>
            <a:spAutoFit/>
          </a:bodyPr>
          <a:lstStyle/>
          <a:p>
            <a:pPr eaLnBrk="1" hangingPunct="1"/>
            <a:r>
              <a:rPr lang="es-ES" sz="2400" b="1" dirty="0">
                <a:solidFill>
                  <a:srgbClr val="CC6600"/>
                </a:solidFill>
              </a:rPr>
              <a:t>Con preguntas motivadoras, presentando necesidades y casos de la vida:</a:t>
            </a:r>
            <a:endParaRPr lang="es-ES" sz="2400" b="1" dirty="0">
              <a:solidFill>
                <a:srgbClr val="CC6600"/>
              </a:solidFill>
              <a:latin typeface="Arial Black" pitchFamily="34" charset="0"/>
            </a:endParaRPr>
          </a:p>
        </p:txBody>
      </p:sp>
      <p:pic>
        <p:nvPicPr>
          <p:cNvPr id="4099" name="Picture 2" descr="H:\Interrogante.5.jpg"/>
          <p:cNvPicPr>
            <a:picLocks noChangeAspect="1" noChangeArrowheads="1"/>
          </p:cNvPicPr>
          <p:nvPr/>
        </p:nvPicPr>
        <p:blipFill>
          <a:blip r:embed="rId3"/>
          <a:srcRect/>
          <a:stretch>
            <a:fillRect/>
          </a:stretch>
        </p:blipFill>
        <p:spPr bwMode="auto">
          <a:xfrm>
            <a:off x="515938" y="2817813"/>
            <a:ext cx="2616200" cy="1781175"/>
          </a:xfrm>
          <a:prstGeom prst="rect">
            <a:avLst/>
          </a:prstGeom>
          <a:noFill/>
          <a:ln w="9525">
            <a:noFill/>
            <a:miter lim="800000"/>
            <a:headEnd/>
            <a:tailEnd/>
          </a:ln>
        </p:spPr>
      </p:pic>
      <p:sp>
        <p:nvSpPr>
          <p:cNvPr id="4100" name="Rectangle 2"/>
          <p:cNvSpPr>
            <a:spLocks noGrp="1" noChangeArrowheads="1"/>
          </p:cNvSpPr>
          <p:nvPr>
            <p:ph type="title"/>
          </p:nvPr>
        </p:nvSpPr>
        <p:spPr>
          <a:xfrm>
            <a:off x="195263" y="260350"/>
            <a:ext cx="8015287" cy="914400"/>
          </a:xfrm>
        </p:spPr>
        <p:txBody>
          <a:bodyPr/>
          <a:lstStyle/>
          <a:p>
            <a:pPr eaLnBrk="1" hangingPunct="1"/>
            <a:r>
              <a:rPr lang="es-MX" sz="2800" b="1">
                <a:solidFill>
                  <a:srgbClr val="FF0000"/>
                </a:solidFill>
                <a:latin typeface="Tahoma" pitchFamily="34" charset="0"/>
              </a:rPr>
              <a:t>II.</a:t>
            </a:r>
            <a:r>
              <a:rPr lang="es-MX" sz="2800" b="1">
                <a:latin typeface="Tahoma" pitchFamily="34" charset="0"/>
              </a:rPr>
              <a:t> </a:t>
            </a:r>
            <a:r>
              <a:rPr lang="es-MX" sz="2800" b="1">
                <a:solidFill>
                  <a:srgbClr val="F2021F"/>
                </a:solidFill>
                <a:latin typeface="Tahoma" pitchFamily="34" charset="0"/>
              </a:rPr>
              <a:t>MOTIVAR: </a:t>
            </a:r>
            <a:r>
              <a:rPr lang="es-MX" sz="2400" b="1">
                <a:solidFill>
                  <a:srgbClr val="FFFFCC"/>
                </a:solidFill>
              </a:rPr>
              <a:t>¿Cómo motivar y cómo enseñar?</a:t>
            </a:r>
            <a:r>
              <a:rPr lang="es-MX" sz="2400" b="1">
                <a:solidFill>
                  <a:srgbClr val="F2021F"/>
                </a:solidFill>
                <a:latin typeface="Tahoma" pitchFamily="34" charset="0"/>
              </a:rPr>
              <a:t> </a:t>
            </a:r>
            <a:endParaRPr lang="es-MX" sz="2400" b="1" dirty="0">
              <a:solidFill>
                <a:srgbClr val="CAE2FF"/>
              </a:solidFill>
              <a:latin typeface="Tahoma" pitchFamily="34" charset="0"/>
            </a:endParaRPr>
          </a:p>
        </p:txBody>
      </p:sp>
      <p:sp>
        <p:nvSpPr>
          <p:cNvPr id="4101" name="Rectangle 3"/>
          <p:cNvSpPr>
            <a:spLocks noGrp="1" noChangeArrowheads="1"/>
          </p:cNvSpPr>
          <p:nvPr>
            <p:ph type="body" idx="1"/>
          </p:nvPr>
        </p:nvSpPr>
        <p:spPr>
          <a:xfrm>
            <a:off x="2483769" y="2492374"/>
            <a:ext cx="5904656" cy="3528913"/>
          </a:xfrm>
        </p:spPr>
        <p:txBody>
          <a:bodyPr/>
          <a:lstStyle/>
          <a:p>
            <a:pPr eaLnBrk="1" hangingPunct="1">
              <a:lnSpc>
                <a:spcPct val="90000"/>
              </a:lnSpc>
            </a:pPr>
            <a:r>
              <a:rPr lang="es-MX" sz="2400" b="1" dirty="0">
                <a:solidFill>
                  <a:schemeClr val="accent6">
                    <a:lumMod val="50000"/>
                  </a:schemeClr>
                </a:solidFill>
              </a:rPr>
              <a:t>¿El conocimiento del carácter de Dios te llevará a confiar más en él?</a:t>
            </a:r>
          </a:p>
          <a:p>
            <a:pPr eaLnBrk="1" hangingPunct="1">
              <a:lnSpc>
                <a:spcPct val="90000"/>
              </a:lnSpc>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¿Cómo se conoce el carácter de Dios Dios?</a:t>
            </a:r>
          </a:p>
          <a:p>
            <a:pPr marL="0" indent="0" eaLnBrk="1" hangingPunct="1">
              <a:lnSpc>
                <a:spcPct val="90000"/>
              </a:lnSpc>
              <a:buNone/>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 ¿Qué revelaciones recibimos de Dios mediante la Biblia? </a:t>
            </a:r>
            <a:endParaRPr lang="es-MX" sz="24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323528" y="1412776"/>
            <a:ext cx="8352928" cy="4938431"/>
          </a:xfrm>
        </p:spPr>
        <p:txBody>
          <a:bodyPr/>
          <a:lstStyle/>
          <a:p>
            <a:r>
              <a:rPr lang="es-ES" sz="2400" b="1" dirty="0">
                <a:solidFill>
                  <a:schemeClr val="accent6">
                    <a:lumMod val="50000"/>
                  </a:schemeClr>
                </a:solidFill>
              </a:rPr>
              <a:t>Sí, cuando conocemos a una persona leal, misericordiosa y justa confiamos en esa persona; de igual manera ocurre con Dios. </a:t>
            </a:r>
            <a:r>
              <a:rPr lang="es-ES" sz="1800" b="1" dirty="0">
                <a:solidFill>
                  <a:schemeClr val="accent6">
                    <a:lumMod val="50000"/>
                  </a:schemeClr>
                </a:solidFill>
              </a:rPr>
              <a:t>(</a:t>
            </a:r>
            <a:r>
              <a:rPr lang="es-ES" sz="1800" b="1" dirty="0" err="1">
                <a:solidFill>
                  <a:schemeClr val="accent6">
                    <a:lumMod val="50000"/>
                  </a:schemeClr>
                </a:solidFill>
              </a:rPr>
              <a:t>Jer</a:t>
            </a:r>
            <a:r>
              <a:rPr lang="es-ES" sz="1800" b="1" dirty="0">
                <a:solidFill>
                  <a:schemeClr val="accent6">
                    <a:lumMod val="50000"/>
                  </a:schemeClr>
                </a:solidFill>
              </a:rPr>
              <a:t>. 9:24)</a:t>
            </a:r>
          </a:p>
          <a:p>
            <a:r>
              <a:rPr lang="es-ES" sz="2400" b="1" dirty="0">
                <a:solidFill>
                  <a:schemeClr val="accent6">
                    <a:lumMod val="50000"/>
                  </a:schemeClr>
                </a:solidFill>
              </a:rPr>
              <a:t>“Una clara comprensión del carácter de Dios es fundamental para disfrutar de una relación significativa con él.” </a:t>
            </a:r>
            <a:r>
              <a:rPr lang="es-ES" sz="1800" b="1" dirty="0">
                <a:solidFill>
                  <a:schemeClr val="accent6">
                    <a:lumMod val="50000"/>
                  </a:schemeClr>
                </a:solidFill>
              </a:rPr>
              <a:t>(GEB 16)</a:t>
            </a:r>
          </a:p>
          <a:p>
            <a:r>
              <a:rPr lang="es-ES" sz="2400" b="1" dirty="0">
                <a:solidFill>
                  <a:schemeClr val="accent6">
                    <a:lumMod val="50000"/>
                  </a:schemeClr>
                </a:solidFill>
              </a:rPr>
              <a:t>Conocer a Dios, no es meramente intelectual, es una experiencia profunda y personal que transforma el ser, implica confianza, amor, reverencia y obediencia.</a:t>
            </a:r>
          </a:p>
          <a:p>
            <a:r>
              <a:rPr lang="es-ES" sz="2400" b="1" dirty="0">
                <a:solidFill>
                  <a:schemeClr val="accent6">
                    <a:lumMod val="50000"/>
                  </a:schemeClr>
                </a:solidFill>
              </a:rPr>
              <a:t>“Conocer a Jesús significa tener comprensión práctica de él, como mediador, sacerdote y rey; confiamos en su capacidad de redimir.” </a:t>
            </a:r>
            <a:r>
              <a:rPr lang="es-ES" sz="1400" b="1" dirty="0">
                <a:solidFill>
                  <a:schemeClr val="accent6">
                    <a:lumMod val="50000"/>
                  </a:schemeClr>
                </a:solidFill>
              </a:rPr>
              <a:t>(</a:t>
            </a:r>
            <a:r>
              <a:rPr lang="es-ES" sz="1400" b="1" dirty="0" err="1">
                <a:solidFill>
                  <a:schemeClr val="accent6">
                    <a:lumMod val="50000"/>
                  </a:schemeClr>
                </a:solidFill>
              </a:rPr>
              <a:t>Apoc</a:t>
            </a:r>
            <a:r>
              <a:rPr lang="es-ES" sz="1400" b="1" dirty="0">
                <a:solidFill>
                  <a:schemeClr val="accent6">
                    <a:lumMod val="50000"/>
                  </a:schemeClr>
                </a:solidFill>
              </a:rPr>
              <a:t>. 3:15, 16, Id)</a:t>
            </a:r>
            <a:endParaRPr lang="es-ES" sz="1800" b="1" dirty="0">
              <a:solidFill>
                <a:schemeClr val="accent6">
                  <a:lumMod val="50000"/>
                </a:schemeClr>
              </a:solidFill>
            </a:endParaRPr>
          </a:p>
        </p:txBody>
      </p:sp>
      <p:sp>
        <p:nvSpPr>
          <p:cNvPr id="7171"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800" b="1" dirty="0">
                <a:solidFill>
                  <a:srgbClr val="FF0000"/>
                </a:solidFill>
                <a:latin typeface="Tahoma" pitchFamily="34" charset="0"/>
              </a:rPr>
              <a:t>III.</a:t>
            </a:r>
            <a:r>
              <a:rPr lang="es-MX" sz="2800" b="1" dirty="0">
                <a:latin typeface="Tahoma" pitchFamily="34" charset="0"/>
              </a:rPr>
              <a:t> </a:t>
            </a:r>
            <a:r>
              <a:rPr lang="es-MX" sz="2800" b="1" dirty="0">
                <a:solidFill>
                  <a:srgbClr val="F2021F"/>
                </a:solidFill>
                <a:latin typeface="Tahoma" pitchFamily="34" charset="0"/>
              </a:rPr>
              <a:t>EXPLORA: </a:t>
            </a:r>
            <a:r>
              <a:rPr lang="es-MX" sz="2600" b="1" dirty="0">
                <a:solidFill>
                  <a:srgbClr val="FFFFCC"/>
                </a:solidFill>
              </a:rPr>
              <a:t>1.</a:t>
            </a:r>
            <a:r>
              <a:rPr lang="es-MX" sz="2400" b="1" dirty="0">
                <a:solidFill>
                  <a:schemeClr val="bg1"/>
                </a:solidFill>
              </a:rPr>
              <a:t>¿El conocimiento del carácter de Dios te llevará a confiar más en él</a:t>
            </a:r>
            <a:r>
              <a:rPr lang="es-MX" sz="2400" b="1" dirty="0">
                <a:solidFill>
                  <a:srgbClr val="FFFFCC"/>
                </a:solidFill>
              </a:rPr>
              <a:t>? </a:t>
            </a:r>
            <a:r>
              <a:rPr lang="es-MX" sz="2000" b="1" dirty="0">
                <a:solidFill>
                  <a:srgbClr val="FFCC99"/>
                </a:solidFill>
              </a:rPr>
              <a:t>Juan 17:3  </a:t>
            </a:r>
          </a:p>
        </p:txBody>
      </p:sp>
    </p:spTree>
    <p:extLst>
      <p:ext uri="{BB962C8B-B14F-4D97-AF65-F5344CB8AC3E}">
        <p14:creationId xmlns:p14="http://schemas.microsoft.com/office/powerpoint/2010/main" val="417144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395536" y="1412776"/>
            <a:ext cx="8280920" cy="4895874"/>
          </a:xfrm>
        </p:spPr>
        <p:txBody>
          <a:bodyPr/>
          <a:lstStyle/>
          <a:p>
            <a:r>
              <a:rPr lang="es-ES" sz="2400" b="1" dirty="0">
                <a:solidFill>
                  <a:schemeClr val="accent6">
                    <a:lumMod val="50000"/>
                  </a:schemeClr>
                </a:solidFill>
              </a:rPr>
              <a:t>“Desde el Génesis hasta el Apocalipsis se nos habla acerca del único Dios verdadero, quien se da a conocer a través de la Biblia y de Jesucristo.” </a:t>
            </a:r>
            <a:r>
              <a:rPr lang="es-ES" sz="1800" b="1" dirty="0">
                <a:solidFill>
                  <a:schemeClr val="accent6">
                    <a:lumMod val="50000"/>
                  </a:schemeClr>
                </a:solidFill>
              </a:rPr>
              <a:t>(GEB 17)</a:t>
            </a:r>
          </a:p>
          <a:p>
            <a:r>
              <a:rPr lang="es-ES" sz="2400" b="1" dirty="0">
                <a:solidFill>
                  <a:schemeClr val="accent6">
                    <a:lumMod val="50000"/>
                  </a:schemeClr>
                </a:solidFill>
              </a:rPr>
              <a:t>¿Cómo conocieron a Jesús sus discípulos? Viviendo y trabajando con él. Ya no podemos caminar con Jesús físicamente, pero se podemos caminar por fe como Enoc, escuchando sus consejos en la lectura de la Biblia, conversando mediante la oración y trabajando.</a:t>
            </a:r>
          </a:p>
          <a:p>
            <a:r>
              <a:rPr lang="es-ES" sz="2400" b="1" dirty="0">
                <a:solidFill>
                  <a:schemeClr val="accent6">
                    <a:lumMod val="50000"/>
                  </a:schemeClr>
                </a:solidFill>
              </a:rPr>
              <a:t>Cuando se conoce a Dios por experiencia, que, Dios es amor, fiel, justo y misericordioso, como describe  las Escrituras; nuestra fe y amor hacia él crecerá.” </a:t>
            </a:r>
            <a:r>
              <a:rPr lang="es-ES" sz="1800" b="1" dirty="0">
                <a:solidFill>
                  <a:schemeClr val="accent6">
                    <a:lumMod val="50000"/>
                  </a:schemeClr>
                </a:solidFill>
              </a:rPr>
              <a:t>()</a:t>
            </a:r>
          </a:p>
        </p:txBody>
      </p:sp>
      <p:sp>
        <p:nvSpPr>
          <p:cNvPr id="5123" name="Rectangle 2"/>
          <p:cNvSpPr>
            <a:spLocks noGrp="1" noChangeArrowheads="1"/>
          </p:cNvSpPr>
          <p:nvPr>
            <p:ph type="title"/>
          </p:nvPr>
        </p:nvSpPr>
        <p:spPr/>
        <p:txBody>
          <a:bodyPr/>
          <a:lstStyle/>
          <a:p>
            <a:pPr algn="just"/>
            <a:r>
              <a:rPr lang="es-MX" sz="2400" b="1" dirty="0">
                <a:solidFill>
                  <a:srgbClr val="FFFFCC"/>
                </a:solidFill>
                <a:latin typeface="Tahoma" pitchFamily="34" charset="0"/>
              </a:rPr>
              <a:t>2</a:t>
            </a:r>
            <a:r>
              <a:rPr lang="es-MX" sz="2400" b="1" dirty="0">
                <a:solidFill>
                  <a:srgbClr val="FFFFCC"/>
                </a:solidFill>
              </a:rPr>
              <a:t>. ¿</a:t>
            </a:r>
            <a:r>
              <a:rPr lang="es-MX" sz="2400" b="1" dirty="0">
                <a:solidFill>
                  <a:schemeClr val="bg1"/>
                </a:solidFill>
              </a:rPr>
              <a:t>Cómo se conoce el carácter de Dios? </a:t>
            </a:r>
            <a:r>
              <a:rPr lang="es-MX" sz="2000" b="1" dirty="0">
                <a:solidFill>
                  <a:srgbClr val="FFCC99"/>
                </a:solidFill>
              </a:rPr>
              <a:t>Juan 14:8- 10</a:t>
            </a:r>
            <a:endParaRPr lang="es-MX" sz="1600" b="1" dirty="0">
              <a:solidFill>
                <a:srgbClr val="CC66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68312" y="1484313"/>
            <a:ext cx="8136136" cy="4419600"/>
          </a:xfrm>
        </p:spPr>
        <p:txBody>
          <a:bodyPr/>
          <a:lstStyle/>
          <a:p>
            <a:r>
              <a:rPr lang="es-PE" sz="2400" b="1" dirty="0">
                <a:solidFill>
                  <a:schemeClr val="accent6">
                    <a:lumMod val="50000"/>
                  </a:schemeClr>
                </a:solidFill>
              </a:rPr>
              <a:t> DIOS ES SANTO. “Significa que él está totalmente separado del mal y del pecado… La santidad es quizá la característica más importante que necesitamos entender del carácter de Dios.” </a:t>
            </a:r>
            <a:r>
              <a:rPr lang="es-PE" sz="1800" b="1" dirty="0">
                <a:solidFill>
                  <a:schemeClr val="accent6">
                    <a:lumMod val="50000"/>
                  </a:schemeClr>
                </a:solidFill>
              </a:rPr>
              <a:t>(GEB 18)</a:t>
            </a:r>
          </a:p>
          <a:p>
            <a:r>
              <a:rPr lang="es-PE" sz="2400" b="1" dirty="0">
                <a:solidFill>
                  <a:schemeClr val="accent6">
                    <a:lumMod val="50000"/>
                  </a:schemeClr>
                </a:solidFill>
              </a:rPr>
              <a:t>“DIOS ES AMOR. El amor es quizá la </a:t>
            </a:r>
            <a:r>
              <a:rPr lang="es-PE" sz="2400" b="1">
                <a:solidFill>
                  <a:schemeClr val="accent6">
                    <a:lumMod val="50000"/>
                  </a:schemeClr>
                </a:solidFill>
              </a:rPr>
              <a:t>palabra más </a:t>
            </a:r>
            <a:r>
              <a:rPr lang="es-PE" sz="2400" b="1" dirty="0">
                <a:solidFill>
                  <a:schemeClr val="accent6">
                    <a:lumMod val="50000"/>
                  </a:schemeClr>
                </a:solidFill>
              </a:rPr>
              <a:t>utilizada por </a:t>
            </a:r>
            <a:r>
              <a:rPr lang="es-PE" sz="2400" b="1">
                <a:solidFill>
                  <a:schemeClr val="accent6">
                    <a:lumMod val="50000"/>
                  </a:schemeClr>
                </a:solidFill>
              </a:rPr>
              <a:t>los cristianos </a:t>
            </a:r>
            <a:r>
              <a:rPr lang="es-PE" sz="2400" b="1" dirty="0">
                <a:solidFill>
                  <a:schemeClr val="accent6">
                    <a:lumMod val="50000"/>
                  </a:schemeClr>
                </a:solidFill>
              </a:rPr>
              <a:t>para describir el carácter de Dios… El amor es la esencia misma de su carácter, la síntesis de lo que él es.” </a:t>
            </a:r>
            <a:r>
              <a:rPr lang="es-PE" sz="1800" b="1" dirty="0">
                <a:solidFill>
                  <a:schemeClr val="accent6">
                    <a:lumMod val="50000"/>
                  </a:schemeClr>
                </a:solidFill>
              </a:rPr>
              <a:t>(1 </a:t>
            </a:r>
            <a:r>
              <a:rPr lang="es-PE" sz="1800" b="1" dirty="0" err="1">
                <a:solidFill>
                  <a:schemeClr val="accent6">
                    <a:lumMod val="50000"/>
                  </a:schemeClr>
                </a:solidFill>
              </a:rPr>
              <a:t>Jn</a:t>
            </a:r>
            <a:r>
              <a:rPr lang="es-PE" sz="1800" b="1" dirty="0">
                <a:solidFill>
                  <a:schemeClr val="accent6">
                    <a:lumMod val="50000"/>
                  </a:schemeClr>
                </a:solidFill>
              </a:rPr>
              <a:t>. 4:8; GEB 19) </a:t>
            </a:r>
          </a:p>
          <a:p>
            <a:r>
              <a:rPr lang="es-PE" sz="2400" b="1" dirty="0">
                <a:solidFill>
                  <a:schemeClr val="accent6">
                    <a:lumMod val="50000"/>
                  </a:schemeClr>
                </a:solidFill>
                <a:ea typeface="Calibri" panose="020F0502020204030204" pitchFamily="34" charset="0"/>
                <a:cs typeface="Times New Roman" panose="02020603050405020304" pitchFamily="18" charset="0"/>
              </a:rPr>
              <a:t>DIOS CREADOR</a:t>
            </a:r>
            <a:r>
              <a:rPr lang="es-PE" sz="2400" b="1" dirty="0">
                <a:solidFill>
                  <a:schemeClr val="accent6">
                    <a:lumMod val="50000"/>
                  </a:schemeClr>
                </a:solidFill>
                <a:effectLst/>
                <a:ea typeface="Calibri" panose="020F0502020204030204" pitchFamily="34" charset="0"/>
                <a:cs typeface="Times New Roman" panose="02020603050405020304" pitchFamily="18" charset="0"/>
              </a:rPr>
              <a:t>. “Dios es nuestro Creador y Salvador. Estas dos revelaciones de Dios influyen en nuestra adoración. </a:t>
            </a:r>
            <a:r>
              <a:rPr lang="es-PE" sz="2400" b="1" dirty="0">
                <a:solidFill>
                  <a:schemeClr val="accent6">
                    <a:lumMod val="50000"/>
                  </a:schemeClr>
                </a:solidFill>
                <a:ea typeface="Calibri" panose="020F0502020204030204" pitchFamily="34" charset="0"/>
                <a:cs typeface="Times New Roman" panose="02020603050405020304" pitchFamily="18" charset="0"/>
              </a:rPr>
              <a:t>Alabemos a Dios por su grandeza en poder y amor.</a:t>
            </a:r>
            <a:r>
              <a:rPr lang="es-PE" sz="2400" b="1" dirty="0">
                <a:solidFill>
                  <a:schemeClr val="accent6">
                    <a:lumMod val="50000"/>
                  </a:schemeClr>
                </a:solidFill>
                <a:effectLst/>
                <a:ea typeface="Calibri" panose="020F0502020204030204" pitchFamily="34" charset="0"/>
                <a:cs typeface="Times New Roman" panose="02020603050405020304" pitchFamily="18" charset="0"/>
              </a:rPr>
              <a:t>” </a:t>
            </a:r>
            <a:r>
              <a:rPr lang="es-PE" sz="1800" b="1" dirty="0">
                <a:solidFill>
                  <a:schemeClr val="accent6">
                    <a:lumMod val="50000"/>
                  </a:schemeClr>
                </a:solidFill>
                <a:effectLst/>
                <a:ea typeface="Calibri" panose="020F0502020204030204" pitchFamily="34" charset="0"/>
                <a:cs typeface="Times New Roman" panose="02020603050405020304" pitchFamily="18" charset="0"/>
              </a:rPr>
              <a:t>(</a:t>
            </a:r>
            <a:r>
              <a:rPr lang="es-PE" sz="1800" b="1" dirty="0">
                <a:solidFill>
                  <a:schemeClr val="accent6">
                    <a:lumMod val="50000"/>
                  </a:schemeClr>
                </a:solidFill>
                <a:ea typeface="Calibri" panose="020F0502020204030204" pitchFamily="34" charset="0"/>
                <a:cs typeface="Times New Roman" panose="02020603050405020304" pitchFamily="18" charset="0"/>
              </a:rPr>
              <a:t>GEB 24</a:t>
            </a:r>
            <a:r>
              <a:rPr lang="es-PE" sz="1800" b="1" dirty="0">
                <a:solidFill>
                  <a:schemeClr val="accent6">
                    <a:lumMod val="50000"/>
                  </a:schemeClr>
                </a:solidFill>
                <a:effectLst/>
                <a:ea typeface="Calibri" panose="020F0502020204030204" pitchFamily="34" charset="0"/>
                <a:cs typeface="Times New Roman" panose="02020603050405020304" pitchFamily="18" charset="0"/>
              </a:rPr>
              <a:t>)</a:t>
            </a:r>
          </a:p>
        </p:txBody>
      </p:sp>
      <p:sp>
        <p:nvSpPr>
          <p:cNvPr id="6147"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600" b="1" dirty="0">
                <a:solidFill>
                  <a:srgbClr val="FFFFCC"/>
                </a:solidFill>
              </a:rPr>
              <a:t>3. </a:t>
            </a:r>
            <a:r>
              <a:rPr lang="es-MX" sz="2400" b="1" dirty="0">
                <a:solidFill>
                  <a:srgbClr val="FFFFCC"/>
                </a:solidFill>
              </a:rPr>
              <a:t>¿Qué revelaciones recibimos de Dios mediante la Biblia?</a:t>
            </a:r>
            <a:r>
              <a:rPr lang="es-MX" sz="2400" b="1" dirty="0">
                <a:solidFill>
                  <a:srgbClr val="FFCC99"/>
                </a:solidFill>
              </a:rPr>
              <a:t> </a:t>
            </a:r>
            <a:r>
              <a:rPr lang="es-MX" sz="2000" b="1" dirty="0">
                <a:solidFill>
                  <a:srgbClr val="FFCC99"/>
                </a:solidFill>
              </a:rPr>
              <a:t> Levítico 20:26</a:t>
            </a:r>
            <a:endParaRPr lang="es-MX" sz="20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1979712" y="1650493"/>
            <a:ext cx="6592887" cy="4090987"/>
          </a:xfrm>
        </p:spPr>
        <p:txBody>
          <a:bodyPr/>
          <a:lstStyle/>
          <a:p>
            <a:pPr>
              <a:lnSpc>
                <a:spcPct val="80000"/>
              </a:lnSpc>
              <a:buFont typeface="Wingdings" pitchFamily="2" charset="2"/>
              <a:buNone/>
            </a:pPr>
            <a:r>
              <a:rPr lang="es-ES" sz="2800" b="1" dirty="0">
                <a:solidFill>
                  <a:srgbClr val="3D3DD7"/>
                </a:solidFill>
              </a:rPr>
              <a:t>  	</a:t>
            </a:r>
            <a:r>
              <a:rPr lang="es-ES" sz="2400" b="1" dirty="0">
                <a:solidFill>
                  <a:schemeClr val="accent6">
                    <a:lumMod val="50000"/>
                  </a:schemeClr>
                </a:solidFill>
              </a:rPr>
              <a:t>El deseo de conocer más a Dios, para que mi fe crezca, y camine con él como el profeta Enoc.</a:t>
            </a:r>
          </a:p>
          <a:p>
            <a:pPr>
              <a:lnSpc>
                <a:spcPct val="80000"/>
              </a:lnSpc>
              <a:buFont typeface="Wingdings" pitchFamily="2" charset="2"/>
              <a:buNone/>
            </a:pPr>
            <a:r>
              <a:rPr lang="es-ES" sz="2400" b="1" dirty="0">
                <a:solidFill>
                  <a:schemeClr val="accent6">
                    <a:lumMod val="50000"/>
                  </a:schemeClr>
                </a:solidFill>
              </a:rPr>
              <a:t>	¿Deseas conocer más a Dios?</a:t>
            </a:r>
            <a:endParaRPr lang="es-MX" sz="2400" b="1" dirty="0">
              <a:solidFill>
                <a:schemeClr val="accent6">
                  <a:lumMod val="50000"/>
                </a:schemeClr>
              </a:solidFill>
            </a:endParaRPr>
          </a:p>
          <a:p>
            <a:pPr eaLnBrk="1" hangingPunct="1">
              <a:lnSpc>
                <a:spcPct val="80000"/>
              </a:lnSpc>
              <a:buFont typeface="Wingdings" pitchFamily="2" charset="2"/>
              <a:buNone/>
            </a:pPr>
            <a:r>
              <a:rPr lang="es-MX" sz="2400" b="1" dirty="0">
                <a:solidFill>
                  <a:srgbClr val="F33F61"/>
                </a:solidFill>
              </a:rPr>
              <a:t>    ¿Cuál es tu decisión?</a:t>
            </a:r>
          </a:p>
          <a:p>
            <a:pPr eaLnBrk="1" hangingPunct="1">
              <a:lnSpc>
                <a:spcPct val="80000"/>
              </a:lnSpc>
              <a:buFont typeface="Wingdings" pitchFamily="2" charset="2"/>
              <a:buNone/>
            </a:pPr>
            <a:endParaRPr lang="es-MX" sz="2400" b="1" dirty="0">
              <a:solidFill>
                <a:srgbClr val="F33F61"/>
              </a:solidFill>
            </a:endParaRPr>
          </a:p>
          <a:p>
            <a:pPr eaLnBrk="1" hangingPunct="1">
              <a:lnSpc>
                <a:spcPct val="80000"/>
              </a:lnSpc>
              <a:buFont typeface="Wingdings" pitchFamily="2" charset="2"/>
              <a:buNone/>
            </a:pPr>
            <a:r>
              <a:rPr lang="es-MX" sz="2400" b="1" dirty="0">
                <a:solidFill>
                  <a:srgbClr val="F33F61"/>
                </a:solidFill>
              </a:rPr>
              <a:t>V. CREA: </a:t>
            </a:r>
            <a:r>
              <a:rPr lang="es-ES" sz="2400" b="1" dirty="0">
                <a:solidFill>
                  <a:schemeClr val="accent6">
                    <a:lumMod val="50000"/>
                  </a:schemeClr>
                </a:solidFill>
              </a:rPr>
              <a:t>¿Qué haré para compartir esta lección la próxima semana? Crear  oportunidades y compartir sobre como conocer a Dios. Amén</a:t>
            </a:r>
            <a:endParaRPr lang="es-MX" sz="2400" b="1" dirty="0">
              <a:solidFill>
                <a:schemeClr val="accent6">
                  <a:lumMod val="50000"/>
                </a:schemeClr>
              </a:solidFill>
            </a:endParaRPr>
          </a:p>
          <a:p>
            <a:pPr eaLnBrk="1" hangingPunct="1">
              <a:lnSpc>
                <a:spcPct val="80000"/>
              </a:lnSpc>
              <a:buFont typeface="Wingdings" pitchFamily="2" charset="2"/>
              <a:buNone/>
            </a:pPr>
            <a:endParaRPr lang="es-MX" sz="2800" b="1" dirty="0">
              <a:solidFill>
                <a:srgbClr val="F33F61"/>
              </a:solidFill>
            </a:endParaRPr>
          </a:p>
        </p:txBody>
      </p:sp>
      <p:pic>
        <p:nvPicPr>
          <p:cNvPr id="8195" name="Picture 10" descr="J"/>
          <p:cNvPicPr>
            <a:picLocks noChangeAspect="1" noChangeArrowheads="1"/>
          </p:cNvPicPr>
          <p:nvPr/>
        </p:nvPicPr>
        <p:blipFill>
          <a:blip r:embed="rId2"/>
          <a:srcRect/>
          <a:stretch>
            <a:fillRect/>
          </a:stretch>
        </p:blipFill>
        <p:spPr bwMode="auto">
          <a:xfrm>
            <a:off x="536774" y="2599831"/>
            <a:ext cx="1442938" cy="2192310"/>
          </a:xfrm>
          <a:prstGeom prst="rect">
            <a:avLst/>
          </a:prstGeom>
          <a:noFill/>
          <a:ln w="9525">
            <a:noFill/>
            <a:miter lim="800000"/>
            <a:headEnd/>
            <a:tailEnd/>
          </a:ln>
        </p:spPr>
      </p:pic>
      <p:sp>
        <p:nvSpPr>
          <p:cNvPr id="8196" name="Rectangle 2"/>
          <p:cNvSpPr>
            <a:spLocks noGrp="1" noChangeArrowheads="1"/>
          </p:cNvSpPr>
          <p:nvPr>
            <p:ph type="title"/>
          </p:nvPr>
        </p:nvSpPr>
        <p:spPr/>
        <p:txBody>
          <a:bodyPr/>
          <a:lstStyle/>
          <a:p>
            <a:pPr eaLnBrk="1" hangingPunct="1"/>
            <a:r>
              <a:rPr lang="es-MX" sz="2800" b="1" dirty="0">
                <a:solidFill>
                  <a:srgbClr val="FF0000"/>
                </a:solidFill>
                <a:latin typeface="Tahoma" pitchFamily="34" charset="0"/>
              </a:rPr>
              <a:t>IV.</a:t>
            </a:r>
            <a:r>
              <a:rPr lang="es-MX" sz="2800" dirty="0">
                <a:solidFill>
                  <a:srgbClr val="FF0000"/>
                </a:solidFill>
                <a:latin typeface="Tahoma" pitchFamily="34" charset="0"/>
              </a:rPr>
              <a:t> </a:t>
            </a:r>
            <a:r>
              <a:rPr lang="es-MX" sz="2800" b="1" dirty="0">
                <a:solidFill>
                  <a:srgbClr val="F2021F"/>
                </a:solidFill>
                <a:latin typeface="Tahoma" pitchFamily="34" charset="0"/>
              </a:rPr>
              <a:t>APLICA:</a:t>
            </a:r>
            <a:br>
              <a:rPr lang="es-MX" sz="2800" b="1" dirty="0">
                <a:latin typeface="Tahoma" pitchFamily="34" charset="0"/>
              </a:rPr>
            </a:br>
            <a:r>
              <a:rPr lang="es-MX" sz="2400" b="1" dirty="0">
                <a:latin typeface="Tahoma" pitchFamily="34" charset="0"/>
              </a:rPr>
              <a:t>¿Qué debo sentir al recibir estos conocimientos?</a:t>
            </a:r>
            <a:r>
              <a:rPr lang="es-MX" sz="2800" b="1" dirty="0">
                <a:latin typeface="Tahoma"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50825" y="206375"/>
            <a:ext cx="8015288" cy="914400"/>
          </a:xfrm>
          <a:prstGeom prst="rect">
            <a:avLst/>
          </a:prstGeom>
          <a:noFill/>
          <a:ln>
            <a:noFill/>
          </a:ln>
        </p:spPr>
        <p:txBody>
          <a:bodyPr anchor="ct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a:lstStyle>
          <a:p>
            <a:pPr>
              <a:defRPr/>
            </a:pPr>
            <a:r>
              <a:rPr lang="es-MX" sz="3200" b="1" kern="0" dirty="0">
                <a:solidFill>
                  <a:srgbClr val="FFFF99"/>
                </a:solidFill>
                <a:latin typeface="Tahoma" panose="020B0604030504040204" pitchFamily="34" charset="0"/>
                <a:ea typeface="Tahoma" panose="020B0604030504040204" pitchFamily="34" charset="0"/>
                <a:cs typeface="Tahoma" panose="020B0604030504040204" pitchFamily="34" charset="0"/>
              </a:rPr>
              <a:t>Créditos</a:t>
            </a:r>
            <a:endParaRPr lang="es-MX" sz="2400" b="1" kern="0" dirty="0">
              <a:solidFill>
                <a:srgbClr val="FFFF99"/>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ángulo 5"/>
          <p:cNvSpPr/>
          <p:nvPr/>
        </p:nvSpPr>
        <p:spPr>
          <a:xfrm>
            <a:off x="8532813" y="677863"/>
            <a:ext cx="360362" cy="547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AR"/>
          </a:p>
        </p:txBody>
      </p:sp>
      <p:pic>
        <p:nvPicPr>
          <p:cNvPr id="9220" name="Picture 4" descr="Jesús sonriente"/>
          <p:cNvPicPr>
            <a:picLocks noChangeAspect="1" noChangeArrowheads="1"/>
          </p:cNvPicPr>
          <p:nvPr/>
        </p:nvPicPr>
        <p:blipFill>
          <a:blip r:embed="rId2"/>
          <a:srcRect/>
          <a:stretch>
            <a:fillRect/>
          </a:stretch>
        </p:blipFill>
        <p:spPr bwMode="auto">
          <a:xfrm>
            <a:off x="327025" y="1341438"/>
            <a:ext cx="8205788" cy="5011737"/>
          </a:xfrm>
          <a:prstGeom prst="rect">
            <a:avLst/>
          </a:prstGeom>
          <a:noFill/>
          <a:ln w="9525">
            <a:noFill/>
            <a:miter lim="800000"/>
            <a:headEnd/>
            <a:tailEnd/>
          </a:ln>
        </p:spPr>
      </p:pic>
      <p:sp>
        <p:nvSpPr>
          <p:cNvPr id="9221" name="Rectangle 2"/>
          <p:cNvSpPr>
            <a:spLocks noChangeArrowheads="1"/>
          </p:cNvSpPr>
          <p:nvPr/>
        </p:nvSpPr>
        <p:spPr bwMode="auto">
          <a:xfrm>
            <a:off x="1979613" y="1844675"/>
            <a:ext cx="6480175" cy="4401205"/>
          </a:xfrm>
          <a:prstGeom prst="rect">
            <a:avLst/>
          </a:prstGeom>
          <a:noFill/>
          <a:ln w="9525">
            <a:noFill/>
            <a:miter lim="800000"/>
            <a:headEnd/>
            <a:tailEnd/>
          </a:ln>
        </p:spPr>
        <p:txBody>
          <a:bodyPr>
            <a:spAutoFit/>
          </a:bodyPr>
          <a:lstStyle/>
          <a:p>
            <a:pPr algn="ctr" eaLnBrk="1" hangingPunct="1"/>
            <a:r>
              <a:rPr lang="es-AR" sz="1600" b="1" dirty="0">
                <a:solidFill>
                  <a:srgbClr val="FFFFCC"/>
                </a:solidFill>
                <a:latin typeface="Tahoma" pitchFamily="34" charset="0"/>
              </a:rPr>
              <a:t>DISEÑO ORIGINAL</a:t>
            </a:r>
          </a:p>
          <a:p>
            <a:pPr algn="ctr" eaLnBrk="1" hangingPunct="1"/>
            <a:r>
              <a:rPr lang="es-AR" sz="1200" b="1" dirty="0">
                <a:solidFill>
                  <a:srgbClr val="FFFFCC"/>
                </a:solidFill>
                <a:latin typeface="Tahoma" pitchFamily="34" charset="0"/>
              </a:rPr>
              <a:t>Lic. Alejandrino </a:t>
            </a:r>
            <a:r>
              <a:rPr lang="es-AR" sz="1200" b="1" dirty="0" err="1">
                <a:solidFill>
                  <a:srgbClr val="FFFFCC"/>
                </a:solidFill>
                <a:latin typeface="Tahoma" pitchFamily="34" charset="0"/>
              </a:rPr>
              <a:t>Halire</a:t>
            </a:r>
            <a:r>
              <a:rPr lang="es-AR" sz="1200" b="1" dirty="0">
                <a:solidFill>
                  <a:srgbClr val="FFFFCC"/>
                </a:solidFill>
                <a:latin typeface="Tahoma" pitchFamily="34" charset="0"/>
              </a:rPr>
              <a:t> </a:t>
            </a:r>
            <a:r>
              <a:rPr lang="es-AR" sz="1200" b="1" dirty="0" err="1">
                <a:solidFill>
                  <a:srgbClr val="FFFFCC"/>
                </a:solidFill>
                <a:latin typeface="Tahoma" pitchFamily="34" charset="0"/>
              </a:rPr>
              <a:t>Ccahuana</a:t>
            </a:r>
            <a:r>
              <a:rPr lang="es-AR" sz="1200" b="1" dirty="0">
                <a:solidFill>
                  <a:srgbClr val="FFFFCC"/>
                </a:solidFill>
                <a:latin typeface="Tahoma" pitchFamily="34" charset="0"/>
              </a:rPr>
              <a:t> </a:t>
            </a:r>
          </a:p>
          <a:p>
            <a:pPr algn="ctr" eaLnBrk="1" hangingPunct="1"/>
            <a:r>
              <a:rPr lang="es-AR" sz="1400" dirty="0">
                <a:solidFill>
                  <a:srgbClr val="FFFFCC"/>
                </a:solidFill>
                <a:latin typeface="Tahoma" pitchFamily="34" charset="0"/>
                <a:hlinkClick r:id="rId3"/>
              </a:rPr>
              <a:t>http://decalogo-janohalire.blogspot.com/p/escuela-sabatica.html</a:t>
            </a:r>
            <a:r>
              <a:rPr lang="es-AR" sz="1000" dirty="0">
                <a:solidFill>
                  <a:srgbClr val="FFFFCC"/>
                </a:solidFill>
                <a:latin typeface="Tahoma" pitchFamily="34" charset="0"/>
              </a:rPr>
              <a:t> </a:t>
            </a:r>
          </a:p>
          <a:p>
            <a:pPr algn="ctr" eaLnBrk="1" hangingPunct="1"/>
            <a:endParaRPr lang="es-AR" sz="1600" b="1" dirty="0">
              <a:latin typeface="Tahoma" pitchFamily="34" charset="0"/>
            </a:endParaRPr>
          </a:p>
          <a:p>
            <a:pPr algn="ctr" eaLnBrk="1" hangingPunct="1"/>
            <a:r>
              <a:rPr lang="es-AR" sz="1600" b="1" dirty="0">
                <a:solidFill>
                  <a:srgbClr val="CCECFF"/>
                </a:solidFill>
                <a:latin typeface="Tahoma" pitchFamily="34" charset="0"/>
              </a:rPr>
              <a:t>Distribución</a:t>
            </a:r>
          </a:p>
          <a:p>
            <a:pPr algn="ctr" eaLnBrk="1" hangingPunct="1"/>
            <a:r>
              <a:rPr lang="es-AR" sz="1600" b="1" dirty="0">
                <a:solidFill>
                  <a:srgbClr val="CCECFF"/>
                </a:solidFill>
                <a:latin typeface="Tahoma" pitchFamily="34" charset="0"/>
              </a:rPr>
              <a:t>Recursos Escuela Sabática ©</a:t>
            </a:r>
          </a:p>
          <a:p>
            <a:pPr algn="ctr" eaLnBrk="1" hangingPunct="1"/>
            <a:endParaRPr lang="es-AR" sz="1200" b="1" dirty="0">
              <a:latin typeface="Tahoma" pitchFamily="34" charset="0"/>
            </a:endParaRPr>
          </a:p>
          <a:p>
            <a:pPr algn="ctr" eaLnBrk="1" hangingPunct="1"/>
            <a:r>
              <a:rPr lang="es-AR" sz="1400" b="1" dirty="0">
                <a:solidFill>
                  <a:schemeClr val="bg1"/>
                </a:solidFill>
                <a:latin typeface="Tahoma" pitchFamily="34" charset="0"/>
              </a:rPr>
              <a:t>Para recibir las próximas lecciones inscríbase enviando un mail a:</a:t>
            </a:r>
          </a:p>
          <a:p>
            <a:pPr algn="ctr" eaLnBrk="1" hangingPunct="1"/>
            <a:r>
              <a:rPr lang="es-PE" sz="1400" u="sng" dirty="0">
                <a:hlinkClick r:id="rId4"/>
              </a:rPr>
              <a:t>www.recursos-biblicos.com</a:t>
            </a:r>
            <a:endParaRPr lang="es-AR" sz="1400" b="1" dirty="0">
              <a:solidFill>
                <a:schemeClr val="bg1"/>
              </a:solidFill>
              <a:latin typeface="Tahoma" pitchFamily="34" charset="0"/>
            </a:endParaRPr>
          </a:p>
          <a:p>
            <a:pPr algn="ctr" eaLnBrk="1" hangingPunct="1">
              <a:buFont typeface="Wingdings" pitchFamily="2" charset="2"/>
              <a:buNone/>
            </a:pPr>
            <a:r>
              <a:rPr lang="es-AR" sz="1200" b="1" dirty="0">
                <a:solidFill>
                  <a:schemeClr val="bg1"/>
                </a:solidFill>
                <a:latin typeface="Tahoma" pitchFamily="34" charset="0"/>
              </a:rPr>
              <a:t> Asunto: Lecciones en PowerPoint</a:t>
            </a:r>
          </a:p>
          <a:p>
            <a:pPr algn="ctr" eaLnBrk="1" hangingPunct="1"/>
            <a:endParaRPr lang="es-AR" sz="1200" b="1" dirty="0">
              <a:solidFill>
                <a:schemeClr val="bg1"/>
              </a:solidFill>
              <a:latin typeface="Tahoma" pitchFamily="34" charset="0"/>
            </a:endParaRPr>
          </a:p>
          <a:p>
            <a:pPr algn="ctr" eaLnBrk="1" hangingPunct="1"/>
            <a:endParaRPr lang="es-AR" sz="1400" b="1" dirty="0">
              <a:solidFill>
                <a:schemeClr val="bg1"/>
              </a:solidFill>
              <a:latin typeface="Tahoma" pitchFamily="34" charset="0"/>
            </a:endParaRPr>
          </a:p>
          <a:p>
            <a:pPr algn="ctr" eaLnBrk="1" hangingPunct="1"/>
            <a:r>
              <a:rPr lang="es-AR" sz="1400" b="1" dirty="0">
                <a:solidFill>
                  <a:schemeClr val="bg1"/>
                </a:solidFill>
                <a:latin typeface="Tahoma" pitchFamily="34" charset="0"/>
              </a:rPr>
              <a:t>RECURSOS BÍBLICOS</a:t>
            </a:r>
          </a:p>
          <a:p>
            <a:pPr algn="ctr" eaLnBrk="1" hangingPunct="1"/>
            <a:r>
              <a:rPr lang="es-AR" sz="1400" b="1" dirty="0">
                <a:solidFill>
                  <a:schemeClr val="bg1"/>
                </a:solidFill>
                <a:latin typeface="Tahoma" pitchFamily="34" charset="0"/>
              </a:rPr>
              <a:t>Recursos gratuitos </a:t>
            </a:r>
          </a:p>
          <a:p>
            <a:pPr algn="ctr" eaLnBrk="1" hangingPunct="1"/>
            <a:endParaRPr lang="es-AR" sz="1200" b="1" dirty="0">
              <a:solidFill>
                <a:schemeClr val="bg1"/>
              </a:solidFill>
              <a:latin typeface="Tahoma" pitchFamily="34" charset="0"/>
            </a:endParaRPr>
          </a:p>
          <a:p>
            <a:pPr algn="ctr" eaLnBrk="1" hangingPunct="1"/>
            <a:r>
              <a:rPr lang="es-AR" sz="1200" b="1" dirty="0">
                <a:solidFill>
                  <a:schemeClr val="bg1"/>
                </a:solidFill>
                <a:latin typeface="Tahoma" pitchFamily="34" charset="0"/>
                <a:hlinkClick r:id="rId5"/>
              </a:rPr>
              <a:t>https://www.recursos-biblicos.com/2014/04/resumen-de-la-leccion-de-escuela-sabatica-para-segundo-trimestre-2014.html</a:t>
            </a:r>
            <a:r>
              <a:rPr lang="es-AR" sz="1200" b="1" dirty="0">
                <a:solidFill>
                  <a:schemeClr val="bg1"/>
                </a:solidFill>
                <a:latin typeface="Tahoma" pitchFamily="34" charset="0"/>
              </a:rPr>
              <a:t> </a:t>
            </a:r>
          </a:p>
          <a:p>
            <a:pPr algn="ctr" eaLnBrk="1" hangingPunct="1"/>
            <a:endParaRPr lang="es-AR" sz="1200" b="1" dirty="0">
              <a:solidFill>
                <a:schemeClr val="bg1"/>
              </a:solidFill>
              <a:latin typeface="Tahoma" pitchFamily="34" charset="0"/>
            </a:endParaRPr>
          </a:p>
          <a:p>
            <a:pPr algn="ctr" eaLnBrk="1" hangingPunct="1"/>
            <a:r>
              <a:rPr lang="es-PE" sz="1200" dirty="0">
                <a:hlinkClick r:id="rId6"/>
              </a:rPr>
              <a:t>https://es.slideshare.net/ahalirecc</a:t>
            </a:r>
            <a:r>
              <a:rPr lang="es-PE" sz="1200" dirty="0"/>
              <a:t> </a:t>
            </a:r>
          </a:p>
          <a:p>
            <a:pPr algn="ctr" eaLnBrk="1" hangingPunct="1"/>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p:txBody>
      </p:sp>
      <p:grpSp>
        <p:nvGrpSpPr>
          <p:cNvPr id="9222" name="Group 3"/>
          <p:cNvGrpSpPr>
            <a:grpSpLocks/>
          </p:cNvGrpSpPr>
          <p:nvPr/>
        </p:nvGrpSpPr>
        <p:grpSpPr bwMode="auto">
          <a:xfrm>
            <a:off x="511175" y="5084763"/>
            <a:ext cx="1120775" cy="865187"/>
            <a:chOff x="4694" y="3521"/>
            <a:chExt cx="908" cy="680"/>
          </a:xfrm>
        </p:grpSpPr>
        <p:sp>
          <p:nvSpPr>
            <p:cNvPr id="9223" name="WordArt 4"/>
            <p:cNvSpPr>
              <a:spLocks noChangeArrowheads="1" noChangeShapeType="1" noTextEdit="1"/>
            </p:cNvSpPr>
            <p:nvPr/>
          </p:nvSpPr>
          <p:spPr bwMode="auto">
            <a:xfrm>
              <a:off x="4740" y="3838"/>
              <a:ext cx="804" cy="276"/>
            </a:xfrm>
            <a:prstGeom prst="rect">
              <a:avLst/>
            </a:prstGeom>
          </p:spPr>
          <p:txBody>
            <a:bodyPr wrap="none" fromWordArt="1">
              <a:prstTxWarp prst="textPlain">
                <a:avLst>
                  <a:gd name="adj" fmla="val 50000"/>
                </a:avLst>
              </a:prstTxWarp>
            </a:bodyPr>
            <a:lstStyle/>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Recursos</a:t>
              </a:r>
            </a:p>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Escuela Sabática</a:t>
              </a:r>
            </a:p>
          </p:txBody>
        </p:sp>
        <p:pic>
          <p:nvPicPr>
            <p:cNvPr id="9224" name="Picture 5" descr="logo IASD - ANI"/>
            <p:cNvPicPr>
              <a:picLocks noChangeAspect="1" noChangeArrowheads="1" noCrop="1"/>
            </p:cNvPicPr>
            <p:nvPr/>
          </p:nvPicPr>
          <p:blipFill>
            <a:blip r:embed="rId7"/>
            <a:srcRect/>
            <a:stretch>
              <a:fillRect/>
            </a:stretch>
          </p:blipFill>
          <p:spPr bwMode="auto">
            <a:xfrm>
              <a:off x="5012" y="3521"/>
              <a:ext cx="288" cy="317"/>
            </a:xfrm>
            <a:prstGeom prst="rect">
              <a:avLst/>
            </a:prstGeom>
            <a:noFill/>
            <a:ln w="9525">
              <a:noFill/>
              <a:miter lim="800000"/>
              <a:headEnd/>
              <a:tailEnd/>
            </a:ln>
          </p:spPr>
        </p:pic>
        <p:sp>
          <p:nvSpPr>
            <p:cNvPr id="9225" name="Line 6"/>
            <p:cNvSpPr>
              <a:spLocks noChangeShapeType="1"/>
            </p:cNvSpPr>
            <p:nvPr/>
          </p:nvSpPr>
          <p:spPr bwMode="auto">
            <a:xfrm>
              <a:off x="4988" y="3802"/>
              <a:ext cx="329" cy="0"/>
            </a:xfrm>
            <a:prstGeom prst="line">
              <a:avLst/>
            </a:prstGeom>
            <a:noFill/>
            <a:ln w="76200">
              <a:solidFill>
                <a:srgbClr val="990099"/>
              </a:solidFill>
              <a:round/>
              <a:headEnd/>
              <a:tailEnd/>
            </a:ln>
          </p:spPr>
          <p:txBody>
            <a:bodyPr/>
            <a:lstStyle/>
            <a:p>
              <a:endParaRPr lang="es-ES"/>
            </a:p>
          </p:txBody>
        </p:sp>
        <p:sp>
          <p:nvSpPr>
            <p:cNvPr id="9226" name="Line 7"/>
            <p:cNvSpPr>
              <a:spLocks noChangeShapeType="1"/>
            </p:cNvSpPr>
            <p:nvPr/>
          </p:nvSpPr>
          <p:spPr bwMode="auto">
            <a:xfrm>
              <a:off x="4694" y="4201"/>
              <a:ext cx="908" cy="0"/>
            </a:xfrm>
            <a:prstGeom prst="line">
              <a:avLst/>
            </a:prstGeom>
            <a:noFill/>
            <a:ln w="76200">
              <a:solidFill>
                <a:srgbClr val="990099"/>
              </a:solidFill>
              <a:round/>
              <a:headEnd/>
              <a:tailEnd/>
            </a:ln>
          </p:spPr>
          <p:txBody>
            <a:bodyPr/>
            <a:lstStyle/>
            <a:p>
              <a:endParaRPr lang="es-ES"/>
            </a:p>
          </p:txBody>
        </p:sp>
      </p:gr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114865</TotalTime>
  <Words>707</Words>
  <Application>Microsoft Office PowerPoint</Application>
  <PresentationFormat>Presentación en pantalla (4:3)</PresentationFormat>
  <Paragraphs>65</Paragraphs>
  <Slides>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Impact</vt:lpstr>
      <vt:lpstr>Tahoma</vt:lpstr>
      <vt:lpstr>Times New Roman</vt:lpstr>
      <vt:lpstr>Wingdings</vt:lpstr>
      <vt:lpstr>Radial</vt:lpstr>
      <vt:lpstr>Presentación de PowerPoint</vt:lpstr>
      <vt:lpstr>Presentación de PowerPoint</vt:lpstr>
      <vt:lpstr>II. MOTIVAR: ¿Cómo motivar y cómo enseñar? </vt:lpstr>
      <vt:lpstr>Presentación de PowerPoint</vt:lpstr>
      <vt:lpstr>2. ¿Cómo se conoce el carácter de Dios? Juan 14:8- 10</vt:lpstr>
      <vt:lpstr>Presentación de PowerPoint</vt:lpstr>
      <vt:lpstr>IV. APLICA: ¿Qué debo sentir al recibir estos conocimientos? </vt:lpstr>
      <vt:lpstr>Presentación de PowerPoint</vt:lpstr>
    </vt:vector>
  </TitlesOfParts>
  <Company>DELBELCONPU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Amor y juicio, el dilema de Dios</dc:title>
  <dc:creator>pc3</dc:creator>
  <cp:keywords>Rut</cp:keywords>
  <cp:lastModifiedBy>Pc</cp:lastModifiedBy>
  <cp:revision>9964</cp:revision>
  <dcterms:created xsi:type="dcterms:W3CDTF">2007-04-17T14:25:21Z</dcterms:created>
  <dcterms:modified xsi:type="dcterms:W3CDTF">2026-04-07T23:10:59Z</dcterms:modified>
</cp:coreProperties>
</file>