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0"/>
  </p:notesMasterIdLst>
  <p:sldIdLst>
    <p:sldId id="256" r:id="rId2"/>
    <p:sldId id="284" r:id="rId3"/>
    <p:sldId id="265" r:id="rId4"/>
    <p:sldId id="287" r:id="rId5"/>
    <p:sldId id="269" r:id="rId6"/>
    <p:sldId id="282" r:id="rId7"/>
    <p:sldId id="263" r:id="rId8"/>
    <p:sldId id="281" r:id="rId9"/>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E71EAABB-2278-4A42-A021-174F358C85A2}">
          <p14:sldIdLst>
            <p14:sldId id="256"/>
            <p14:sldId id="284"/>
            <p14:sldId id="265"/>
            <p14:sldId id="287"/>
          </p14:sldIdLst>
        </p14:section>
        <p14:section name="Sección sin título" id="{9FBCFC46-058C-47EA-A91B-B54E9588554D}">
          <p14:sldIdLst>
            <p14:sldId id="269"/>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5/12/2025</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3</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4</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17 de mayo 2025</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FUNDAMENTOS DE LA PROFECÍA</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Isaías 6:8</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2025</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07</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780604" y="1769000"/>
            <a:ext cx="5582792" cy="371604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Trono de Dios en el cielo. </a:t>
            </a:r>
          </a:p>
          <a:p>
            <a:pPr eaLnBrk="1" hangingPunct="1">
              <a:lnSpc>
                <a:spcPct val="90000"/>
              </a:lnSpc>
            </a:pPr>
            <a:r>
              <a:rPr lang="es-MX" sz="2400" b="1" dirty="0">
                <a:solidFill>
                  <a:schemeClr val="accent6">
                    <a:lumMod val="75000"/>
                  </a:schemeClr>
                </a:solidFill>
              </a:rPr>
              <a:t>SENTIR: El deseo de ser purificados para estar en la presencia de Dios.</a:t>
            </a:r>
          </a:p>
          <a:p>
            <a:pPr eaLnBrk="1" hangingPunct="1">
              <a:lnSpc>
                <a:spcPct val="90000"/>
              </a:lnSpc>
            </a:pPr>
            <a:r>
              <a:rPr lang="es-MX" sz="2400" b="1" dirty="0">
                <a:solidFill>
                  <a:schemeClr val="accent6">
                    <a:lumMod val="75000"/>
                  </a:schemeClr>
                </a:solidFill>
              </a:rPr>
              <a:t>HACER: La decisión de prepararnos para ser ciudadanos del reino de Cristo.</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busca la presencia de Dios permanentemente.</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describe el profeta Isaías al Trono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características tienen los ángeles serafines y querubines?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revelaciones nos da las Escrituras de la caída de Lucifer? </a:t>
            </a:r>
            <a:endParaRPr lang="es-MX" sz="24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80920" cy="4938431"/>
          </a:xfrm>
        </p:spPr>
        <p:txBody>
          <a:bodyPr/>
          <a:lstStyle/>
          <a:p>
            <a:r>
              <a:rPr lang="es-ES" sz="2400" b="1" dirty="0">
                <a:solidFill>
                  <a:schemeClr val="accent6">
                    <a:lumMod val="50000"/>
                  </a:schemeClr>
                </a:solidFill>
              </a:rPr>
              <a:t>El profeta Isaías dice: “Yo vi al Señor sentado sobre un trono alto y sublime, y sus faldas llenaba el templo. Por encima de él había serafines, cada uno tenía seis alas; con dos cubrían sus rostros, con dos cubrían sus pies, y con dos volaban…” </a:t>
            </a:r>
            <a:r>
              <a:rPr lang="es-ES" sz="1800" b="1" dirty="0">
                <a:solidFill>
                  <a:schemeClr val="accent6">
                    <a:lumMod val="50000"/>
                  </a:schemeClr>
                </a:solidFill>
              </a:rPr>
              <a:t>(Isa. 6:1, 2)</a:t>
            </a:r>
          </a:p>
          <a:p>
            <a:r>
              <a:rPr lang="es-ES" sz="2400" b="1" dirty="0">
                <a:solidFill>
                  <a:schemeClr val="accent6">
                    <a:lumMod val="50000"/>
                  </a:schemeClr>
                </a:solidFill>
              </a:rPr>
              <a:t>“Ezequiel describe el Trono como hecho de piedras preciosas, en particular zafiro, el material asociado a la divinidad.” </a:t>
            </a:r>
            <a:r>
              <a:rPr lang="es-ES" sz="1800" b="1" dirty="0">
                <a:solidFill>
                  <a:schemeClr val="accent6">
                    <a:lumMod val="50000"/>
                  </a:schemeClr>
                </a:solidFill>
              </a:rPr>
              <a:t>(</a:t>
            </a:r>
            <a:r>
              <a:rPr lang="es-ES" sz="1800" b="1" dirty="0" err="1">
                <a:solidFill>
                  <a:schemeClr val="accent6">
                    <a:lumMod val="50000"/>
                  </a:schemeClr>
                </a:solidFill>
              </a:rPr>
              <a:t>Eze</a:t>
            </a:r>
            <a:r>
              <a:rPr lang="es-ES" sz="1800" b="1" dirty="0">
                <a:solidFill>
                  <a:schemeClr val="accent6">
                    <a:lumMod val="50000"/>
                  </a:schemeClr>
                </a:solidFill>
              </a:rPr>
              <a:t>. 1:26; GEB 79)</a:t>
            </a:r>
            <a:r>
              <a:rPr lang="es-ES" sz="2400" b="1" dirty="0">
                <a:solidFill>
                  <a:schemeClr val="accent6">
                    <a:lumMod val="50000"/>
                  </a:schemeClr>
                </a:solidFill>
              </a:rPr>
              <a:t> </a:t>
            </a:r>
          </a:p>
          <a:p>
            <a:r>
              <a:rPr lang="es-ES" sz="2400" b="1" dirty="0">
                <a:solidFill>
                  <a:schemeClr val="accent6">
                    <a:lumMod val="50000"/>
                  </a:schemeClr>
                </a:solidFill>
              </a:rPr>
              <a:t>Daniel escribe: “Estuve mirando hasta que fueron puestos tronos, se sentó un Anciano de días, cuyo vestido era blanco… su trono llama de fuego y las ruedas del mismo, fuego ardiente.” </a:t>
            </a:r>
            <a:r>
              <a:rPr lang="es-ES" sz="1800" b="1" dirty="0">
                <a:solidFill>
                  <a:schemeClr val="accent6">
                    <a:lumMod val="50000"/>
                  </a:schemeClr>
                </a:solidFill>
              </a:rPr>
              <a:t>(Sal. 51:17)</a:t>
            </a:r>
          </a:p>
          <a:p>
            <a:pPr marL="0" indent="0">
              <a:buNone/>
            </a:pPr>
            <a:r>
              <a:rPr lang="es-ES" sz="1800" b="1" dirty="0">
                <a:solidFill>
                  <a:schemeClr val="accent6">
                    <a:lumMod val="50000"/>
                  </a:schemeClr>
                </a:solidFill>
              </a:rPr>
              <a:t>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¿Cómo describen los profetas sobre el Trono de Dios</a:t>
            </a:r>
            <a:r>
              <a:rPr lang="es-MX" sz="2400" b="1" dirty="0">
                <a:solidFill>
                  <a:srgbClr val="FFFFCC"/>
                </a:solidFill>
              </a:rPr>
              <a:t>? </a:t>
            </a:r>
            <a:r>
              <a:rPr lang="es-MX" sz="2000" b="1" dirty="0">
                <a:solidFill>
                  <a:srgbClr val="FFCC99"/>
                </a:solidFill>
              </a:rPr>
              <a:t>  Isaías 6:1- 4</a:t>
            </a:r>
          </a:p>
        </p:txBody>
      </p:sp>
    </p:spTree>
    <p:extLst>
      <p:ext uri="{BB962C8B-B14F-4D97-AF65-F5344CB8AC3E}">
        <p14:creationId xmlns:p14="http://schemas.microsoft.com/office/powerpoint/2010/main" val="41714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95536" y="1412776"/>
            <a:ext cx="8280920" cy="4895874"/>
          </a:xfrm>
        </p:spPr>
        <p:txBody>
          <a:bodyPr/>
          <a:lstStyle/>
          <a:p>
            <a:r>
              <a:rPr lang="es-ES" sz="2400" b="1" dirty="0">
                <a:solidFill>
                  <a:schemeClr val="accent6">
                    <a:lumMod val="50000"/>
                  </a:schemeClr>
                </a:solidFill>
              </a:rPr>
              <a:t>Los ángeles serafines estaban en la presencia de Dios, tenía seis alas, como nos informa el profeta Isaías: “Señor sentado sobre su trono alto y sublime,  y sus faldas llenaban el templo. Por encima de él  había serafines, cada uno tenía seis alas.” </a:t>
            </a:r>
            <a:r>
              <a:rPr lang="es-ES" sz="1800" b="1" dirty="0">
                <a:solidFill>
                  <a:schemeClr val="accent6">
                    <a:lumMod val="50000"/>
                  </a:schemeClr>
                </a:solidFill>
              </a:rPr>
              <a:t>(Isa. 6:1, 2)</a:t>
            </a:r>
          </a:p>
          <a:p>
            <a:r>
              <a:rPr lang="es-ES" sz="2400" b="1" dirty="0">
                <a:solidFill>
                  <a:schemeClr val="accent6">
                    <a:lumMod val="50000"/>
                  </a:schemeClr>
                </a:solidFill>
              </a:rPr>
              <a:t>“Curiosamente, la palabra serafín significa ‘el que arde’. Observa la descripción que hace Jesús del ministerio de Juan el Bautista en Juan 5:35 ‘Juan era una antorcha que ardía y alumbraba. </a:t>
            </a:r>
            <a:r>
              <a:rPr lang="es-ES" sz="1800" b="1" dirty="0">
                <a:solidFill>
                  <a:schemeClr val="accent6">
                    <a:lumMod val="50000"/>
                  </a:schemeClr>
                </a:solidFill>
              </a:rPr>
              <a:t>(GEB 72)</a:t>
            </a:r>
          </a:p>
          <a:p>
            <a:r>
              <a:rPr lang="es-ES" sz="2400" b="1" dirty="0">
                <a:solidFill>
                  <a:schemeClr val="accent6">
                    <a:lumMod val="50000"/>
                  </a:schemeClr>
                </a:solidFill>
              </a:rPr>
              <a:t>Los ángeles querubines, también estaban en la presencia de Dios y tenía cuatro alas. </a:t>
            </a:r>
            <a:r>
              <a:rPr lang="es-ES" sz="1800" b="1" dirty="0">
                <a:solidFill>
                  <a:schemeClr val="accent6">
                    <a:lumMod val="50000"/>
                  </a:schemeClr>
                </a:solidFill>
              </a:rPr>
              <a:t>(</a:t>
            </a:r>
            <a:r>
              <a:rPr lang="es-ES" sz="1800" b="1" dirty="0" err="1">
                <a:solidFill>
                  <a:schemeClr val="accent6">
                    <a:lumMod val="50000"/>
                  </a:schemeClr>
                </a:solidFill>
              </a:rPr>
              <a:t>Eze</a:t>
            </a:r>
            <a:r>
              <a:rPr lang="es-ES" sz="1800" b="1" dirty="0">
                <a:solidFill>
                  <a:schemeClr val="accent6">
                    <a:lumMod val="50000"/>
                  </a:schemeClr>
                </a:solidFill>
              </a:rPr>
              <a:t>. 10:5, 21)</a:t>
            </a:r>
          </a:p>
          <a:p>
            <a:r>
              <a:rPr lang="es-ES" sz="2400" b="1" dirty="0">
                <a:solidFill>
                  <a:schemeClr val="accent6">
                    <a:lumMod val="50000"/>
                  </a:schemeClr>
                </a:solidFill>
              </a:rPr>
              <a:t>“La Biblia asocia a los querubines con la presencia de Dios.”</a:t>
            </a:r>
            <a:r>
              <a:rPr lang="es-ES" sz="1800" b="1" dirty="0">
                <a:solidFill>
                  <a:schemeClr val="accent6">
                    <a:lumMod val="50000"/>
                  </a:schemeClr>
                </a:solidFill>
              </a:rPr>
              <a:t>(Id) </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Qué características tienen los ángeles serafines y querubines? </a:t>
            </a:r>
            <a:r>
              <a:rPr lang="es-MX" sz="2000" b="1" dirty="0" err="1">
                <a:solidFill>
                  <a:srgbClr val="FFCC99"/>
                </a:solidFill>
              </a:rPr>
              <a:t>Eze</a:t>
            </a:r>
            <a:r>
              <a:rPr lang="es-MX" sz="2000" b="1" dirty="0">
                <a:solidFill>
                  <a:srgbClr val="FFCC99"/>
                </a:solidFill>
              </a:rPr>
              <a:t>. 10:4, 5, 20, 21  </a:t>
            </a:r>
            <a:endParaRPr lang="es-MX" sz="1600" b="1" dirty="0">
              <a:solidFill>
                <a:srgbClr val="CC66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PE" sz="2400" b="1" dirty="0">
                <a:solidFill>
                  <a:schemeClr val="accent6">
                    <a:lumMod val="50000"/>
                  </a:schemeClr>
                </a:solidFill>
              </a:rPr>
              <a:t>La Escritura dice: “Tú querubín grande, protector, yo te puse en el santo monte, allí estuviste… Perfecto eras en todo tus caminos desde el día en que fuiste creado, hasta que se halló en ti la maldad.” </a:t>
            </a:r>
            <a:r>
              <a:rPr lang="es-PE" sz="1800" b="1" dirty="0">
                <a:solidFill>
                  <a:schemeClr val="accent6">
                    <a:lumMod val="50000"/>
                  </a:schemeClr>
                </a:solidFill>
              </a:rPr>
              <a:t>(</a:t>
            </a:r>
            <a:r>
              <a:rPr lang="es-PE" sz="1800" b="1" dirty="0" err="1">
                <a:solidFill>
                  <a:schemeClr val="accent6">
                    <a:lumMod val="50000"/>
                  </a:schemeClr>
                </a:solidFill>
              </a:rPr>
              <a:t>Eze</a:t>
            </a:r>
            <a:r>
              <a:rPr lang="es-PE" sz="1800" b="1" dirty="0">
                <a:solidFill>
                  <a:schemeClr val="accent6">
                    <a:lumMod val="50000"/>
                  </a:schemeClr>
                </a:solidFill>
              </a:rPr>
              <a:t>. 28:14, 15)</a:t>
            </a:r>
          </a:p>
          <a:p>
            <a:r>
              <a:rPr lang="es-PE" sz="2400" b="1" dirty="0">
                <a:solidFill>
                  <a:schemeClr val="accent6">
                    <a:lumMod val="50000"/>
                  </a:schemeClr>
                </a:solidFill>
              </a:rPr>
              <a:t>“Lucifer podría haber seguido gozando del favor de Dios… Pero el profeta dice: ‘A causa de tu hermosura te llenaste de orgullo. Poco a poco Lucifer se fue entregando al deseo de la exaltación propia.” </a:t>
            </a:r>
            <a:r>
              <a:rPr lang="es-PE" sz="1800" b="1" dirty="0">
                <a:solidFill>
                  <a:schemeClr val="accent6">
                    <a:lumMod val="50000"/>
                  </a:schemeClr>
                </a:solidFill>
              </a:rPr>
              <a:t>(CC 318)</a:t>
            </a:r>
          </a:p>
          <a:p>
            <a:r>
              <a:rPr lang="es-PE" sz="2400" b="1" dirty="0">
                <a:solidFill>
                  <a:schemeClr val="accent6">
                    <a:lumMod val="50000"/>
                  </a:schemeClr>
                </a:solidFill>
                <a:effectLst/>
                <a:ea typeface="Calibri" panose="020F0502020204030204" pitchFamily="34" charset="0"/>
                <a:cs typeface="Times New Roman" panose="02020603050405020304" pitchFamily="18" charset="0"/>
              </a:rPr>
              <a:t>“Decía en tu corazón</a:t>
            </a:r>
            <a:r>
              <a:rPr lang="es-PE" sz="2400" b="1" dirty="0">
                <a:solidFill>
                  <a:schemeClr val="accent6">
                    <a:lumMod val="50000"/>
                  </a:schemeClr>
                </a:solidFill>
                <a:ea typeface="Calibri" panose="020F0502020204030204" pitchFamily="34" charset="0"/>
                <a:cs typeface="Times New Roman" panose="02020603050405020304" pitchFamily="18" charset="0"/>
              </a:rPr>
              <a:t>: Subiré hasta los cielos. ¡Levantaré mi trono por encima de las estrellas de Dios</a:t>
            </a:r>
            <a:r>
              <a:rPr lang="es-PE" sz="2400" b="1" dirty="0">
                <a:solidFill>
                  <a:schemeClr val="accent6">
                    <a:lumMod val="50000"/>
                  </a:schemeClr>
                </a:solidFill>
                <a:effectLst/>
                <a:ea typeface="Calibri" panose="020F0502020204030204" pitchFamily="34" charset="0"/>
                <a:cs typeface="Times New Roman" panose="02020603050405020304" pitchFamily="18" charset="0"/>
              </a:rPr>
              <a:t>.” </a:t>
            </a:r>
            <a:r>
              <a:rPr lang="es-PE" sz="1800" b="1" dirty="0">
                <a:solidFill>
                  <a:schemeClr val="accent6">
                    <a:lumMod val="50000"/>
                  </a:schemeClr>
                </a:solidFill>
                <a:effectLst/>
                <a:ea typeface="Calibri" panose="020F0502020204030204" pitchFamily="34" charset="0"/>
                <a:cs typeface="Times New Roman" panose="02020603050405020304" pitchFamily="18" charset="0"/>
              </a:rPr>
              <a:t>(</a:t>
            </a:r>
            <a:r>
              <a:rPr lang="es-PE" sz="1800" b="1" dirty="0">
                <a:solidFill>
                  <a:schemeClr val="accent6">
                    <a:lumMod val="50000"/>
                  </a:schemeClr>
                </a:solidFill>
                <a:ea typeface="Calibri" panose="020F0502020204030204" pitchFamily="34" charset="0"/>
                <a:cs typeface="Times New Roman" panose="02020603050405020304" pitchFamily="18" charset="0"/>
              </a:rPr>
              <a:t>Id</a:t>
            </a:r>
            <a:r>
              <a:rPr lang="es-PE" sz="1800" b="1" dirty="0">
                <a:solidFill>
                  <a:schemeClr val="accent6">
                    <a:lumMod val="50000"/>
                  </a:schemeClr>
                </a:solidFill>
                <a:effectLst/>
                <a:ea typeface="Calibri" panose="020F0502020204030204" pitchFamily="34" charset="0"/>
                <a:cs typeface="Times New Roman" panose="02020603050405020304" pitchFamily="18" charset="0"/>
              </a:rPr>
              <a:t>)</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revelaciones nos da las Escrituras de la caída de Lucifer</a:t>
            </a:r>
            <a:r>
              <a:rPr lang="es-MX" sz="2400" b="1" dirty="0">
                <a:solidFill>
                  <a:srgbClr val="FFFFCC"/>
                </a:solidFill>
              </a:rPr>
              <a:t>?</a:t>
            </a:r>
            <a:r>
              <a:rPr lang="es-MX" sz="2400" b="1" dirty="0">
                <a:solidFill>
                  <a:srgbClr val="FFCC99"/>
                </a:solidFill>
              </a:rPr>
              <a:t> </a:t>
            </a:r>
            <a:r>
              <a:rPr lang="es-MX" sz="2000" b="1" dirty="0">
                <a:solidFill>
                  <a:srgbClr val="FFCC99"/>
                </a:solidFill>
              </a:rPr>
              <a:t> </a:t>
            </a:r>
            <a:r>
              <a:rPr lang="es-PE" sz="2000" b="1" dirty="0">
                <a:solidFill>
                  <a:srgbClr val="FFC000"/>
                </a:solidFill>
              </a:rPr>
              <a:t>Ezequiel 28:14, 15; Isaías 14:12- 14</a:t>
            </a:r>
            <a:endParaRPr lang="es-MX" sz="2000" b="1"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estar en la presencia de Dios y prepararme para su reino.</a:t>
            </a:r>
          </a:p>
          <a:p>
            <a:pPr>
              <a:lnSpc>
                <a:spcPct val="80000"/>
              </a:lnSpc>
              <a:buFont typeface="Wingdings" pitchFamily="2" charset="2"/>
              <a:buNone/>
            </a:pPr>
            <a:r>
              <a:rPr lang="es-ES" sz="2400" b="1" dirty="0">
                <a:solidFill>
                  <a:schemeClr val="accent6">
                    <a:lumMod val="50000"/>
                  </a:schemeClr>
                </a:solidFill>
              </a:rPr>
              <a:t>	¿Deseas prepararte para estar en la presencia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y compartir sobre el trono de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101727</TotalTime>
  <Words>761</Words>
  <Application>Microsoft Office PowerPoint</Application>
  <PresentationFormat>Presentación en pantalla (4:3)</PresentationFormat>
  <Paragraphs>65</Paragraphs>
  <Slides>8</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II. MOTIVAR: ¿Cómo motivar y cómo enseñar? </vt:lpstr>
      <vt:lpstr>Presentación de PowerPoint</vt:lpstr>
      <vt:lpstr>2. ¿Qué características tienen los ángeles serafines y querubines? Eze. 10:4, 5, 20, 21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8773</cp:revision>
  <dcterms:created xsi:type="dcterms:W3CDTF">2007-04-17T14:25:21Z</dcterms:created>
  <dcterms:modified xsi:type="dcterms:W3CDTF">2025-05-12T23:27:10Z</dcterms:modified>
</cp:coreProperties>
</file>