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notesMasterIdLst>
    <p:notesMasterId r:id="rId12"/>
  </p:notesMasterIdLst>
  <p:sldIdLst>
    <p:sldId id="256" r:id="rId2"/>
    <p:sldId id="284" r:id="rId3"/>
    <p:sldId id="285" r:id="rId4"/>
    <p:sldId id="286" r:id="rId5"/>
    <p:sldId id="265" r:id="rId6"/>
    <p:sldId id="269" r:id="rId7"/>
    <p:sldId id="282" r:id="rId8"/>
    <p:sldId id="279" r:id="rId9"/>
    <p:sldId id="263" r:id="rId10"/>
    <p:sldId id="281" r:id="rId11"/>
  </p:sldIdLst>
  <p:sldSz cx="9144000" cy="6858000" type="screen4x3"/>
  <p:notesSz cx="6858000" cy="9144000"/>
  <p:defaultTextStyle>
    <a:defPPr>
      <a:defRPr lang="es-MX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00"/>
    <a:srgbClr val="FFFF07"/>
    <a:srgbClr val="F2021F"/>
    <a:srgbClr val="F33F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247" autoAdjust="0"/>
    <p:restoredTop sz="94660"/>
  </p:normalViewPr>
  <p:slideViewPr>
    <p:cSldViewPr>
      <p:cViewPr varScale="1">
        <p:scale>
          <a:sx n="68" d="100"/>
          <a:sy n="68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0D3446F-5817-4C25-929D-4F180A64F446}" type="datetimeFigureOut">
              <a:rPr lang="en-US" smtClean="0"/>
              <a:pPr/>
              <a:t>4/25/2022</a:t>
            </a:fld>
            <a:endParaRPr lang="en-U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CF0B65-7D7D-4124-8CC2-64ACEAB319AA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9866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155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85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PE" dirty="0"/>
              <a:t> </a:t>
            </a:r>
            <a:endParaRPr lang="en-U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CF0B65-7D7D-4124-8CC2-64ACEAB319A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9007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ED0F7BE-E3AA-46EA-A2AF-7CD58110409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450013" y="228600"/>
            <a:ext cx="2084387" cy="579120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95263" y="228600"/>
            <a:ext cx="6102350" cy="5791200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23415EB-96B7-43E0-822F-C9D61E0D6D5A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168BFF-7334-4524-B060-8FA62EB200FE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86200" cy="4419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29015A-E9DF-4999-BA96-80B4C3B68754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8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9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C867857-65F8-4624-9800-9A1D2E106D7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4F4103F-56A9-456A-BBC1-4F8FE456CDB3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09F1150-F025-40A1-8C0E-A093890BB6AB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DD5691C-32EC-415A-9C86-A5A11EA90AD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ES" noProof="0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7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6CC3B3-BC7B-4C19-A548-5E4108AA5E31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22B1C7-C32D-491F-9835-10D9D954E90D}" type="slidenum">
              <a:rPr lang="es-MX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52400"/>
            <a:ext cx="8686800" cy="6096000"/>
            <a:chOff x="0" y="96"/>
            <a:chExt cx="5472" cy="3840"/>
          </a:xfrm>
        </p:grpSpPr>
        <p:sp>
          <p:nvSpPr>
            <p:cNvPr id="1032" name="AutoShape 3"/>
            <p:cNvSpPr>
              <a:spLocks noChangeArrowheads="1"/>
            </p:cNvSpPr>
            <p:nvPr/>
          </p:nvSpPr>
          <p:spPr bwMode="auto">
            <a:xfrm>
              <a:off x="240" y="336"/>
              <a:ext cx="5232" cy="3600"/>
            </a:xfrm>
            <a:prstGeom prst="roundRect">
              <a:avLst>
                <a:gd name="adj" fmla="val 13727"/>
              </a:avLst>
            </a:prstGeom>
            <a:noFill/>
            <a:ln w="50800">
              <a:solidFill>
                <a:schemeClr val="bg2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es-ES" sz="2400">
                <a:latin typeface="Times New Roman" panose="02020603050405020304" pitchFamily="18" charset="0"/>
              </a:endParaRPr>
            </a:p>
          </p:txBody>
        </p:sp>
        <p:sp>
          <p:nvSpPr>
            <p:cNvPr id="1033" name="AutoShape 4"/>
            <p:cNvSpPr>
              <a:spLocks noChangeArrowheads="1"/>
            </p:cNvSpPr>
            <p:nvPr/>
          </p:nvSpPr>
          <p:spPr bwMode="blackWhite">
            <a:xfrm>
              <a:off x="0" y="96"/>
              <a:ext cx="5376" cy="768"/>
            </a:xfrm>
            <a:custGeom>
              <a:avLst/>
              <a:gdLst>
                <a:gd name="T0" fmla="*/ 0 w 7000"/>
                <a:gd name="T1" fmla="*/ 0 h 1000"/>
                <a:gd name="T2" fmla="*/ 2261 w 7000"/>
                <a:gd name="T3" fmla="*/ 0 h 1000"/>
                <a:gd name="T4" fmla="*/ 2435 w 7000"/>
                <a:gd name="T5" fmla="*/ 174 h 1000"/>
                <a:gd name="T6" fmla="*/ 2262 w 7000"/>
                <a:gd name="T7" fmla="*/ 348 h 1000"/>
                <a:gd name="T8" fmla="*/ 0 w 7000"/>
                <a:gd name="T9" fmla="*/ 348 h 100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7000"/>
                <a:gd name="T16" fmla="*/ 0 h 1000"/>
                <a:gd name="T17" fmla="*/ 3500 w 7000"/>
                <a:gd name="T18" fmla="*/ 1000 h 100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7000" h="1000">
                  <a:moveTo>
                    <a:pt x="0" y="0"/>
                  </a:moveTo>
                  <a:lnTo>
                    <a:pt x="6499" y="0"/>
                  </a:lnTo>
                  <a:cubicBezTo>
                    <a:pt x="6776" y="0"/>
                    <a:pt x="7000" y="223"/>
                    <a:pt x="7000" y="500"/>
                  </a:cubicBezTo>
                  <a:cubicBezTo>
                    <a:pt x="7000" y="776"/>
                    <a:pt x="6776" y="999"/>
                    <a:pt x="6500" y="1000"/>
                  </a:cubicBezTo>
                  <a:lnTo>
                    <a:pt x="0" y="1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1034" name="Line 5"/>
            <p:cNvSpPr>
              <a:spLocks noChangeShapeType="1"/>
            </p:cNvSpPr>
            <p:nvPr/>
          </p:nvSpPr>
          <p:spPr bwMode="auto">
            <a:xfrm>
              <a:off x="0" y="768"/>
              <a:ext cx="5088" cy="0"/>
            </a:xfrm>
            <a:prstGeom prst="line">
              <a:avLst/>
            </a:prstGeom>
            <a:noFill/>
            <a:ln w="38100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  <p:sp>
        <p:nvSpPr>
          <p:cNvPr id="1027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195263" y="228600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cambiar el estilo de título	</a:t>
            </a:r>
          </a:p>
        </p:txBody>
      </p:sp>
      <p:sp>
        <p:nvSpPr>
          <p:cNvPr id="1028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0"/>
            <a:ext cx="79248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MX"/>
              <a:t>Haga clic para modificar el estilo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10248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49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s-MX"/>
          </a:p>
        </p:txBody>
      </p:sp>
      <p:sp>
        <p:nvSpPr>
          <p:cNvPr id="10250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 Black" pitchFamily="34" charset="0"/>
              </a:defRPr>
            </a:lvl1pPr>
          </a:lstStyle>
          <a:p>
            <a:fld id="{66EC6A28-46CA-4EDE-9959-40C3B0A1AC0A}" type="slidenum">
              <a:rPr lang="es-MX"/>
              <a:pPr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4" r:id="rId2"/>
    <p:sldLayoutId id="2147483663" r:id="rId3"/>
    <p:sldLayoutId id="2147483662" r:id="rId4"/>
    <p:sldLayoutId id="2147483661" r:id="rId5"/>
    <p:sldLayoutId id="2147483660" r:id="rId6"/>
    <p:sldLayoutId id="2147483659" r:id="rId7"/>
    <p:sldLayoutId id="2147483658" r:id="rId8"/>
    <p:sldLayoutId id="2147483657" r:id="rId9"/>
    <p:sldLayoutId id="2147483656" r:id="rId10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2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l"/>
        <a:defRPr sz="2000">
          <a:solidFill>
            <a:schemeClr val="tx1"/>
          </a:solidFill>
          <a:latin typeface="+mn-lt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decalogo-janohalire.blogspot.com/p/escuela-sabatica.html" TargetMode="Externa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hyperlink" Target="http://decalogo-janohalire.blogspot.com/" TargetMode="External"/><Relationship Id="rId4" Type="http://schemas.openxmlformats.org/officeDocument/2006/relationships/hyperlink" Target="https://www.recursos-biblicos.com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2 CuadroTexto"/>
          <p:cNvSpPr txBox="1">
            <a:spLocks noChangeArrowheads="1"/>
          </p:cNvSpPr>
          <p:nvPr/>
        </p:nvSpPr>
        <p:spPr bwMode="auto">
          <a:xfrm>
            <a:off x="4857750" y="285750"/>
            <a:ext cx="25209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1" hangingPunct="1"/>
            <a:r>
              <a:rPr lang="es-ES" sz="1400" dirty="0">
                <a:solidFill>
                  <a:srgbClr val="E8E8FA"/>
                </a:solidFill>
              </a:rPr>
              <a:t>30 de abril 2022</a:t>
            </a:r>
          </a:p>
        </p:txBody>
      </p:sp>
      <p:sp>
        <p:nvSpPr>
          <p:cNvPr id="2052" name="Text Box 8"/>
          <p:cNvSpPr txBox="1">
            <a:spLocks noChangeArrowheads="1"/>
          </p:cNvSpPr>
          <p:nvPr/>
        </p:nvSpPr>
        <p:spPr bwMode="auto">
          <a:xfrm>
            <a:off x="323850" y="663575"/>
            <a:ext cx="77343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MX" dirty="0">
                <a:solidFill>
                  <a:schemeClr val="bg1"/>
                </a:solidFill>
                <a:latin typeface="Arial Black" pitchFamily="34" charset="0"/>
              </a:rPr>
              <a:t>TODAS LAS NACIONES Y BABEL</a:t>
            </a:r>
          </a:p>
        </p:txBody>
      </p:sp>
      <p:sp>
        <p:nvSpPr>
          <p:cNvPr id="2053" name="Text Box 10"/>
          <p:cNvSpPr txBox="1">
            <a:spLocks noChangeArrowheads="1"/>
          </p:cNvSpPr>
          <p:nvPr/>
        </p:nvSpPr>
        <p:spPr bwMode="auto">
          <a:xfrm>
            <a:off x="1692275" y="5768975"/>
            <a:ext cx="56864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/>
            <a:r>
              <a:rPr lang="es-MX" sz="2000" dirty="0">
                <a:solidFill>
                  <a:srgbClr val="F2021F"/>
                </a:solidFill>
                <a:latin typeface="Arial Black" pitchFamily="34" charset="0"/>
              </a:rPr>
              <a:t>TEXTO CLAVE:</a:t>
            </a:r>
            <a:r>
              <a:rPr lang="es-MX" sz="2000" dirty="0">
                <a:solidFill>
                  <a:schemeClr val="folHlink"/>
                </a:solidFill>
                <a:latin typeface="Arial Black" pitchFamily="34" charset="0"/>
              </a:rPr>
              <a:t>  Génesis 11:9</a:t>
            </a:r>
          </a:p>
        </p:txBody>
      </p:sp>
      <p:sp>
        <p:nvSpPr>
          <p:cNvPr id="2054" name="Rectangle 11"/>
          <p:cNvSpPr>
            <a:spLocks noChangeArrowheads="1"/>
          </p:cNvSpPr>
          <p:nvPr/>
        </p:nvSpPr>
        <p:spPr bwMode="auto">
          <a:xfrm>
            <a:off x="2044700" y="6381750"/>
            <a:ext cx="51657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ES" sz="1400" b="1" dirty="0">
                <a:solidFill>
                  <a:schemeClr val="bg2"/>
                </a:solidFill>
              </a:rPr>
              <a:t>Escuela Sabática – 2° Trimestre de 2022</a:t>
            </a:r>
            <a:endParaRPr lang="es-MX" sz="1400" b="1" dirty="0">
              <a:solidFill>
                <a:schemeClr val="bg2"/>
              </a:solidFill>
            </a:endParaRPr>
          </a:p>
        </p:txBody>
      </p:sp>
      <p:sp>
        <p:nvSpPr>
          <p:cNvPr id="2055" name="Rectangle 9"/>
          <p:cNvSpPr>
            <a:spLocks noChangeArrowheads="1"/>
          </p:cNvSpPr>
          <p:nvPr/>
        </p:nvSpPr>
        <p:spPr bwMode="auto">
          <a:xfrm>
            <a:off x="323850" y="260350"/>
            <a:ext cx="158432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dirty="0">
                <a:solidFill>
                  <a:srgbClr val="F2021F"/>
                </a:solidFill>
                <a:latin typeface="Arial Black" pitchFamily="34" charset="0"/>
              </a:rPr>
              <a:t>Lección 05</a:t>
            </a:r>
            <a:endParaRPr lang="es-MX" dirty="0">
              <a:solidFill>
                <a:srgbClr val="FFFF07"/>
              </a:solidFill>
            </a:endParaRPr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3236509" y="1772529"/>
            <a:ext cx="2782103" cy="36621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50825" y="206375"/>
            <a:ext cx="8015288" cy="914400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Arial" charset="0"/>
              </a:defRPr>
            </a:lvl9pPr>
          </a:lstStyle>
          <a:p>
            <a:pPr>
              <a:defRPr/>
            </a:pPr>
            <a:r>
              <a:rPr lang="es-MX" sz="3200" b="1" kern="0" dirty="0">
                <a:solidFill>
                  <a:srgbClr val="FFFF99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Créditos</a:t>
            </a:r>
            <a:endParaRPr lang="es-MX" sz="2400" b="1" kern="0" dirty="0">
              <a:solidFill>
                <a:srgbClr val="FFFF99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8532813" y="677863"/>
            <a:ext cx="360362" cy="547211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s-AR"/>
          </a:p>
        </p:txBody>
      </p:sp>
      <p:pic>
        <p:nvPicPr>
          <p:cNvPr id="9220" name="Picture 4" descr="Jesús sonrient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7025" y="1341438"/>
            <a:ext cx="8205788" cy="501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1" name="Rectangle 2"/>
          <p:cNvSpPr>
            <a:spLocks noChangeArrowheads="1"/>
          </p:cNvSpPr>
          <p:nvPr/>
        </p:nvSpPr>
        <p:spPr bwMode="auto">
          <a:xfrm>
            <a:off x="1979613" y="1844675"/>
            <a:ext cx="6480175" cy="42165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/>
            <a:r>
              <a:rPr lang="es-AR" sz="1600" b="1" dirty="0">
                <a:solidFill>
                  <a:srgbClr val="FFFFCC"/>
                </a:solidFill>
                <a:latin typeface="Tahoma" pitchFamily="34" charset="0"/>
              </a:rPr>
              <a:t>DISEÑO ORIGINAL</a:t>
            </a:r>
          </a:p>
          <a:p>
            <a:pPr algn="ctr" eaLnBrk="1" hangingPunct="1"/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Lic. Alejandrino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Halire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  <a:r>
              <a:rPr lang="es-AR" sz="1200" b="1" dirty="0" err="1">
                <a:solidFill>
                  <a:srgbClr val="FFFFCC"/>
                </a:solidFill>
                <a:latin typeface="Tahoma" pitchFamily="34" charset="0"/>
              </a:rPr>
              <a:t>Ccahuana</a:t>
            </a:r>
            <a:r>
              <a:rPr lang="es-AR" sz="1200" b="1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r>
              <a:rPr lang="es-AR" sz="1400" dirty="0">
                <a:solidFill>
                  <a:srgbClr val="FFFFCC"/>
                </a:solidFill>
                <a:latin typeface="Tahoma" pitchFamily="34" charset="0"/>
                <a:hlinkClick r:id="rId3"/>
              </a:rPr>
              <a:t>http://decalogo-janohalire.blogspot.com/p/escuela-sabatica.html</a:t>
            </a:r>
            <a:r>
              <a:rPr lang="es-AR" sz="1000" dirty="0">
                <a:solidFill>
                  <a:srgbClr val="FFFFCC"/>
                </a:solidFill>
                <a:latin typeface="Tahoma" pitchFamily="34" charset="0"/>
              </a:rPr>
              <a:t> </a:t>
            </a:r>
          </a:p>
          <a:p>
            <a:pPr algn="ctr" eaLnBrk="1" hangingPunct="1"/>
            <a:endParaRPr lang="es-AR" sz="1600" b="1" dirty="0">
              <a:latin typeface="Tahoma" pitchFamily="34" charset="0"/>
            </a:endParaRP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Distribución</a:t>
            </a:r>
          </a:p>
          <a:p>
            <a:pPr algn="ctr" eaLnBrk="1" hangingPunct="1"/>
            <a:r>
              <a:rPr lang="es-AR" sz="1600" b="1" dirty="0">
                <a:solidFill>
                  <a:srgbClr val="CCECFF"/>
                </a:solidFill>
                <a:latin typeface="Tahoma" pitchFamily="34" charset="0"/>
              </a:rPr>
              <a:t>Recursos Escuela Sabática ©</a:t>
            </a:r>
          </a:p>
          <a:p>
            <a:pPr algn="ctr" eaLnBrk="1" hangingPunct="1"/>
            <a:endParaRPr lang="es-AR" sz="1200" b="1" dirty="0"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Para recibir las próximas lecciones inscríbase enviando un mail a:</a:t>
            </a:r>
          </a:p>
          <a:p>
            <a:pPr algn="ctr" eaLnBrk="1" hangingPunct="1"/>
            <a:r>
              <a:rPr lang="es-PE" sz="1400" u="sng" dirty="0">
                <a:hlinkClick r:id="rId4"/>
              </a:rPr>
              <a:t>www.recursos-biblicos.com</a:t>
            </a:r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>
              <a:buFont typeface="Wingdings" pitchFamily="2" charset="2"/>
              <a:buNone/>
            </a:pPr>
            <a:r>
              <a:rPr lang="es-AR" sz="1200" b="1" dirty="0">
                <a:solidFill>
                  <a:schemeClr val="bg1"/>
                </a:solidFill>
                <a:latin typeface="Tahoma" pitchFamily="34" charset="0"/>
              </a:rPr>
              <a:t> Asunto: Lecciones en </a:t>
            </a:r>
            <a:r>
              <a:rPr lang="es-AR" sz="1200" b="1" dirty="0" err="1">
                <a:solidFill>
                  <a:schemeClr val="bg1"/>
                </a:solidFill>
                <a:latin typeface="Tahoma" pitchFamily="34" charset="0"/>
              </a:rPr>
              <a:t>Powerpoint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4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ADVENTISTAS</a:t>
            </a:r>
          </a:p>
          <a:p>
            <a:pPr algn="ctr" eaLnBrk="1" hangingPunct="1"/>
            <a:r>
              <a:rPr lang="es-AR" sz="1400" b="1" dirty="0">
                <a:solidFill>
                  <a:schemeClr val="bg1"/>
                </a:solidFill>
                <a:latin typeface="Tahoma" pitchFamily="34" charset="0"/>
              </a:rPr>
              <a:t>Recursos gratuitos 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AR" sz="1200" b="1" dirty="0">
                <a:solidFill>
                  <a:schemeClr val="bg1"/>
                </a:solidFill>
                <a:latin typeface="Tahoma" pitchFamily="34" charset="0"/>
                <a:hlinkClick r:id="rId5"/>
              </a:rPr>
              <a:t>http://decalogo-janohalire.blogspot.com/</a:t>
            </a:r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r>
              <a:rPr lang="es-PE" sz="1200" dirty="0"/>
              <a:t>https://www.slideshare.net/ahalirecc</a:t>
            </a: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  <a:p>
            <a:pPr algn="ctr" eaLnBrk="1" hangingPunct="1"/>
            <a:endParaRPr lang="es-AR" sz="1200" b="1" dirty="0">
              <a:solidFill>
                <a:schemeClr val="bg1"/>
              </a:solidFill>
              <a:latin typeface="Tahoma" pitchFamily="34" charset="0"/>
            </a:endParaRPr>
          </a:p>
        </p:txBody>
      </p:sp>
      <p:grpSp>
        <p:nvGrpSpPr>
          <p:cNvPr id="9222" name="Group 3"/>
          <p:cNvGrpSpPr>
            <a:grpSpLocks/>
          </p:cNvGrpSpPr>
          <p:nvPr/>
        </p:nvGrpSpPr>
        <p:grpSpPr bwMode="auto">
          <a:xfrm>
            <a:off x="511175" y="5084763"/>
            <a:ext cx="1120775" cy="865187"/>
            <a:chOff x="4694" y="3521"/>
            <a:chExt cx="908" cy="680"/>
          </a:xfrm>
        </p:grpSpPr>
        <p:sp>
          <p:nvSpPr>
            <p:cNvPr id="9223" name="WordArt 4"/>
            <p:cNvSpPr>
              <a:spLocks noChangeArrowheads="1" noChangeShapeType="1" noTextEdit="1"/>
            </p:cNvSpPr>
            <p:nvPr/>
          </p:nvSpPr>
          <p:spPr bwMode="auto">
            <a:xfrm>
              <a:off x="4740" y="3838"/>
              <a:ext cx="804" cy="27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Recursos</a:t>
              </a:r>
            </a:p>
            <a:p>
              <a:pPr algn="ctr"/>
              <a:r>
                <a:rPr lang="es-ES" sz="1400" kern="10">
                  <a:ln w="9525">
                    <a:noFill/>
                    <a:round/>
                    <a:headEnd/>
                    <a:tailEnd/>
                  </a:ln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9933"/>
                      </a:gs>
                    </a:gsLst>
                    <a:path path="rect">
                      <a:fillToRect l="50000" t="50000" r="50000" b="50000"/>
                    </a:path>
                  </a:gradFill>
                  <a:effectLst>
                    <a:outerShdw dist="38100" dir="2700000" algn="ctr" rotWithShape="0">
                      <a:srgbClr val="000066">
                        <a:alpha val="79999"/>
                      </a:srgbClr>
                    </a:outerShdw>
                  </a:effectLst>
                  <a:latin typeface="Impact"/>
                </a:rPr>
                <a:t>Escuela Sabática</a:t>
              </a:r>
            </a:p>
          </p:txBody>
        </p:sp>
        <p:pic>
          <p:nvPicPr>
            <p:cNvPr id="9224" name="Picture 5" descr="logo IASD - ANI"/>
            <p:cNvPicPr>
              <a:picLocks noChangeAspect="1" noChangeArrowheads="1" noCrop="1"/>
            </p:cNvPicPr>
            <p:nvPr/>
          </p:nvPicPr>
          <p:blipFill>
            <a:blip r:embed="rId6"/>
            <a:srcRect/>
            <a:stretch>
              <a:fillRect/>
            </a:stretch>
          </p:blipFill>
          <p:spPr bwMode="auto">
            <a:xfrm>
              <a:off x="5012" y="3521"/>
              <a:ext cx="288" cy="3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25" name="Line 6"/>
            <p:cNvSpPr>
              <a:spLocks noChangeShapeType="1"/>
            </p:cNvSpPr>
            <p:nvPr/>
          </p:nvSpPr>
          <p:spPr bwMode="auto">
            <a:xfrm>
              <a:off x="4988" y="3802"/>
              <a:ext cx="329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  <p:sp>
          <p:nvSpPr>
            <p:cNvPr id="9226" name="Line 7"/>
            <p:cNvSpPr>
              <a:spLocks noChangeShapeType="1"/>
            </p:cNvSpPr>
            <p:nvPr/>
          </p:nvSpPr>
          <p:spPr bwMode="auto">
            <a:xfrm>
              <a:off x="4694" y="4201"/>
              <a:ext cx="908" cy="0"/>
            </a:xfrm>
            <a:prstGeom prst="line">
              <a:avLst/>
            </a:prstGeom>
            <a:noFill/>
            <a:ln w="76200">
              <a:solidFill>
                <a:srgbClr val="990099"/>
              </a:solidFill>
              <a:round/>
              <a:headEnd/>
              <a:tailEnd/>
            </a:ln>
          </p:spPr>
          <p:txBody>
            <a:bodyPr/>
            <a:lstStyle/>
            <a:p>
              <a:endParaRPr lang="es-ES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625851" y="2561531"/>
            <a:ext cx="4857750" cy="334895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SABER  entender que los seres humanos buscan su propia seguridad sin Dios.  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SENTIR el deseo de ser humildes y aceptar el plan de Dios.</a:t>
            </a: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75000"/>
                  </a:schemeClr>
                </a:solidFill>
              </a:rPr>
              <a:t>HACER la decisión de aprender a ser humildes, entregando nuestra vida a Dios.</a:t>
            </a:r>
          </a:p>
        </p:txBody>
      </p:sp>
      <p:sp>
        <p:nvSpPr>
          <p:cNvPr id="21507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8015288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/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Aprender</a:t>
            </a:r>
            <a:r>
              <a:rPr lang="es-ES" sz="2400" dirty="0">
                <a:solidFill>
                  <a:srgbClr val="F33F61"/>
                </a:solidFill>
                <a:latin typeface="Arial Black" pitchFamily="34" charset="0"/>
              </a:rPr>
              <a:t> a ser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 un discípulo humilde y que reconoce la soberanía de Dios. </a:t>
            </a:r>
          </a:p>
          <a:p>
            <a:pPr eaLnBrk="1" hangingPunct="1"/>
            <a:r>
              <a:rPr lang="es-ES" sz="2000" u="sng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APRENDIZAJE  POR  NIVELES</a:t>
            </a:r>
            <a:r>
              <a:rPr lang="es-ES" sz="2000" dirty="0">
                <a:solidFill>
                  <a:schemeClr val="accent6">
                    <a:lumMod val="75000"/>
                  </a:schemeClr>
                </a:solidFill>
                <a:latin typeface="Arial Black" pitchFamily="34" charset="0"/>
              </a:rPr>
              <a:t>:</a:t>
            </a:r>
            <a:endParaRPr lang="es-ES" dirty="0">
              <a:solidFill>
                <a:schemeClr val="accent6">
                  <a:lumMod val="75000"/>
                </a:schemeClr>
              </a:solidFill>
              <a:latin typeface="Arial Black" pitchFamily="34" charset="0"/>
            </a:endParaRPr>
          </a:p>
        </p:txBody>
      </p:sp>
      <p:pic>
        <p:nvPicPr>
          <p:cNvPr id="21508" name="7 Imagen" descr="jesus0090.jp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068638"/>
            <a:ext cx="2784475" cy="2087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Rectangle 2"/>
          <p:cNvSpPr txBox="1">
            <a:spLocks noChangeArrowheads="1"/>
          </p:cNvSpPr>
          <p:nvPr/>
        </p:nvSpPr>
        <p:spPr bwMode="auto">
          <a:xfrm>
            <a:off x="250825" y="133495"/>
            <a:ext cx="8015288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I. OBJETIVO: </a:t>
            </a:r>
            <a:r>
              <a:rPr lang="es-MX" sz="2400" b="1" dirty="0">
                <a:solidFill>
                  <a:schemeClr val="bg1"/>
                </a:solidFill>
                <a:latin typeface="Tahoma" pitchFamily="34" charset="0"/>
              </a:rPr>
              <a:t>¿Qué aprendizaje debo lograr?</a:t>
            </a:r>
            <a:endParaRPr lang="es-MX" sz="2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52322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1°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MOTIVA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Motivar el logro de una capacidad, un aprendizaje, que puede ser los rasgos del carácter de Cristo Jesús. 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2°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EXPLORA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SABER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Buscar información, procesarlo, comprender, sintetizar y generalizar, o encontrar principios.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3°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APLICA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SENTIR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Sentir el deseo de aplicar los conocimientos descubiertos en la vida.</a:t>
            </a:r>
          </a:p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4° </a:t>
            </a:r>
            <a:r>
              <a:rPr lang="es-ES" sz="2000" u="sng" dirty="0">
                <a:solidFill>
                  <a:srgbClr val="7070FF"/>
                </a:solidFill>
                <a:latin typeface="Arial Black" pitchFamily="34" charset="0"/>
              </a:rPr>
              <a:t>CREA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: ¿Qué debo </a:t>
            </a:r>
            <a:r>
              <a:rPr lang="es-ES" sz="2000" dirty="0">
                <a:solidFill>
                  <a:srgbClr val="F33F61"/>
                </a:solidFill>
                <a:latin typeface="Arial Black" pitchFamily="34" charset="0"/>
              </a:rPr>
              <a:t>HACER</a:t>
            </a:r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?.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Tomar la decisión  de crear oportunidades para vivir lo aprendido y compartirlas.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EL MÉTODO, O ESTRATEGIA M.: </a:t>
            </a: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¿Cómo enseñar?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camino seguir con el alumno?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5 CuadroTexto"/>
          <p:cNvSpPr txBox="1">
            <a:spLocks noChangeArrowheads="1"/>
          </p:cNvSpPr>
          <p:nvPr/>
        </p:nvSpPr>
        <p:spPr bwMode="auto">
          <a:xfrm>
            <a:off x="468313" y="1484313"/>
            <a:ext cx="78486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endParaRPr lang="es-ES" sz="20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La escuela sabática, cuando es bien dirigida, es uno de los grandes instrumentos de Dios para traer almas al conocimiento de la verdad. </a:t>
            </a:r>
            <a:r>
              <a:rPr lang="es-ES" sz="2400" u="sng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No es el mejor plan que solo los maestros hablen. Ellos deberían inducir a los miembros de la clase a decir los que saben. </a:t>
            </a:r>
            <a:r>
              <a:rPr lang="es-ES" sz="2400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Y entonces el maestro, con pocas palabras y breves observaciones o ilustraciones debería imprimir la lección en sus mentes. </a:t>
            </a:r>
            <a:r>
              <a:rPr lang="es-ES" dirty="0">
                <a:solidFill>
                  <a:schemeClr val="accent6">
                    <a:lumMod val="50000"/>
                  </a:schemeClr>
                </a:solidFill>
                <a:latin typeface="Arial Black" pitchFamily="34" charset="0"/>
              </a:rPr>
              <a:t>(Consejos sobre la Obra de la Escuela Sabática, 128)</a:t>
            </a:r>
          </a:p>
          <a:p>
            <a:pPr eaLnBrk="1" hangingPunct="1"/>
            <a:r>
              <a:rPr lang="es-ES" sz="2000" dirty="0">
                <a:solidFill>
                  <a:srgbClr val="7070FF"/>
                </a:solidFill>
                <a:latin typeface="Arial Black" pitchFamily="34" charset="0"/>
              </a:rPr>
              <a:t>.</a:t>
            </a:r>
          </a:p>
          <a:p>
            <a:pPr eaLnBrk="1" hangingPunct="1"/>
            <a:endParaRPr lang="es-ES" sz="1600" dirty="0">
              <a:solidFill>
                <a:srgbClr val="7070FF"/>
              </a:solidFill>
              <a:latin typeface="Arial Black" pitchFamily="34" charset="0"/>
            </a:endParaRPr>
          </a:p>
          <a:p>
            <a:pPr eaLnBrk="1" hangingPunct="1"/>
            <a:r>
              <a:rPr lang="es-ES" dirty="0">
                <a:solidFill>
                  <a:srgbClr val="CC6600"/>
                </a:solidFill>
                <a:latin typeface="Arial Black" pitchFamily="34" charset="0"/>
              </a:rPr>
              <a:t> </a:t>
            </a:r>
          </a:p>
        </p:txBody>
      </p:sp>
      <p:sp>
        <p:nvSpPr>
          <p:cNvPr id="20485" name="Rectangle 2"/>
          <p:cNvSpPr txBox="1">
            <a:spLocks noChangeArrowheads="1"/>
          </p:cNvSpPr>
          <p:nvPr/>
        </p:nvSpPr>
        <p:spPr bwMode="auto">
          <a:xfrm>
            <a:off x="250825" y="188912"/>
            <a:ext cx="8015288" cy="11683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LA ESTRATEGIA METODOLÓGICA. </a:t>
            </a: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400" b="1" dirty="0">
                <a:solidFill>
                  <a:schemeClr val="tx2"/>
                </a:solidFill>
                <a:latin typeface="Tahoma" pitchFamily="34" charset="0"/>
              </a:rPr>
              <a:t>¿Qué estrategia nos da Dios para el aprendizaje?</a:t>
            </a:r>
            <a:endParaRPr lang="es-MX" sz="2000" b="1" dirty="0">
              <a:solidFill>
                <a:schemeClr val="tx2"/>
              </a:solidFill>
            </a:endParaRPr>
          </a:p>
          <a:p>
            <a:pPr marL="354013" indent="-354013" eaLnBrk="1" hangingPunct="1">
              <a:spcAft>
                <a:spcPts val="600"/>
              </a:spcAft>
            </a:pPr>
            <a:r>
              <a:rPr lang="es-MX" sz="2000" b="1" dirty="0">
                <a:solidFill>
                  <a:schemeClr val="bg1"/>
                </a:solidFill>
              </a:rPr>
              <a:t>	</a:t>
            </a:r>
            <a:endParaRPr lang="es-MX" sz="28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95870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5 CuadroTexto"/>
          <p:cNvSpPr txBox="1">
            <a:spLocks noChangeArrowheads="1"/>
          </p:cNvSpPr>
          <p:nvPr/>
        </p:nvSpPr>
        <p:spPr bwMode="auto">
          <a:xfrm>
            <a:off x="468313" y="1373188"/>
            <a:ext cx="761365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/>
            <a:r>
              <a:rPr lang="es-ES" sz="2400" b="1" dirty="0">
                <a:solidFill>
                  <a:srgbClr val="CC6600"/>
                </a:solidFill>
              </a:rPr>
              <a:t>Con preguntas motivadoras, presentando necesidades y casos de la vida:</a:t>
            </a:r>
            <a:endParaRPr lang="es-ES" sz="2400" b="1" dirty="0">
              <a:solidFill>
                <a:srgbClr val="CC6600"/>
              </a:solidFill>
              <a:latin typeface="Arial Black" pitchFamily="34" charset="0"/>
            </a:endParaRPr>
          </a:p>
        </p:txBody>
      </p:sp>
      <p:pic>
        <p:nvPicPr>
          <p:cNvPr id="4099" name="Picture 2" descr="H:\Interrogante.5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5938" y="2817813"/>
            <a:ext cx="2616200" cy="178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0" name="Rectangle 2"/>
          <p:cNvSpPr>
            <a:spLocks noGrp="1" noChangeArrowheads="1"/>
          </p:cNvSpPr>
          <p:nvPr>
            <p:ph type="title"/>
          </p:nvPr>
        </p:nvSpPr>
        <p:spPr>
          <a:xfrm>
            <a:off x="195263" y="260350"/>
            <a:ext cx="8015287" cy="914400"/>
          </a:xfrm>
        </p:spPr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II.</a:t>
            </a:r>
            <a:r>
              <a:rPr lang="es-MX" sz="2800" b="1" dirty="0"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MOTIVAR: </a:t>
            </a:r>
            <a:r>
              <a:rPr lang="es-MX" sz="2400" b="1" dirty="0">
                <a:solidFill>
                  <a:srgbClr val="FFFFCC"/>
                </a:solidFill>
              </a:rPr>
              <a:t>¿Cómo despertar interés para aprender?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 </a:t>
            </a:r>
            <a:endParaRPr lang="es-MX" sz="2400" b="1" dirty="0">
              <a:solidFill>
                <a:srgbClr val="CAE2FF"/>
              </a:solidFill>
              <a:latin typeface="Tahoma" pitchFamily="34" charset="0"/>
            </a:endParaRPr>
          </a:p>
        </p:txBody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83769" y="2492374"/>
            <a:ext cx="5904656" cy="35289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¿Por qué la gente de toda la tierra quería lograr la unidad?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¿Por qué Dios descendió a la tierra cuando edificaban la torre de Babel?</a:t>
            </a:r>
          </a:p>
          <a:p>
            <a:pPr eaLnBrk="1" hangingPunct="1">
              <a:lnSpc>
                <a:spcPct val="90000"/>
              </a:lnSpc>
            </a:pP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s-MX" sz="2400" b="1" dirty="0">
                <a:solidFill>
                  <a:schemeClr val="accent6">
                    <a:lumMod val="50000"/>
                  </a:schemeClr>
                </a:solidFill>
              </a:rPr>
              <a:t> ¿Por qué dispersó Dios a los seres humanos en la tierra desde la torre de Babel?</a:t>
            </a:r>
            <a:endParaRPr lang="es-MX" sz="2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3549" y="1341438"/>
            <a:ext cx="8015287" cy="4895874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Porque se oponían al plan de Dios, la de poblar la tierra, entonces se unieron para edificar una ciudad y una torre. La Escritura dice: “Dijeron: Edifiquemos una ciudad y una torre, para no ser esparcidos por toda la tierra.”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11:4)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Expresa la actitud desafiante como de Caín.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La otra razón es, se unieron para construir una torre alta, para sobrevivir a otra inundación, y exaltarse a sí mismos, y queden su nombre, creyendo que sin Dios se pueden proteger.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En la actualidad también hay ese plan de unirse contra Dios, y sobrevivir en la tierra, con el plan globalista de un gobierno mundial.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52)</a:t>
            </a:r>
          </a:p>
          <a:p>
            <a:pPr marL="0" indent="0"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2400" b="1" dirty="0">
              <a:solidFill>
                <a:srgbClr val="3D3DD7"/>
              </a:solidFill>
            </a:endParaRPr>
          </a:p>
          <a:p>
            <a:endParaRPr lang="es-ES" sz="18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s-MX" sz="2400" b="1" dirty="0">
                <a:solidFill>
                  <a:srgbClr val="FF0000"/>
                </a:solidFill>
                <a:latin typeface="Tahoma" pitchFamily="34" charset="0"/>
              </a:rPr>
              <a:t>III.</a:t>
            </a:r>
            <a:r>
              <a:rPr lang="es-MX" sz="2400" b="1" dirty="0">
                <a:latin typeface="Tahoma" pitchFamily="34" charset="0"/>
              </a:rPr>
              <a:t> </a:t>
            </a:r>
            <a:r>
              <a:rPr lang="es-MX" sz="2400" b="1" dirty="0">
                <a:solidFill>
                  <a:srgbClr val="F2021F"/>
                </a:solidFill>
                <a:latin typeface="Tahoma" pitchFamily="34" charset="0"/>
              </a:rPr>
              <a:t>EXPLORA: </a:t>
            </a:r>
            <a:r>
              <a:rPr lang="es-MX" sz="2400" b="1" dirty="0">
                <a:solidFill>
                  <a:srgbClr val="FFFFCC"/>
                </a:solidFill>
              </a:rPr>
              <a:t>1. ¿</a:t>
            </a:r>
            <a:r>
              <a:rPr lang="es-MX" sz="2400" b="1" dirty="0">
                <a:solidFill>
                  <a:schemeClr val="bg1"/>
                </a:solidFill>
              </a:rPr>
              <a:t>Por qué la gente de toda la tierra quería lograr la unidad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Génesis 11:1- 4</a:t>
            </a:r>
            <a:endParaRPr lang="es-MX" sz="2400" b="1" dirty="0">
              <a:solidFill>
                <a:srgbClr val="CC66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313"/>
            <a:ext cx="8015287" cy="4419600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Porque, “el Señor quería poner fin a esa unidad profundamente arraigada, que, por ser seres caídos, solo podrían conducir a una maldad cada vez mayor. Por eso decidió confundir su lengua, lo que pondría fin a su estrategia de unificación.”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53.)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“Cualquier esfuerzo humano para subir hasta él y encontrarnos con él en el cielo es inútil ... Por eso, para salvarnos, Jesús descendió hasta nosotros.”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(Id.)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“Los hombres siguen el mismo sendero hoy, dependen de sí mismos y rechazan la Ley de Dios.”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(Id)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 Al final los humanos orgullosos caerán.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marL="0" indent="0">
              <a:buNone/>
            </a:pPr>
            <a:endParaRPr lang="es-ES" sz="1800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2. </a:t>
            </a:r>
            <a:r>
              <a:rPr lang="es-MX" sz="2400" b="1" dirty="0">
                <a:solidFill>
                  <a:srgbClr val="FFFFCC"/>
                </a:solidFill>
              </a:rPr>
              <a:t>¿</a:t>
            </a:r>
            <a:r>
              <a:rPr lang="es-MX" sz="2400" b="1" dirty="0">
                <a:solidFill>
                  <a:schemeClr val="bg1"/>
                </a:solidFill>
              </a:rPr>
              <a:t>Por qué Dios descendió a la tierra cuando edificaban la torre de Babel</a:t>
            </a:r>
            <a:r>
              <a:rPr lang="es-MX" sz="2400" b="1" dirty="0">
                <a:solidFill>
                  <a:srgbClr val="FFFFCC"/>
                </a:solidFill>
              </a:rPr>
              <a:t>?</a:t>
            </a:r>
            <a:r>
              <a:rPr lang="es-MX" sz="2400" b="1" dirty="0">
                <a:solidFill>
                  <a:srgbClr val="FFCC99"/>
                </a:solidFill>
              </a:rPr>
              <a:t> </a:t>
            </a:r>
            <a:r>
              <a:rPr lang="es-MX" sz="2000" b="1" dirty="0">
                <a:solidFill>
                  <a:srgbClr val="FFCC99"/>
                </a:solidFill>
              </a:rPr>
              <a:t>Génesis 11:5- 7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68312" y="1484783"/>
            <a:ext cx="8064127" cy="4578391"/>
          </a:xfrm>
        </p:spPr>
        <p:txBody>
          <a:bodyPr/>
          <a:lstStyle/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Porque Dios, quería que la tierra se poblara conforme a su plan y a su bendición, y las palabras de bendición fue: “Fructificad, multiplicaos y llenad la tierra.”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</a:t>
            </a:r>
            <a:r>
              <a:rPr lang="es-ES" sz="1800" b="1" dirty="0" err="1">
                <a:solidFill>
                  <a:schemeClr val="accent6">
                    <a:lumMod val="50000"/>
                  </a:schemeClr>
                </a:solidFill>
              </a:rPr>
              <a:t>Gén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. 1:28, 9:1)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“En contra del plan de Dios, los constructores de Babel prefirieron permanecer juntos como un solo pueblo.” 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54)</a:t>
            </a:r>
          </a:p>
          <a:p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“Decidieron construir allí una ciudad, y en ella una torre de tan estupenda altura… Estas empresas fueron ideadas para impedir que la gente se esparciera en colonias. Dios había mandado a los hombres que se diseminaran por toda la tierra.”</a:t>
            </a: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(GEB 55)</a:t>
            </a:r>
          </a:p>
          <a:p>
            <a:pPr marL="0" indent="0">
              <a:buNone/>
            </a:pPr>
            <a:r>
              <a:rPr lang="es-ES" sz="1800" b="1" dirty="0">
                <a:solidFill>
                  <a:schemeClr val="accent6">
                    <a:lumMod val="50000"/>
                  </a:schemeClr>
                </a:solidFill>
              </a:rPr>
              <a:t>      </a:t>
            </a:r>
          </a:p>
        </p:txBody>
      </p:sp>
      <p:sp>
        <p:nvSpPr>
          <p:cNvPr id="7171" name="Rectangle 2"/>
          <p:cNvSpPr txBox="1">
            <a:spLocks noChangeArrowheads="1"/>
          </p:cNvSpPr>
          <p:nvPr/>
        </p:nvSpPr>
        <p:spPr bwMode="auto">
          <a:xfrm>
            <a:off x="195263" y="282575"/>
            <a:ext cx="8015287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es-MX" sz="2600" b="1" dirty="0">
                <a:solidFill>
                  <a:srgbClr val="FFFFCC"/>
                </a:solidFill>
              </a:rPr>
              <a:t>3. </a:t>
            </a:r>
            <a:r>
              <a:rPr lang="es-MX" sz="2400" b="1" dirty="0">
                <a:solidFill>
                  <a:schemeClr val="bg1"/>
                </a:solidFill>
              </a:rPr>
              <a:t>¿Por qué dispersó Dios a los seres humanos en la tierra desde la torre de Babel</a:t>
            </a:r>
            <a:r>
              <a:rPr lang="es-MX" sz="2400" b="1" dirty="0">
                <a:solidFill>
                  <a:srgbClr val="FFFFCC"/>
                </a:solidFill>
              </a:rPr>
              <a:t>? </a:t>
            </a:r>
            <a:r>
              <a:rPr lang="es-MX" sz="2000" b="1" dirty="0">
                <a:solidFill>
                  <a:srgbClr val="FFCC99"/>
                </a:solidFill>
              </a:rPr>
              <a:t> Génesis 11:8 y 9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79712" y="1650493"/>
            <a:ext cx="6592887" cy="4090987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800" b="1" dirty="0">
                <a:solidFill>
                  <a:srgbClr val="3D3DD7"/>
                </a:solidFill>
              </a:rPr>
              <a:t>  	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El deseo de ser humildes y aceptar el plan de Dios en nuestra vida y para la humanidad, porque separados de Dios cualquier plan fracasará, como de los constructores de la torre de Babel.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	¿Deseas aceptar el plan de vida para ti?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    ¿Cuál es tu decisión?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400" b="1" dirty="0">
              <a:solidFill>
                <a:srgbClr val="F33F61"/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s-MX" sz="2400" b="1" dirty="0">
                <a:solidFill>
                  <a:srgbClr val="F33F61"/>
                </a:solidFill>
              </a:rPr>
              <a:t>V. CREA: </a:t>
            </a:r>
            <a:r>
              <a:rPr lang="es-ES" sz="2400" b="1" dirty="0">
                <a:solidFill>
                  <a:schemeClr val="accent6">
                    <a:lumMod val="50000"/>
                  </a:schemeClr>
                </a:solidFill>
              </a:rPr>
              <a:t>¿Qué haré para compartir esta lección la próxima semana?  Crear  oportunidades para compartir información sobre la destrucción de los opositores de Dios al plan divino. Amén</a:t>
            </a:r>
            <a:endParaRPr lang="es-MX" sz="2400" b="1" dirty="0">
              <a:solidFill>
                <a:schemeClr val="accent6">
                  <a:lumMod val="50000"/>
                </a:schemeClr>
              </a:solidFill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s-MX" sz="2800" b="1" dirty="0">
              <a:solidFill>
                <a:srgbClr val="F33F61"/>
              </a:solidFill>
            </a:endParaRPr>
          </a:p>
        </p:txBody>
      </p:sp>
      <p:pic>
        <p:nvPicPr>
          <p:cNvPr id="8195" name="Picture 10" descr="J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4213" y="1682750"/>
            <a:ext cx="1149350" cy="174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s-MX" sz="2800" b="1" dirty="0">
                <a:solidFill>
                  <a:srgbClr val="FF0000"/>
                </a:solidFill>
                <a:latin typeface="Tahoma" pitchFamily="34" charset="0"/>
              </a:rPr>
              <a:t>IV.</a:t>
            </a:r>
            <a:r>
              <a:rPr lang="es-MX" sz="2800" dirty="0">
                <a:solidFill>
                  <a:srgbClr val="FF0000"/>
                </a:solidFill>
                <a:latin typeface="Tahoma" pitchFamily="34" charset="0"/>
              </a:rPr>
              <a:t> </a:t>
            </a:r>
            <a:r>
              <a:rPr lang="es-MX" sz="2800" b="1" dirty="0">
                <a:solidFill>
                  <a:srgbClr val="F2021F"/>
                </a:solidFill>
                <a:latin typeface="Tahoma" pitchFamily="34" charset="0"/>
              </a:rPr>
              <a:t>APLICA:</a:t>
            </a:r>
            <a:br>
              <a:rPr lang="es-MX" sz="2800" b="1" dirty="0">
                <a:latin typeface="Tahoma" pitchFamily="34" charset="0"/>
              </a:rPr>
            </a:br>
            <a:r>
              <a:rPr lang="es-MX" sz="2400" b="1" dirty="0">
                <a:latin typeface="Tahoma" pitchFamily="34" charset="0"/>
              </a:rPr>
              <a:t>¿Qué debo sentir al recibir estos conocimientos?</a:t>
            </a:r>
            <a:r>
              <a:rPr lang="es-MX" sz="2800" b="1" dirty="0">
                <a:latin typeface="Tahoma" pitchFamily="34" charset="0"/>
              </a:rPr>
              <a:t>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adial">
  <a:themeElements>
    <a:clrScheme name="Radial 1">
      <a:dk1>
        <a:srgbClr val="000000"/>
      </a:dk1>
      <a:lt1>
        <a:srgbClr val="FFFFFF"/>
      </a:lt1>
      <a:dk2>
        <a:srgbClr val="FFFFFF"/>
      </a:dk2>
      <a:lt2>
        <a:srgbClr val="669999"/>
      </a:lt2>
      <a:accent1>
        <a:srgbClr val="99CCFF"/>
      </a:accent1>
      <a:accent2>
        <a:srgbClr val="9999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8A8AE7"/>
      </a:accent6>
      <a:hlink>
        <a:srgbClr val="996666"/>
      </a:hlink>
      <a:folHlink>
        <a:srgbClr val="6666CC"/>
      </a:folHlink>
    </a:clrScheme>
    <a:fontScheme name="Rad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adial 1">
        <a:dk1>
          <a:srgbClr val="000000"/>
        </a:dk1>
        <a:lt1>
          <a:srgbClr val="FFFFFF"/>
        </a:lt1>
        <a:dk2>
          <a:srgbClr val="FFFFFF"/>
        </a:dk2>
        <a:lt2>
          <a:srgbClr val="669999"/>
        </a:lt2>
        <a:accent1>
          <a:srgbClr val="99CCFF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8A8AE7"/>
        </a:accent6>
        <a:hlink>
          <a:srgbClr val="996666"/>
        </a:hlink>
        <a:folHlink>
          <a:srgbClr val="66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2">
        <a:dk1>
          <a:srgbClr val="000000"/>
        </a:dk1>
        <a:lt1>
          <a:srgbClr val="FFFFFF"/>
        </a:lt1>
        <a:dk2>
          <a:srgbClr val="FFFFFF"/>
        </a:dk2>
        <a:lt2>
          <a:srgbClr val="817F3F"/>
        </a:lt2>
        <a:accent1>
          <a:srgbClr val="FFCC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8A00"/>
        </a:accent6>
        <a:hlink>
          <a:srgbClr val="996666"/>
        </a:hlink>
        <a:folHlink>
          <a:srgbClr val="C9450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dial 3">
        <a:dk1>
          <a:srgbClr val="CC6600"/>
        </a:dk1>
        <a:lt1>
          <a:srgbClr val="FFFFFF"/>
        </a:lt1>
        <a:dk2>
          <a:srgbClr val="800000"/>
        </a:dk2>
        <a:lt2>
          <a:srgbClr val="FFFFFF"/>
        </a:lt2>
        <a:accent1>
          <a:srgbClr val="FF6600"/>
        </a:accent1>
        <a:accent2>
          <a:srgbClr val="33CCCC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2DB9B9"/>
        </a:accent6>
        <a:hlink>
          <a:srgbClr val="99FF33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4">
        <a:dk1>
          <a:srgbClr val="993300"/>
        </a:dk1>
        <a:lt1>
          <a:srgbClr val="FFFFFF"/>
        </a:lt1>
        <a:dk2>
          <a:srgbClr val="431A01"/>
        </a:dk2>
        <a:lt2>
          <a:srgbClr val="FFFFFF"/>
        </a:lt2>
        <a:accent1>
          <a:srgbClr val="FFCC00"/>
        </a:accent1>
        <a:accent2>
          <a:srgbClr val="FF9966"/>
        </a:accent2>
        <a:accent3>
          <a:srgbClr val="B0ABAA"/>
        </a:accent3>
        <a:accent4>
          <a:srgbClr val="DADADA"/>
        </a:accent4>
        <a:accent5>
          <a:srgbClr val="FFE2AA"/>
        </a:accent5>
        <a:accent6>
          <a:srgbClr val="E78A5C"/>
        </a:accent6>
        <a:hlink>
          <a:srgbClr val="FF66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5">
        <a:dk1>
          <a:srgbClr val="75878B"/>
        </a:dk1>
        <a:lt1>
          <a:srgbClr val="FFFFFF"/>
        </a:lt1>
        <a:dk2>
          <a:srgbClr val="260000"/>
        </a:dk2>
        <a:lt2>
          <a:srgbClr val="FFFFFF"/>
        </a:lt2>
        <a:accent1>
          <a:srgbClr val="0099CC"/>
        </a:accent1>
        <a:accent2>
          <a:srgbClr val="FF3300"/>
        </a:accent2>
        <a:accent3>
          <a:srgbClr val="ACAAAA"/>
        </a:accent3>
        <a:accent4>
          <a:srgbClr val="DADADA"/>
        </a:accent4>
        <a:accent5>
          <a:srgbClr val="AACAE2"/>
        </a:accent5>
        <a:accent6>
          <a:srgbClr val="E72D00"/>
        </a:accent6>
        <a:hlink>
          <a:srgbClr val="FFCC00"/>
        </a:hlink>
        <a:folHlink>
          <a:srgbClr val="CC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6">
        <a:dk1>
          <a:srgbClr val="666699"/>
        </a:dk1>
        <a:lt1>
          <a:srgbClr val="FFFFFF"/>
        </a:lt1>
        <a:dk2>
          <a:srgbClr val="000000"/>
        </a:dk2>
        <a:lt2>
          <a:srgbClr val="FFFFFF"/>
        </a:lt2>
        <a:accent1>
          <a:srgbClr val="9966FF"/>
        </a:accent1>
        <a:accent2>
          <a:srgbClr val="99CCFF"/>
        </a:accent2>
        <a:accent3>
          <a:srgbClr val="AAAAAA"/>
        </a:accent3>
        <a:accent4>
          <a:srgbClr val="DADADA"/>
        </a:accent4>
        <a:accent5>
          <a:srgbClr val="CAB8FF"/>
        </a:accent5>
        <a:accent6>
          <a:srgbClr val="8AB9E7"/>
        </a:accent6>
        <a:hlink>
          <a:srgbClr val="FFFFCC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7">
        <a:dk1>
          <a:srgbClr val="666699"/>
        </a:dk1>
        <a:lt1>
          <a:srgbClr val="FFFFFF"/>
        </a:lt1>
        <a:dk2>
          <a:srgbClr val="2A2A40"/>
        </a:dk2>
        <a:lt2>
          <a:srgbClr val="FFFFFF"/>
        </a:lt2>
        <a:accent1>
          <a:srgbClr val="006699"/>
        </a:accent1>
        <a:accent2>
          <a:srgbClr val="CC9900"/>
        </a:accent2>
        <a:accent3>
          <a:srgbClr val="ACACAF"/>
        </a:accent3>
        <a:accent4>
          <a:srgbClr val="DADADA"/>
        </a:accent4>
        <a:accent5>
          <a:srgbClr val="AAB8CA"/>
        </a:accent5>
        <a:accent6>
          <a:srgbClr val="B98A00"/>
        </a:accent6>
        <a:hlink>
          <a:srgbClr val="CC6600"/>
        </a:hlink>
        <a:folHlink>
          <a:srgbClr val="6C948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8">
        <a:dk1>
          <a:srgbClr val="BECBD8"/>
        </a:dk1>
        <a:lt1>
          <a:srgbClr val="FFFFFF"/>
        </a:lt1>
        <a:dk2>
          <a:srgbClr val="2B335B"/>
        </a:dk2>
        <a:lt2>
          <a:srgbClr val="FFFFFF"/>
        </a:lt2>
        <a:accent1>
          <a:srgbClr val="0099CC"/>
        </a:accent1>
        <a:accent2>
          <a:srgbClr val="B5DBE3"/>
        </a:accent2>
        <a:accent3>
          <a:srgbClr val="ACADB5"/>
        </a:accent3>
        <a:accent4>
          <a:srgbClr val="DADADA"/>
        </a:accent4>
        <a:accent5>
          <a:srgbClr val="AACAE2"/>
        </a:accent5>
        <a:accent6>
          <a:srgbClr val="A4C6CE"/>
        </a:accent6>
        <a:hlink>
          <a:srgbClr val="FFCC00"/>
        </a:hlink>
        <a:folHlink>
          <a:srgbClr val="58648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9">
        <a:dk1>
          <a:srgbClr val="3333FF"/>
        </a:dk1>
        <a:lt1>
          <a:srgbClr val="FFFFFF"/>
        </a:lt1>
        <a:dk2>
          <a:srgbClr val="000099"/>
        </a:dk2>
        <a:lt2>
          <a:srgbClr val="FFFFFF"/>
        </a:lt2>
        <a:accent1>
          <a:srgbClr val="339966"/>
        </a:accent1>
        <a:accent2>
          <a:srgbClr val="9999FF"/>
        </a:accent2>
        <a:accent3>
          <a:srgbClr val="AAAACA"/>
        </a:accent3>
        <a:accent4>
          <a:srgbClr val="DADADA"/>
        </a:accent4>
        <a:accent5>
          <a:srgbClr val="ADCAB8"/>
        </a:accent5>
        <a:accent6>
          <a:srgbClr val="8A8AE7"/>
        </a:accent6>
        <a:hlink>
          <a:srgbClr val="FFFF99"/>
        </a:hlink>
        <a:folHlink>
          <a:srgbClr val="17A0D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dial 10">
        <a:dk1>
          <a:srgbClr val="808000"/>
        </a:dk1>
        <a:lt1>
          <a:srgbClr val="FFFFFF"/>
        </a:lt1>
        <a:dk2>
          <a:srgbClr val="354418"/>
        </a:dk2>
        <a:lt2>
          <a:srgbClr val="FFFFFF"/>
        </a:lt2>
        <a:accent1>
          <a:srgbClr val="60897C"/>
        </a:accent1>
        <a:accent2>
          <a:srgbClr val="99CC00"/>
        </a:accent2>
        <a:accent3>
          <a:srgbClr val="AEB0AB"/>
        </a:accent3>
        <a:accent4>
          <a:srgbClr val="DADADA"/>
        </a:accent4>
        <a:accent5>
          <a:srgbClr val="B6C4BF"/>
        </a:accent5>
        <a:accent6>
          <a:srgbClr val="8AB900"/>
        </a:accent6>
        <a:hlink>
          <a:srgbClr val="CCCC00"/>
        </a:hlink>
        <a:folHlink>
          <a:srgbClr val="6699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Radial</Template>
  <TotalTime>65438</TotalTime>
  <Words>992</Words>
  <Application>Microsoft Office PowerPoint</Application>
  <PresentationFormat>Presentación en pantalla (4:3)</PresentationFormat>
  <Paragraphs>97</Paragraphs>
  <Slides>10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8" baseType="lpstr">
      <vt:lpstr>Arial</vt:lpstr>
      <vt:lpstr>Arial Black</vt:lpstr>
      <vt:lpstr>Calibri</vt:lpstr>
      <vt:lpstr>Impact</vt:lpstr>
      <vt:lpstr>Tahoma</vt:lpstr>
      <vt:lpstr>Times New Roman</vt:lpstr>
      <vt:lpstr>Wingdings</vt:lpstr>
      <vt:lpstr>Radial</vt:lpstr>
      <vt:lpstr>Presentación de PowerPoint</vt:lpstr>
      <vt:lpstr>Presentación de PowerPoint</vt:lpstr>
      <vt:lpstr>Presentación de PowerPoint</vt:lpstr>
      <vt:lpstr>Presentación de PowerPoint</vt:lpstr>
      <vt:lpstr>II. MOTIVAR: ¿Cómo despertar interés para aprender? </vt:lpstr>
      <vt:lpstr>III. EXPLORA: 1. ¿Por qué la gente de toda la tierra quería lograr la unidad? Génesis 11:1- 4</vt:lpstr>
      <vt:lpstr>Presentación de PowerPoint</vt:lpstr>
      <vt:lpstr>Presentación de PowerPoint</vt:lpstr>
      <vt:lpstr>IV. APLICA: ¿Qué debo sentir al recibir estos conocimientos? </vt:lpstr>
      <vt:lpstr>Presentación de PowerPoint</vt:lpstr>
    </vt:vector>
  </TitlesOfParts>
  <Company>DELBELCONPU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Amor y juicio, el dilema de Dios</dc:title>
  <dc:creator>pc3</dc:creator>
  <cp:lastModifiedBy>alex.halire@gmail.com</cp:lastModifiedBy>
  <cp:revision>6259</cp:revision>
  <dcterms:created xsi:type="dcterms:W3CDTF">2007-04-17T14:25:21Z</dcterms:created>
  <dcterms:modified xsi:type="dcterms:W3CDTF">2022-04-25T16:25:17Z</dcterms:modified>
</cp:coreProperties>
</file>