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4660"/>
  </p:normalViewPr>
  <p:slideViewPr>
    <p:cSldViewPr>
      <p:cViewPr varScale="1">
        <p:scale>
          <a:sx n="68" d="100"/>
          <a:sy n="68"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3/28/2022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02 de abril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LA CREACIÓN</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Génesis 1:1</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01</a:t>
            </a:r>
            <a:endParaRPr lang="es-MX" dirty="0">
              <a:solidFill>
                <a:srgbClr val="FFFF07"/>
              </a:solidFill>
            </a:endParaRPr>
          </a:p>
        </p:txBody>
      </p:sp>
      <p:pic>
        <p:nvPicPr>
          <p:cNvPr id="2058"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p:blipFill>
        <p:spPr bwMode="auto">
          <a:xfrm>
            <a:off x="2078840" y="1692066"/>
            <a:ext cx="5097444" cy="382308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062651"/>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4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AR" sz="1200" b="1">
                <a:solidFill>
                  <a:schemeClr val="bg1"/>
                </a:solidFill>
                <a:latin typeface="Tahoma" pitchFamily="34" charset="0"/>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5"/>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la creación.  </a:t>
            </a:r>
          </a:p>
          <a:p>
            <a:pPr eaLnBrk="1" hangingPunct="1">
              <a:lnSpc>
                <a:spcPct val="90000"/>
              </a:lnSpc>
            </a:pPr>
            <a:r>
              <a:rPr lang="es-MX" sz="2400" b="1" dirty="0">
                <a:solidFill>
                  <a:schemeClr val="accent6">
                    <a:lumMod val="75000"/>
                  </a:schemeClr>
                </a:solidFill>
              </a:rPr>
              <a:t>SENTIR el deseo de confiar en el Creador.</a:t>
            </a:r>
          </a:p>
          <a:p>
            <a:pPr eaLnBrk="1" hangingPunct="1">
              <a:lnSpc>
                <a:spcPct val="90000"/>
              </a:lnSpc>
            </a:pPr>
            <a:r>
              <a:rPr lang="es-MX" sz="2400" b="1" dirty="0">
                <a:solidFill>
                  <a:schemeClr val="accent6">
                    <a:lumMod val="75000"/>
                  </a:schemeClr>
                </a:solidFill>
              </a:rPr>
              <a:t>HACER la decisión de confiar en Dios y cumplir las responsabilidades que nos dio.</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confía en el Dios Creador.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¿Cuál es el primer mensaje del relato de la creación?</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¿Por qué el día sábado se relaciona con la creación?</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¿Cuál es el deber del hombre hacia la creación y a Dios?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“El primer mensaje del relato de la creación es Dios. Ya lo escuchamos en la traducción: En el principio creó Dios.”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1:1; GEB 6)</a:t>
            </a:r>
          </a:p>
          <a:p>
            <a:r>
              <a:rPr lang="es-ES" sz="2400" b="1" dirty="0">
                <a:solidFill>
                  <a:schemeClr val="accent6">
                    <a:lumMod val="50000"/>
                  </a:schemeClr>
                </a:solidFill>
              </a:rPr>
              <a:t>“El énfasis en este principio, se ve reforzado por el énfasis en el nombre hebreo ‘</a:t>
            </a:r>
            <a:r>
              <a:rPr lang="es-ES" sz="2400" b="1" dirty="0" err="1">
                <a:solidFill>
                  <a:schemeClr val="accent6">
                    <a:lumMod val="50000"/>
                  </a:schemeClr>
                </a:solidFill>
              </a:rPr>
              <a:t>Elohim</a:t>
            </a:r>
            <a:r>
              <a:rPr lang="es-ES" sz="2400" b="1" dirty="0">
                <a:solidFill>
                  <a:schemeClr val="accent6">
                    <a:lumMod val="50000"/>
                  </a:schemeClr>
                </a:solidFill>
              </a:rPr>
              <a:t>, Dios, para designar a Dios en el relato de la creación.” </a:t>
            </a:r>
            <a:r>
              <a:rPr lang="es-ES" sz="1800" b="1" dirty="0">
                <a:solidFill>
                  <a:schemeClr val="accent6">
                    <a:lumMod val="50000"/>
                  </a:schemeClr>
                </a:solidFill>
              </a:rPr>
              <a:t>(GEB 14)</a:t>
            </a:r>
          </a:p>
          <a:p>
            <a:r>
              <a:rPr lang="es-ES" sz="2400" b="1" dirty="0">
                <a:solidFill>
                  <a:schemeClr val="accent6">
                    <a:lumMod val="50000"/>
                  </a:schemeClr>
                </a:solidFill>
              </a:rPr>
              <a:t>“El suceso de la creación es el fundamento principal de la fe humana en Dios. Creer en la creación, creer que le debo mi existencia y la realidad del mundo a Alguien a quien no veo y que era antes que yo, es el primer acto de fe.” </a:t>
            </a:r>
            <a:r>
              <a:rPr lang="es-ES" sz="1800" b="1" dirty="0">
                <a:solidFill>
                  <a:schemeClr val="accent6">
                    <a:lumMod val="50000"/>
                  </a:schemeClr>
                </a:solidFill>
              </a:rPr>
              <a:t>(GEB 15)</a:t>
            </a:r>
          </a:p>
          <a:p>
            <a:r>
              <a:rPr lang="es-ES" sz="2400" b="1" dirty="0">
                <a:solidFill>
                  <a:schemeClr val="accent6">
                    <a:lumMod val="50000"/>
                  </a:schemeClr>
                </a:solidFill>
              </a:rPr>
              <a:t>Nuestra creación y la redención es un acto de gracia. </a:t>
            </a:r>
            <a:endParaRPr lang="es-ES" sz="18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Cuál es el primer mensaje del relato de la creación</a:t>
            </a:r>
            <a:r>
              <a:rPr lang="es-MX" sz="2400" b="1" dirty="0">
                <a:solidFill>
                  <a:srgbClr val="FFFFCC"/>
                </a:solidFill>
              </a:rPr>
              <a:t>? </a:t>
            </a:r>
            <a:r>
              <a:rPr lang="es-MX" sz="2000" b="1" dirty="0">
                <a:solidFill>
                  <a:srgbClr val="FFCC99"/>
                </a:solidFill>
              </a:rPr>
              <a:t>Génesis 1:1</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“Precisamente porque ‘acabó Dios’ sus obras de creación, instituyó el sábado. Por lo tanto, el sábado es la expresión de nuestra fe en que Dios terminó su obra en ese momento, y que la consideró ‘buena en gran manera.” </a:t>
            </a:r>
            <a:r>
              <a:rPr lang="es-ES" sz="1800" b="1" dirty="0">
                <a:solidFill>
                  <a:schemeClr val="accent6">
                    <a:lumMod val="50000"/>
                  </a:schemeClr>
                </a:solidFill>
              </a:rPr>
              <a:t>(GEB 8)</a:t>
            </a:r>
          </a:p>
          <a:p>
            <a:r>
              <a:rPr lang="es-ES" sz="2400" b="1" dirty="0">
                <a:solidFill>
                  <a:schemeClr val="accent6">
                    <a:lumMod val="50000"/>
                  </a:schemeClr>
                </a:solidFill>
              </a:rPr>
              <a:t>La Escritura dice: “Acabó Dios en el séptimo día la obra que hizo, y reposó en el séptimo día de cuanto había hecho.”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2:2)</a:t>
            </a:r>
          </a:p>
          <a:p>
            <a:r>
              <a:rPr lang="es-ES" sz="2400" b="1" dirty="0">
                <a:solidFill>
                  <a:schemeClr val="accent6">
                    <a:lumMod val="50000"/>
                  </a:schemeClr>
                </a:solidFill>
              </a:rPr>
              <a:t>También dice: “Acuérdate del día sábado para santificarlo… Porque en seis días el Señor hizo el cielo y la tierra... Por eso el Señor bendijo el sábado y lo declaró santo.” </a:t>
            </a:r>
            <a:r>
              <a:rPr lang="es-ES" sz="1800" b="1" dirty="0">
                <a:solidFill>
                  <a:schemeClr val="accent6">
                    <a:lumMod val="50000"/>
                  </a:schemeClr>
                </a:solidFill>
              </a:rPr>
              <a:t>(</a:t>
            </a:r>
            <a:r>
              <a:rPr lang="es-ES" sz="1800" b="1" dirty="0" err="1">
                <a:solidFill>
                  <a:schemeClr val="accent6">
                    <a:lumMod val="50000"/>
                  </a:schemeClr>
                </a:solidFill>
              </a:rPr>
              <a:t>Éxo</a:t>
            </a:r>
            <a:r>
              <a:rPr lang="es-ES" sz="1800" b="1" dirty="0">
                <a:solidFill>
                  <a:schemeClr val="accent6">
                    <a:lumMod val="50000"/>
                  </a:schemeClr>
                </a:solidFill>
              </a:rPr>
              <a:t>. 20:8-11) </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Por qué el día sábado se relaciona con la creación</a:t>
            </a:r>
            <a:r>
              <a:rPr lang="es-MX" sz="2400" b="1" dirty="0">
                <a:solidFill>
                  <a:srgbClr val="FFFFCC"/>
                </a:solidFill>
              </a:rPr>
              <a:t>?</a:t>
            </a:r>
            <a:r>
              <a:rPr lang="es-MX" sz="2400" b="1" dirty="0">
                <a:solidFill>
                  <a:srgbClr val="FFCC99"/>
                </a:solidFill>
              </a:rPr>
              <a:t> </a:t>
            </a:r>
            <a:r>
              <a:rPr lang="es-MX" sz="2000" b="1" dirty="0">
                <a:solidFill>
                  <a:srgbClr val="FFCC99"/>
                </a:solidFill>
              </a:rPr>
              <a:t>Génesis 2:2, 3; Éxodo 20:8-11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Dios al crear al primer hombre, le ofreció tres regalos: “El jardín del Edén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2:8)</a:t>
            </a:r>
            <a:r>
              <a:rPr lang="es-ES" sz="2400" b="1" dirty="0">
                <a:solidFill>
                  <a:schemeClr val="accent6">
                    <a:lumMod val="50000"/>
                  </a:schemeClr>
                </a:solidFill>
              </a:rPr>
              <a:t>, alimento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2:16)</a:t>
            </a:r>
            <a:r>
              <a:rPr lang="es-ES" sz="2400" b="1" dirty="0">
                <a:solidFill>
                  <a:schemeClr val="accent6">
                    <a:lumMod val="50000"/>
                  </a:schemeClr>
                </a:solidFill>
              </a:rPr>
              <a:t>, y la mujer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2:22)</a:t>
            </a:r>
            <a:r>
              <a:rPr lang="es-ES" sz="2400" b="1" dirty="0">
                <a:solidFill>
                  <a:schemeClr val="accent6">
                    <a:lumMod val="50000"/>
                  </a:schemeClr>
                </a:solidFill>
              </a:rPr>
              <a:t>” Le dio, sus deberes para disfrutar de los regalos:</a:t>
            </a:r>
          </a:p>
          <a:p>
            <a:r>
              <a:rPr lang="es-ES" sz="2400" b="1" dirty="0">
                <a:solidFill>
                  <a:schemeClr val="accent6">
                    <a:lumMod val="50000"/>
                  </a:schemeClr>
                </a:solidFill>
              </a:rPr>
              <a:t>“El primer deber del hombre se refiere al medio ambiente natural en el que Dios lo ha puesto: cultivarlo y cuidarlo.” </a:t>
            </a:r>
            <a:r>
              <a:rPr lang="es-ES" sz="1800" b="1" dirty="0">
                <a:solidFill>
                  <a:schemeClr val="accent6">
                    <a:lumMod val="50000"/>
                  </a:schemeClr>
                </a:solidFill>
              </a:rPr>
              <a:t>(GEB 10)</a:t>
            </a:r>
          </a:p>
          <a:p>
            <a:r>
              <a:rPr lang="es-ES" sz="2400" b="1" dirty="0">
                <a:solidFill>
                  <a:schemeClr val="accent6">
                    <a:lumMod val="50000"/>
                  </a:schemeClr>
                </a:solidFill>
              </a:rPr>
              <a:t>“El segundo deber se refiere al alimento.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1:29)</a:t>
            </a:r>
            <a:r>
              <a:rPr lang="es-ES" sz="2400" b="1" dirty="0">
                <a:solidFill>
                  <a:schemeClr val="accent6">
                    <a:lumMod val="50000"/>
                  </a:schemeClr>
                </a:solidFill>
              </a:rPr>
              <a:t> … Debían recibir y disfrutar, sin embargo Dios agrega restricciones.” </a:t>
            </a:r>
            <a:r>
              <a:rPr lang="es-ES" sz="1800" b="1" dirty="0">
                <a:solidFill>
                  <a:schemeClr val="accent6">
                    <a:lumMod val="50000"/>
                  </a:schemeClr>
                </a:solidFill>
              </a:rPr>
              <a:t>(Id)</a:t>
            </a:r>
          </a:p>
          <a:p>
            <a:r>
              <a:rPr lang="es-ES" sz="2400" b="1" dirty="0">
                <a:solidFill>
                  <a:schemeClr val="accent6">
                    <a:lumMod val="50000"/>
                  </a:schemeClr>
                </a:solidFill>
              </a:rPr>
              <a:t>“El tercer deber del hombre, amar a su esposa. Amarse los esposos, deben ser fieles.” </a:t>
            </a:r>
            <a:r>
              <a:rPr lang="es-ES" sz="1800" b="1" dirty="0">
                <a:solidFill>
                  <a:schemeClr val="accent6">
                    <a:lumMod val="50000"/>
                  </a:schemeClr>
                </a:solidFill>
              </a:rPr>
              <a:t>(Id)</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¿Cuál es el deber del hombre hacia la creación y a Dios</a:t>
            </a:r>
            <a:r>
              <a:rPr lang="es-MX" sz="2400" b="1" dirty="0">
                <a:solidFill>
                  <a:srgbClr val="FFFFCC"/>
                </a:solidFill>
              </a:rPr>
              <a:t>? </a:t>
            </a:r>
            <a:r>
              <a:rPr lang="es-MX" sz="2000" b="1" dirty="0">
                <a:solidFill>
                  <a:srgbClr val="FFCC99"/>
                </a:solidFill>
              </a:rPr>
              <a:t> Génesis 2:15-17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crecer en la fe, en la confianza en el Dios Creador, que, es todopoderoso, soberano y cumplir nuestro deber como humanos.</a:t>
            </a:r>
          </a:p>
          <a:p>
            <a:pPr>
              <a:lnSpc>
                <a:spcPct val="80000"/>
              </a:lnSpc>
              <a:buFont typeface="Wingdings" pitchFamily="2" charset="2"/>
              <a:buNone/>
            </a:pPr>
            <a:r>
              <a:rPr lang="es-ES" sz="2400" b="1" dirty="0">
                <a:solidFill>
                  <a:schemeClr val="accent6">
                    <a:lumMod val="50000"/>
                  </a:schemeClr>
                </a:solidFill>
              </a:rPr>
              <a:t>	¿Deseas conocer a Dios más y crecer en la fe?</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información sobre nuestro Creador.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64486</TotalTime>
  <Words>968</Words>
  <Application>Microsoft Office PowerPoint</Application>
  <PresentationFormat>Presentación en pantalla (4:3)</PresentationFormat>
  <Paragraphs>98</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¿Cuál es el primer mensaje del relato de la creación? Génesis 1:1</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6208</cp:revision>
  <dcterms:created xsi:type="dcterms:W3CDTF">2007-04-17T14:25:21Z</dcterms:created>
  <dcterms:modified xsi:type="dcterms:W3CDTF">2022-03-28T14:37:23Z</dcterms:modified>
</cp:coreProperties>
</file>