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87" r:id="rId7"/>
    <p:sldId id="269" r:id="rId8"/>
    <p:sldId id="282"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varScale="1">
        <p:scale>
          <a:sx n="68" d="100"/>
          <a:sy n="68" d="100"/>
        </p:scale>
        <p:origin x="1458"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5/20/2024</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8</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25 de mayo 2024</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LUZ DESDE EL SANTUARIO</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Hebreos 8:1, 2</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2° Trimestre de 2024</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08</a:t>
            </a:r>
            <a:endParaRPr lang="es-MX" dirty="0">
              <a:solidFill>
                <a:srgbClr val="FFFF07"/>
              </a:solidFill>
            </a:endParaRPr>
          </a:p>
        </p:txBody>
      </p:sp>
      <p:pic>
        <p:nvPicPr>
          <p:cNvPr id="5" name="Imagen 4">
            <a:extLst>
              <a:ext uri="{FF2B5EF4-FFF2-40B4-BE49-F238E27FC236}">
                <a16:creationId xmlns:a16="http://schemas.microsoft.com/office/drawing/2014/main" id="{47A2B1E7-9246-5895-E6CE-B4DCC12FE5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809355" y="1678911"/>
            <a:ext cx="3525289" cy="395763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sobre el santuario terrenal y celestial.</a:t>
            </a:r>
          </a:p>
          <a:p>
            <a:pPr eaLnBrk="1" hangingPunct="1">
              <a:lnSpc>
                <a:spcPct val="90000"/>
              </a:lnSpc>
            </a:pPr>
            <a:r>
              <a:rPr lang="es-MX" sz="2400" b="1" dirty="0">
                <a:solidFill>
                  <a:schemeClr val="accent6">
                    <a:lumMod val="75000"/>
                  </a:schemeClr>
                </a:solidFill>
              </a:rPr>
              <a:t>SENTIR el deseo de anunciar el evangelio eterno, que incluye el juicio.</a:t>
            </a:r>
          </a:p>
          <a:p>
            <a:pPr eaLnBrk="1" hangingPunct="1">
              <a:lnSpc>
                <a:spcPct val="90000"/>
              </a:lnSpc>
            </a:pPr>
            <a:r>
              <a:rPr lang="es-MX" sz="2400" b="1" dirty="0">
                <a:solidFill>
                  <a:schemeClr val="accent6">
                    <a:lumMod val="75000"/>
                  </a:schemeClr>
                </a:solidFill>
              </a:rPr>
              <a:t>HACER la decisión de anunciar el evangelio eterno con la profecía de 2300 días.</a:t>
            </a:r>
          </a:p>
        </p:txBody>
      </p:sp>
      <p:sp>
        <p:nvSpPr>
          <p:cNvPr id="21507" name="5 CuadroTexto"/>
          <p:cNvSpPr txBox="1">
            <a:spLocks noChangeArrowheads="1"/>
          </p:cNvSpPr>
          <p:nvPr/>
        </p:nvSpPr>
        <p:spPr bwMode="auto">
          <a:xfrm>
            <a:off x="468313" y="1484313"/>
            <a:ext cx="8015288" cy="1015663"/>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Ser un discípulo que acepta las doctrinas que presenta el santuario y la mediación de Cristo en el cielo.</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enseñar?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a </a:t>
            </a:r>
            <a:r>
              <a:rPr lang="es-ES" sz="2000" u="sng" dirty="0">
                <a:solidFill>
                  <a:srgbClr val="7070FF"/>
                </a:solidFill>
                <a:latin typeface="Arial Black" pitchFamily="34" charset="0"/>
              </a:rPr>
              <a:t>SER semejante a Cristo Jesús </a:t>
            </a:r>
            <a:r>
              <a:rPr lang="es-ES" sz="2000" dirty="0">
                <a:solidFill>
                  <a:srgbClr val="7070FF"/>
                </a:solidFill>
                <a:latin typeface="Arial Black" pitchFamily="34" charset="0"/>
              </a:rPr>
              <a:t>en su carácter.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a:t>
            </a:r>
            <a:r>
              <a:rPr lang="es-ES" sz="2000" u="sng" dirty="0">
                <a:solidFill>
                  <a:srgbClr val="7070FF"/>
                </a:solidFill>
                <a:latin typeface="Arial Black" pitchFamily="34" charset="0"/>
              </a:rPr>
              <a:t>con preguntas</a:t>
            </a:r>
            <a:r>
              <a:rPr lang="es-ES" sz="2000" dirty="0">
                <a:solidFill>
                  <a:srgbClr val="7070FF"/>
                </a:solidFill>
                <a:latin typeface="Arial Black" pitchFamily="34" charset="0"/>
              </a:rPr>
              <a:t>, procesarlo, comprender, sintetizar y generalizar.</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078313"/>
          </a:xfrm>
          <a:prstGeom prst="rect">
            <a:avLst/>
          </a:prstGeom>
          <a:noFill/>
          <a:ln w="9525">
            <a:noFill/>
            <a:miter lim="800000"/>
            <a:headEnd/>
            <a:tailEnd/>
          </a:ln>
        </p:spPr>
        <p:txBody>
          <a:bodyPr>
            <a:spAutoFit/>
          </a:bodyPr>
          <a:lstStyle/>
          <a:p>
            <a:pPr eaLnBrk="1" hangingPunct="1"/>
            <a:r>
              <a:rPr lang="es-ES" dirty="0">
                <a:solidFill>
                  <a:srgbClr val="7070FF"/>
                </a:solidFill>
                <a:latin typeface="Arial Black" pitchFamily="34" charset="0"/>
              </a:rPr>
              <a:t>“</a:t>
            </a:r>
            <a:r>
              <a:rPr lang="es-ES"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rgbClr val="C00000"/>
                </a:solidFill>
                <a:latin typeface="Arial Black" pitchFamily="34" charset="0"/>
              </a:rPr>
              <a:t>(Consejos sobre la Obra de la Escuela Sabática, 128)</a:t>
            </a:r>
          </a:p>
          <a:p>
            <a:pPr eaLnBrk="1" hangingPunct="1"/>
            <a:endParaRPr lang="es-ES" dirty="0">
              <a:solidFill>
                <a:schemeClr val="accent6">
                  <a:lumMod val="50000"/>
                </a:schemeClr>
              </a:solidFill>
              <a:latin typeface="Arial Black" pitchFamily="34" charset="0"/>
            </a:endParaRPr>
          </a:p>
          <a:p>
            <a:pPr eaLnBrk="1" hangingPunct="1"/>
            <a:r>
              <a:rPr lang="es-ES" dirty="0">
                <a:solidFill>
                  <a:schemeClr val="accent6">
                    <a:lumMod val="50000"/>
                  </a:schemeClr>
                </a:solidFill>
                <a:latin typeface="Arial Black" pitchFamily="34" charset="0"/>
              </a:rPr>
              <a:t>“Cada ser humano, creado a imagen de Dios, está dotado de un facultad semejante a la del Creador: la individualidad, la </a:t>
            </a:r>
            <a:r>
              <a:rPr lang="es-ES" u="sng" dirty="0">
                <a:solidFill>
                  <a:schemeClr val="accent6">
                    <a:lumMod val="50000"/>
                  </a:schemeClr>
                </a:solidFill>
                <a:latin typeface="Arial Black" pitchFamily="34" charset="0"/>
              </a:rPr>
              <a:t>facultad de pensar </a:t>
            </a:r>
            <a:r>
              <a:rPr lang="es-ES" dirty="0">
                <a:solidFill>
                  <a:schemeClr val="accent6">
                    <a:lumMod val="50000"/>
                  </a:schemeClr>
                </a:solidFill>
                <a:latin typeface="Arial Black" pitchFamily="34" charset="0"/>
              </a:rPr>
              <a:t>y hacer… que </a:t>
            </a:r>
            <a:r>
              <a:rPr lang="es-ES" u="sng" dirty="0">
                <a:solidFill>
                  <a:schemeClr val="accent6">
                    <a:lumMod val="50000"/>
                  </a:schemeClr>
                </a:solidFill>
                <a:latin typeface="Arial Black" pitchFamily="34" charset="0"/>
              </a:rPr>
              <a:t>sean pensadores </a:t>
            </a:r>
            <a:r>
              <a:rPr lang="es-ES" dirty="0">
                <a:solidFill>
                  <a:schemeClr val="accent6">
                    <a:lumMod val="50000"/>
                  </a:schemeClr>
                </a:solidFill>
                <a:latin typeface="Arial Black" pitchFamily="34" charset="0"/>
              </a:rPr>
              <a:t>y no meros reflectores de los pensamientos de otros… dirigirlos a las fuentes de la verdad, a los campos abiertos a la </a:t>
            </a:r>
            <a:r>
              <a:rPr lang="es-ES" u="sng" dirty="0">
                <a:solidFill>
                  <a:schemeClr val="accent6">
                    <a:lumMod val="50000"/>
                  </a:schemeClr>
                </a:solidFill>
                <a:latin typeface="Arial Black" pitchFamily="34" charset="0"/>
              </a:rPr>
              <a:t>investigación</a:t>
            </a:r>
            <a:r>
              <a:rPr lang="es-ES" dirty="0">
                <a:solidFill>
                  <a:schemeClr val="accent6">
                    <a:lumMod val="50000"/>
                  </a:schemeClr>
                </a:solidFill>
                <a:latin typeface="Arial Black" pitchFamily="34" charset="0"/>
              </a:rPr>
              <a:t> en la naturaleza y en la revelación.” </a:t>
            </a:r>
            <a:r>
              <a:rPr lang="es-ES" dirty="0">
                <a:solidFill>
                  <a:srgbClr val="C00000"/>
                </a:solidFill>
                <a:latin typeface="Arial Black" pitchFamily="34" charset="0"/>
              </a:rPr>
              <a:t>(Educación 17)</a:t>
            </a:r>
            <a:endParaRPr lang="es-ES" sz="2000" dirty="0">
              <a:solidFill>
                <a:srgbClr val="C00000"/>
              </a:solidFill>
              <a:latin typeface="Arial Black" pitchFamily="34" charset="0"/>
            </a:endParaRP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recomendación nos da Dios?</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y cómo enseñar?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¿La Biblia habla de dos santuarios?</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¿Tenemos acceso al Santuario Celestial?</a:t>
            </a:r>
          </a:p>
          <a:p>
            <a:pPr marL="0" indent="0" eaLnBrk="1" hangingPunct="1">
              <a:lnSpc>
                <a:spcPct val="90000"/>
              </a:lnSpc>
              <a:buNone/>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¿Cuál es el ministerio del Señor Jesús en el santuario celestial?</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Sí, del santuario terrenal y celestial. El santuario terrenal se construyó dirigido por Moisés. </a:t>
            </a:r>
            <a:r>
              <a:rPr lang="es-ES" sz="1800" b="1" dirty="0">
                <a:solidFill>
                  <a:schemeClr val="accent6">
                    <a:lumMod val="50000"/>
                  </a:schemeClr>
                </a:solidFill>
              </a:rPr>
              <a:t>(</a:t>
            </a:r>
            <a:r>
              <a:rPr lang="es-ES" sz="1800" b="1" dirty="0" err="1">
                <a:solidFill>
                  <a:schemeClr val="accent6">
                    <a:lumMod val="50000"/>
                  </a:schemeClr>
                </a:solidFill>
              </a:rPr>
              <a:t>Éxo</a:t>
            </a:r>
            <a:r>
              <a:rPr lang="es-ES" sz="1800" b="1" dirty="0">
                <a:solidFill>
                  <a:schemeClr val="accent6">
                    <a:lumMod val="50000"/>
                  </a:schemeClr>
                </a:solidFill>
              </a:rPr>
              <a:t>. 25:8)</a:t>
            </a:r>
          </a:p>
          <a:p>
            <a:r>
              <a:rPr lang="es-ES" sz="2400" b="1" dirty="0">
                <a:solidFill>
                  <a:schemeClr val="accent6">
                    <a:lumMod val="50000"/>
                  </a:schemeClr>
                </a:solidFill>
              </a:rPr>
              <a:t>La Escritura dice del santuario celestial: “Tenemos un Sumo Sacerdote que se sentó a la diestra de la Majestad en el cielo. Y es ministro del santuario, de aquel verdadero santuario que el Señor levantó y no el hombre.” </a:t>
            </a:r>
            <a:r>
              <a:rPr lang="es-ES" sz="1800" b="1" dirty="0">
                <a:solidFill>
                  <a:schemeClr val="accent6">
                    <a:lumMod val="50000"/>
                  </a:schemeClr>
                </a:solidFill>
              </a:rPr>
              <a:t>(</a:t>
            </a:r>
            <a:r>
              <a:rPr lang="es-ES" sz="1800" b="1" dirty="0" err="1">
                <a:solidFill>
                  <a:schemeClr val="accent6">
                    <a:lumMod val="50000"/>
                  </a:schemeClr>
                </a:solidFill>
              </a:rPr>
              <a:t>Heb</a:t>
            </a:r>
            <a:r>
              <a:rPr lang="es-ES" sz="1800" b="1" dirty="0">
                <a:solidFill>
                  <a:schemeClr val="accent6">
                    <a:lumMod val="50000"/>
                  </a:schemeClr>
                </a:solidFill>
              </a:rPr>
              <a:t>. 8:1, 2)</a:t>
            </a:r>
            <a:r>
              <a:rPr lang="es-ES" sz="2400" b="1" dirty="0">
                <a:solidFill>
                  <a:schemeClr val="accent6">
                    <a:lumMod val="50000"/>
                  </a:schemeClr>
                </a:solidFill>
              </a:rPr>
              <a:t>.</a:t>
            </a:r>
          </a:p>
          <a:p>
            <a:r>
              <a:rPr lang="es-ES" sz="2400" b="1" dirty="0">
                <a:solidFill>
                  <a:schemeClr val="accent6">
                    <a:lumMod val="50000"/>
                  </a:schemeClr>
                </a:solidFill>
              </a:rPr>
              <a:t>“El santuario del desierto era un modelo a escala del Santuario celestial. Los servicios del Santuario terrenal prefiguraban el plan divino de salvación. Cada sacrificio ofrecido representaba el sacrificio de Jesús en la cruz del calvario.”</a:t>
            </a:r>
            <a:r>
              <a:rPr lang="es-ES" sz="1800" b="1" dirty="0">
                <a:solidFill>
                  <a:schemeClr val="accent6">
                    <a:lumMod val="50000"/>
                  </a:schemeClr>
                </a:solidFill>
              </a:rPr>
              <a:t>(Juan 1:29)</a:t>
            </a:r>
            <a:endParaRPr lang="es-ES" sz="2400" b="1" dirty="0">
              <a:solidFill>
                <a:schemeClr val="accent6">
                  <a:lumMod val="50000"/>
                </a:schemeClr>
              </a:solidFill>
            </a:endParaRP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800" b="1" dirty="0">
                <a:solidFill>
                  <a:srgbClr val="FF0000"/>
                </a:solidFill>
                <a:latin typeface="Tahoma" pitchFamily="34" charset="0"/>
              </a:rPr>
              <a:t>III.</a:t>
            </a:r>
            <a:r>
              <a:rPr lang="es-MX" sz="2800" b="1" dirty="0">
                <a:latin typeface="Tahoma" pitchFamily="34" charset="0"/>
              </a:rPr>
              <a:t> </a:t>
            </a:r>
            <a:r>
              <a:rPr lang="es-MX" sz="2800" b="1" dirty="0">
                <a:solidFill>
                  <a:srgbClr val="F2021F"/>
                </a:solidFill>
                <a:latin typeface="Tahoma" pitchFamily="34" charset="0"/>
              </a:rPr>
              <a:t>EXPLORA: </a:t>
            </a:r>
            <a:r>
              <a:rPr lang="es-MX" sz="2600" b="1" dirty="0">
                <a:solidFill>
                  <a:srgbClr val="FFFFCC"/>
                </a:solidFill>
              </a:rPr>
              <a:t>1.</a:t>
            </a:r>
            <a:r>
              <a:rPr lang="es-MX" sz="2400" b="1" dirty="0">
                <a:solidFill>
                  <a:schemeClr val="bg1"/>
                </a:solidFill>
              </a:rPr>
              <a:t>¿La Biblia habla de dos santuarios</a:t>
            </a:r>
            <a:r>
              <a:rPr lang="es-MX" sz="2400" b="1" dirty="0">
                <a:solidFill>
                  <a:srgbClr val="FFFFCC"/>
                </a:solidFill>
              </a:rPr>
              <a:t>? </a:t>
            </a:r>
            <a:r>
              <a:rPr lang="es-MX" sz="2000" b="1" dirty="0">
                <a:solidFill>
                  <a:srgbClr val="FFCC99"/>
                </a:solidFill>
              </a:rPr>
              <a:t> Éxodo 25:8, 9 y 40; Hebreos 8:1- 6</a:t>
            </a:r>
          </a:p>
        </p:txBody>
      </p:sp>
    </p:spTree>
    <p:extLst>
      <p:ext uri="{BB962C8B-B14F-4D97-AF65-F5344CB8AC3E}">
        <p14:creationId xmlns:p14="http://schemas.microsoft.com/office/powerpoint/2010/main" val="4171447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“Por la fe podemos entrar en el Santuario celestial por el camino nuevo y vivo que Jesús nos abrió.” Para confesar nuestros y pedirle perdón.  </a:t>
            </a:r>
            <a:r>
              <a:rPr lang="es-ES" sz="1800" b="1" dirty="0">
                <a:solidFill>
                  <a:schemeClr val="accent6">
                    <a:lumMod val="50000"/>
                  </a:schemeClr>
                </a:solidFill>
              </a:rPr>
              <a:t>(GEB 86)</a:t>
            </a:r>
          </a:p>
          <a:p>
            <a:r>
              <a:rPr lang="es-ES" sz="2400" b="1" dirty="0">
                <a:solidFill>
                  <a:schemeClr val="accent6">
                    <a:lumMod val="50000"/>
                  </a:schemeClr>
                </a:solidFill>
              </a:rPr>
              <a:t>La Escritura nos dice: “Así que, hermanos, teniendo libertad para entrar en el lugar Santísimo por la sangre de Jesucristo, por el camino nuevo y vivo que el nos abrió a través del velo… acerquémonos con corazón sincero, en plena certidumbre de fe, purificados los corazones.” </a:t>
            </a:r>
            <a:r>
              <a:rPr lang="es-ES" sz="1800" b="1" dirty="0">
                <a:solidFill>
                  <a:schemeClr val="accent6">
                    <a:lumMod val="50000"/>
                  </a:schemeClr>
                </a:solidFill>
              </a:rPr>
              <a:t>(</a:t>
            </a:r>
            <a:r>
              <a:rPr lang="es-ES" sz="1800" b="1" dirty="0" err="1">
                <a:solidFill>
                  <a:schemeClr val="accent6">
                    <a:lumMod val="50000"/>
                  </a:schemeClr>
                </a:solidFill>
              </a:rPr>
              <a:t>Heb</a:t>
            </a:r>
            <a:r>
              <a:rPr lang="es-ES" sz="1800" b="1" dirty="0">
                <a:solidFill>
                  <a:schemeClr val="accent6">
                    <a:lumMod val="50000"/>
                  </a:schemeClr>
                </a:solidFill>
              </a:rPr>
              <a:t>. 10:19- 22)</a:t>
            </a:r>
          </a:p>
          <a:p>
            <a:r>
              <a:rPr lang="es-ES" sz="2400" b="1" dirty="0">
                <a:solidFill>
                  <a:schemeClr val="accent6">
                    <a:lumMod val="50000"/>
                  </a:schemeClr>
                </a:solidFill>
              </a:rPr>
              <a:t>“Quien confiesa sus pecados y los abandona, obtendrá misericordia… La confesión de los pecados, ya sea pública o privada, debería ser expresada de corazón y libremente.” </a:t>
            </a:r>
            <a:r>
              <a:rPr lang="es-ES" sz="1800" b="1" dirty="0">
                <a:solidFill>
                  <a:schemeClr val="accent6">
                    <a:lumMod val="50000"/>
                  </a:schemeClr>
                </a:solidFill>
              </a:rPr>
              <a:t>(CC 33. 34)</a:t>
            </a:r>
            <a:endParaRPr lang="es-ES" sz="1600" b="1" dirty="0">
              <a:solidFill>
                <a:schemeClr val="accent6">
                  <a:lumMod val="50000"/>
                </a:schemeClr>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FFCC"/>
                </a:solidFill>
                <a:latin typeface="Tahoma" pitchFamily="34" charset="0"/>
              </a:rPr>
              <a:t>2</a:t>
            </a:r>
            <a:r>
              <a:rPr lang="es-MX" sz="2400" b="1" dirty="0">
                <a:solidFill>
                  <a:srgbClr val="FFFFCC"/>
                </a:solidFill>
              </a:rPr>
              <a:t>. ¿</a:t>
            </a:r>
            <a:r>
              <a:rPr lang="es-MX" sz="2400" b="1" dirty="0">
                <a:solidFill>
                  <a:schemeClr val="bg1"/>
                </a:solidFill>
              </a:rPr>
              <a:t>Tenemos acceso al Santuario Celestial</a:t>
            </a:r>
            <a:r>
              <a:rPr lang="es-MX" sz="2400" b="1" dirty="0">
                <a:solidFill>
                  <a:srgbClr val="FFFFCC"/>
                </a:solidFill>
              </a:rPr>
              <a:t>? </a:t>
            </a:r>
            <a:r>
              <a:rPr lang="es-MX" sz="2000" b="1" dirty="0">
                <a:solidFill>
                  <a:srgbClr val="FFCC99"/>
                </a:solidFill>
              </a:rPr>
              <a:t>Hebreos  4:14- 16 y 10:19- 22</a:t>
            </a:r>
            <a:endParaRPr lang="es-MX" sz="1600" b="1" dirty="0">
              <a:solidFill>
                <a:srgbClr val="CC66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Interceder, abogar. “Cristo Sumo Sacerdote, mediador de un nuevo pacto, no entró en el santuario hecho de mano, sino en el cielo mismo para presentarse ahora por nosotros. Ahora en la consumación de los siglos se presentó una vez para siempre por el sacrificio de sí mismo para quitar en medio el pecado.” </a:t>
            </a:r>
            <a:r>
              <a:rPr lang="es-ES" sz="1800" b="1" dirty="0">
                <a:solidFill>
                  <a:schemeClr val="accent6">
                    <a:lumMod val="50000"/>
                  </a:schemeClr>
                </a:solidFill>
              </a:rPr>
              <a:t>(</a:t>
            </a:r>
            <a:r>
              <a:rPr lang="es-ES" sz="1800" b="1" dirty="0" err="1">
                <a:solidFill>
                  <a:schemeClr val="accent6">
                    <a:lumMod val="50000"/>
                  </a:schemeClr>
                </a:solidFill>
              </a:rPr>
              <a:t>Heb</a:t>
            </a:r>
            <a:r>
              <a:rPr lang="es-ES" sz="1800" b="1" dirty="0">
                <a:solidFill>
                  <a:schemeClr val="accent6">
                    <a:lumMod val="50000"/>
                  </a:schemeClr>
                </a:solidFill>
              </a:rPr>
              <a:t>. 9:11, 15, 24, 26)</a:t>
            </a:r>
          </a:p>
          <a:p>
            <a:r>
              <a:rPr lang="es-ES" sz="2400" b="1" dirty="0">
                <a:solidFill>
                  <a:schemeClr val="accent6">
                    <a:lumMod val="50000"/>
                  </a:schemeClr>
                </a:solidFill>
              </a:rPr>
              <a:t>“Mientras Jesús intercede por los súbditos de su gracia, Satanás los acusa ante Dios como transgresores… Jesús no disculpa sus pecados, pero muestra su arrepentimiento y fe, y, reclama el perdón para ellos, levanta sus manos heridas ante el Padre y los santos ángeles...” </a:t>
            </a:r>
            <a:r>
              <a:rPr lang="es-ES" sz="1800" b="1" dirty="0">
                <a:solidFill>
                  <a:schemeClr val="accent6">
                    <a:lumMod val="50000"/>
                  </a:schemeClr>
                </a:solidFill>
              </a:rPr>
              <a:t>(CS 311)</a:t>
            </a:r>
          </a:p>
          <a:p>
            <a:pPr marL="0" indent="0">
              <a:buNone/>
            </a:pPr>
            <a:endParaRPr lang="es-ES" sz="1800" b="1" dirty="0">
              <a:solidFill>
                <a:schemeClr val="accent6">
                  <a:lumMod val="50000"/>
                </a:schemeClr>
              </a:solidFill>
            </a:endParaRP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rgbClr val="FFFFCC"/>
                </a:solidFill>
              </a:rPr>
              <a:t>¿</a:t>
            </a:r>
            <a:r>
              <a:rPr lang="es-MX" sz="2400" b="1" dirty="0">
                <a:solidFill>
                  <a:schemeClr val="bg1"/>
                </a:solidFill>
              </a:rPr>
              <a:t>Cuál es el ministerio del Señor Jesús en el santuario celestial</a:t>
            </a:r>
            <a:r>
              <a:rPr lang="es-MX" sz="2400" b="1" dirty="0">
                <a:solidFill>
                  <a:srgbClr val="FFFFCC"/>
                </a:solidFill>
              </a:rPr>
              <a:t>?</a:t>
            </a:r>
            <a:r>
              <a:rPr lang="es-MX" sz="2400" b="1" dirty="0">
                <a:solidFill>
                  <a:srgbClr val="FFCC99"/>
                </a:solidFill>
              </a:rPr>
              <a:t> </a:t>
            </a:r>
            <a:r>
              <a:rPr lang="es-MX" sz="2000" b="1" dirty="0">
                <a:solidFill>
                  <a:srgbClr val="FFCC99"/>
                </a:solidFill>
              </a:rPr>
              <a:t>Hebreos 9:9- 14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confesar, arrepentirme y creer en el sacrificio expiatorio de mi Redentor Jesucristo, para que mi abogado interceda en el juicio divino.</a:t>
            </a:r>
          </a:p>
          <a:p>
            <a:pPr>
              <a:lnSpc>
                <a:spcPct val="80000"/>
              </a:lnSpc>
              <a:buFont typeface="Wingdings" pitchFamily="2" charset="2"/>
              <a:buNone/>
            </a:pPr>
            <a:r>
              <a:rPr lang="es-ES" sz="2400" b="1" dirty="0">
                <a:solidFill>
                  <a:schemeClr val="accent6">
                    <a:lumMod val="50000"/>
                  </a:schemeClr>
                </a:solidFill>
              </a:rPr>
              <a:t>	¿Deseas confesar, arrepentirme y expresar mi fe en Cristo Jesús?</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las verdades que enseña el santuario y la mediación del Señor Jesucristo.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536774" y="2599831"/>
            <a:ext cx="1442938" cy="219231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87675</TotalTime>
  <Words>1041</Words>
  <Application>Microsoft Office PowerPoint</Application>
  <PresentationFormat>Presentación en pantalla (4:3)</PresentationFormat>
  <Paragraphs>86</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y cómo enseñar? </vt:lpstr>
      <vt:lpstr>Presentación de PowerPoint</vt:lpstr>
      <vt:lpstr>2. ¿Tenemos acceso al Santuario Celestial? Hebreos  4:14- 16 y 10:19- 22</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Alejandrino Halire Ccahuana</cp:lastModifiedBy>
  <cp:revision>7559</cp:revision>
  <dcterms:created xsi:type="dcterms:W3CDTF">2007-04-17T14:25:21Z</dcterms:created>
  <dcterms:modified xsi:type="dcterms:W3CDTF">2024-05-20T23:24:07Z</dcterms:modified>
</cp:coreProperties>
</file>