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12"/>
  </p:notesMasterIdLst>
  <p:sldIdLst>
    <p:sldId id="256" r:id="rId2"/>
    <p:sldId id="284" r:id="rId3"/>
    <p:sldId id="285" r:id="rId4"/>
    <p:sldId id="286" r:id="rId5"/>
    <p:sldId id="265" r:id="rId6"/>
    <p:sldId id="287" r:id="rId7"/>
    <p:sldId id="269" r:id="rId8"/>
    <p:sldId id="282" r:id="rId9"/>
    <p:sldId id="263" r:id="rId10"/>
    <p:sldId id="281" r:id="rId11"/>
  </p:sldIdLst>
  <p:sldSz cx="9144000" cy="6858000" type="screen4x3"/>
  <p:notesSz cx="6858000" cy="9144000"/>
  <p:defaultTextStyle>
    <a:defPPr>
      <a:defRPr lang="es-MX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1B2364EF-C85E-465D-8903-99FDDE7DDF15}">
          <p14:sldIdLst>
            <p14:sldId id="256"/>
            <p14:sldId id="284"/>
            <p14:sldId id="285"/>
            <p14:sldId id="286"/>
            <p14:sldId id="265"/>
            <p14:sldId id="287"/>
            <p14:sldId id="269"/>
          </p14:sldIdLst>
        </p14:section>
        <p14:section name="Sección sin título" id="{AED1ED32-3F7B-4EF3-AA8C-1268E0351262}">
          <p14:sldIdLst/>
        </p14:section>
        <p14:section name="Sección sin título" id="{81AE0154-2E74-4C08-B009-D7DE51CFE955}">
          <p14:sldIdLst>
            <p14:sldId id="282"/>
            <p14:sldId id="263"/>
            <p14:sldId id="28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00"/>
    <a:srgbClr val="FFFF07"/>
    <a:srgbClr val="F2021F"/>
    <a:srgbClr val="F33F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>
      <p:cViewPr varScale="1">
        <p:scale>
          <a:sx n="68" d="100"/>
          <a:sy n="68" d="100"/>
        </p:scale>
        <p:origin x="145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D3446F-5817-4C25-929D-4F180A64F446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CF0B65-7D7D-4124-8CC2-64ACEAB319AA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9866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1554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8588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PE" dirty="0"/>
              <a:t> .</a:t>
            </a:r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9007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D0F7BE-E3AA-46EA-A2AF-7CD58110409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450013" y="228600"/>
            <a:ext cx="2084387" cy="57912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95263" y="228600"/>
            <a:ext cx="6102350" cy="579120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3415EB-96B7-43E0-822F-C9D61E0D6D5A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168BFF-7334-4524-B060-8FA62EB200FE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29015A-E9DF-4999-BA96-80B4C3B68754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867857-65F8-4624-9800-9A1D2E106D7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F4103F-56A9-456A-BBC1-4F8FE456CDB3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9F1150-F025-40A1-8C0E-A093890BB6AB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D5691C-32EC-415A-9C86-A5A11EA90AD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6CC3B3-BC7B-4C19-A548-5E4108AA5E3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22B1C7-C32D-491F-9835-10D9D954E90D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52400"/>
            <a:ext cx="8686800" cy="6096000"/>
            <a:chOff x="0" y="96"/>
            <a:chExt cx="5472" cy="3840"/>
          </a:xfrm>
        </p:grpSpPr>
        <p:sp>
          <p:nvSpPr>
            <p:cNvPr id="1032" name="AutoShape 3"/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s-ES" sz="2400">
                <a:latin typeface="Times New Roman" panose="02020603050405020304" pitchFamily="18" charset="0"/>
              </a:endParaRPr>
            </a:p>
          </p:txBody>
        </p:sp>
        <p:sp>
          <p:nvSpPr>
            <p:cNvPr id="1033" name="AutoShape 4"/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T0" fmla="*/ 0 w 7000"/>
                <a:gd name="T1" fmla="*/ 0 h 1000"/>
                <a:gd name="T2" fmla="*/ 2261 w 7000"/>
                <a:gd name="T3" fmla="*/ 0 h 1000"/>
                <a:gd name="T4" fmla="*/ 2435 w 7000"/>
                <a:gd name="T5" fmla="*/ 174 h 1000"/>
                <a:gd name="T6" fmla="*/ 2262 w 7000"/>
                <a:gd name="T7" fmla="*/ 348 h 1000"/>
                <a:gd name="T8" fmla="*/ 0 w 7000"/>
                <a:gd name="T9" fmla="*/ 348 h 10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000"/>
                <a:gd name="T16" fmla="*/ 0 h 1000"/>
                <a:gd name="T17" fmla="*/ 3500 w 7000"/>
                <a:gd name="T18" fmla="*/ 1000 h 10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000" h="1000">
                  <a:moveTo>
                    <a:pt x="0" y="0"/>
                  </a:moveTo>
                  <a:lnTo>
                    <a:pt x="6499" y="0"/>
                  </a:lnTo>
                  <a:cubicBezTo>
                    <a:pt x="6776" y="0"/>
                    <a:pt x="7000" y="223"/>
                    <a:pt x="7000" y="500"/>
                  </a:cubicBezTo>
                  <a:cubicBezTo>
                    <a:pt x="7000" y="776"/>
                    <a:pt x="6776" y="999"/>
                    <a:pt x="6500" y="1000"/>
                  </a:cubicBezTo>
                  <a:lnTo>
                    <a:pt x="0" y="1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034" name="Line 5"/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228600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MX"/>
              <a:t>Haga clic para cambiar el estilo de título	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924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MX"/>
              <a:t>Haga clic para modificar el estilo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10248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024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025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fld id="{66EC6A28-46CA-4EDE-9959-40C3B0A1AC0A}" type="slidenum">
              <a:rPr lang="es-MX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4" r:id="rId2"/>
    <p:sldLayoutId id="2147483663" r:id="rId3"/>
    <p:sldLayoutId id="2147483662" r:id="rId4"/>
    <p:sldLayoutId id="2147483661" r:id="rId5"/>
    <p:sldLayoutId id="2147483660" r:id="rId6"/>
    <p:sldLayoutId id="2147483659" r:id="rId7"/>
    <p:sldLayoutId id="2147483658" r:id="rId8"/>
    <p:sldLayoutId id="2147483657" r:id="rId9"/>
    <p:sldLayoutId id="2147483656" r:id="rId10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decalogo-janohalire.blogspot.com/p/escuela-sabatica.html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hyperlink" Target="http://decalogo-janohalire.blogspot.com/" TargetMode="External"/><Relationship Id="rId4" Type="http://schemas.openxmlformats.org/officeDocument/2006/relationships/hyperlink" Target="https://www.recursos-biblicos.com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2 CuadroTexto"/>
          <p:cNvSpPr txBox="1">
            <a:spLocks noChangeArrowheads="1"/>
          </p:cNvSpPr>
          <p:nvPr/>
        </p:nvSpPr>
        <p:spPr bwMode="auto">
          <a:xfrm>
            <a:off x="4857750" y="285750"/>
            <a:ext cx="2520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1" hangingPunct="1"/>
            <a:r>
              <a:rPr lang="es-ES" sz="1400" dirty="0">
                <a:solidFill>
                  <a:srgbClr val="E8E8FA"/>
                </a:solidFill>
              </a:rPr>
              <a:t>20 de abril 2024</a:t>
            </a:r>
          </a:p>
        </p:txBody>
      </p:sp>
      <p:sp>
        <p:nvSpPr>
          <p:cNvPr id="2052" name="Text Box 8"/>
          <p:cNvSpPr txBox="1">
            <a:spLocks noChangeArrowheads="1"/>
          </p:cNvSpPr>
          <p:nvPr/>
        </p:nvSpPr>
        <p:spPr bwMode="auto">
          <a:xfrm>
            <a:off x="323850" y="663575"/>
            <a:ext cx="77343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MX" dirty="0">
                <a:solidFill>
                  <a:schemeClr val="bg1"/>
                </a:solidFill>
                <a:latin typeface="Arial Black" pitchFamily="34" charset="0"/>
              </a:rPr>
              <a:t>LA LUZ BRILLA EN LA OSCURIDAD</a:t>
            </a:r>
          </a:p>
        </p:txBody>
      </p:sp>
      <p:sp>
        <p:nvSpPr>
          <p:cNvPr id="2053" name="Text Box 10"/>
          <p:cNvSpPr txBox="1">
            <a:spLocks noChangeArrowheads="1"/>
          </p:cNvSpPr>
          <p:nvPr/>
        </p:nvSpPr>
        <p:spPr bwMode="auto">
          <a:xfrm>
            <a:off x="1692275" y="5768975"/>
            <a:ext cx="56864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/>
            <a:r>
              <a:rPr lang="es-MX" sz="2000" dirty="0">
                <a:solidFill>
                  <a:srgbClr val="F2021F"/>
                </a:solidFill>
                <a:latin typeface="Arial Black" pitchFamily="34" charset="0"/>
              </a:rPr>
              <a:t>TEXTO CLAVE:</a:t>
            </a:r>
            <a:r>
              <a:rPr lang="es-MX" sz="2000" dirty="0">
                <a:solidFill>
                  <a:schemeClr val="folHlink"/>
                </a:solidFill>
                <a:latin typeface="Arial Black" pitchFamily="34" charset="0"/>
              </a:rPr>
              <a:t> Juan 12:35</a:t>
            </a:r>
          </a:p>
        </p:txBody>
      </p:sp>
      <p:sp>
        <p:nvSpPr>
          <p:cNvPr id="2054" name="Rectangle 11"/>
          <p:cNvSpPr>
            <a:spLocks noChangeArrowheads="1"/>
          </p:cNvSpPr>
          <p:nvPr/>
        </p:nvSpPr>
        <p:spPr bwMode="auto">
          <a:xfrm>
            <a:off x="2044700" y="6381750"/>
            <a:ext cx="51657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s-ES" sz="1400" b="1" dirty="0">
                <a:solidFill>
                  <a:schemeClr val="bg2"/>
                </a:solidFill>
              </a:rPr>
              <a:t>Escuela Sabática – 2° Trimestre de 2024</a:t>
            </a:r>
            <a:endParaRPr lang="es-MX" sz="1400" b="1" dirty="0">
              <a:solidFill>
                <a:schemeClr val="bg2"/>
              </a:solidFill>
            </a:endParaRPr>
          </a:p>
        </p:txBody>
      </p:sp>
      <p:sp>
        <p:nvSpPr>
          <p:cNvPr id="2055" name="Rectangle 9"/>
          <p:cNvSpPr>
            <a:spLocks noChangeArrowheads="1"/>
          </p:cNvSpPr>
          <p:nvPr/>
        </p:nvSpPr>
        <p:spPr bwMode="auto">
          <a:xfrm>
            <a:off x="323850" y="260350"/>
            <a:ext cx="15843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dirty="0">
                <a:solidFill>
                  <a:srgbClr val="F2021F"/>
                </a:solidFill>
                <a:latin typeface="Arial Black" pitchFamily="34" charset="0"/>
              </a:rPr>
              <a:t>Lección 03</a:t>
            </a:r>
            <a:endParaRPr lang="es-MX" dirty="0">
              <a:solidFill>
                <a:srgbClr val="FFFF07"/>
              </a:solidFill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47A2B1E7-9246-5895-E6CE-B4DCC12FE5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369926" y="1700808"/>
            <a:ext cx="4404148" cy="3913842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250825" y="206375"/>
            <a:ext cx="8015288" cy="9144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s-MX" sz="3200" b="1" kern="0" dirty="0">
                <a:solidFill>
                  <a:srgbClr val="FFFF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Créditos</a:t>
            </a:r>
            <a:endParaRPr lang="es-MX" sz="2400" b="1" kern="0" dirty="0">
              <a:solidFill>
                <a:srgbClr val="FFFF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8532813" y="677863"/>
            <a:ext cx="360362" cy="54721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AR"/>
          </a:p>
        </p:txBody>
      </p:sp>
      <p:pic>
        <p:nvPicPr>
          <p:cNvPr id="9220" name="Picture 4" descr="Jesús sonrient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025" y="1341438"/>
            <a:ext cx="8205788" cy="501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1" name="Rectangle 2"/>
          <p:cNvSpPr>
            <a:spLocks noChangeArrowheads="1"/>
          </p:cNvSpPr>
          <p:nvPr/>
        </p:nvSpPr>
        <p:spPr bwMode="auto">
          <a:xfrm>
            <a:off x="1979613" y="1844675"/>
            <a:ext cx="6480175" cy="4216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s-AR" sz="1600" b="1" dirty="0">
                <a:solidFill>
                  <a:srgbClr val="FFFFCC"/>
                </a:solidFill>
                <a:latin typeface="Tahoma" pitchFamily="34" charset="0"/>
              </a:rPr>
              <a:t>DISEÑO ORIGINAL</a:t>
            </a:r>
          </a:p>
          <a:p>
            <a:pPr algn="ctr" eaLnBrk="1" hangingPunct="1"/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Lic. Alejandrino </a:t>
            </a:r>
            <a:r>
              <a:rPr lang="es-AR" sz="1200" b="1" dirty="0" err="1">
                <a:solidFill>
                  <a:srgbClr val="FFFFCC"/>
                </a:solidFill>
                <a:latin typeface="Tahoma" pitchFamily="34" charset="0"/>
              </a:rPr>
              <a:t>Halire</a:t>
            </a:r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 </a:t>
            </a:r>
            <a:r>
              <a:rPr lang="es-AR" sz="1200" b="1" dirty="0" err="1">
                <a:solidFill>
                  <a:srgbClr val="FFFFCC"/>
                </a:solidFill>
                <a:latin typeface="Tahoma" pitchFamily="34" charset="0"/>
              </a:rPr>
              <a:t>Ccahuana</a:t>
            </a:r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r>
              <a:rPr lang="es-AR" sz="1400" dirty="0">
                <a:solidFill>
                  <a:srgbClr val="FFFFCC"/>
                </a:solidFill>
                <a:latin typeface="Tahoma" pitchFamily="34" charset="0"/>
                <a:hlinkClick r:id="rId3"/>
              </a:rPr>
              <a:t>http://decalogo-janohalire.blogspot.com/p/escuela-sabatica.html</a:t>
            </a:r>
            <a:r>
              <a:rPr lang="es-AR" sz="1000" dirty="0">
                <a:solidFill>
                  <a:srgbClr val="FFFFCC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endParaRPr lang="es-AR" sz="1600" b="1" dirty="0">
              <a:latin typeface="Tahoma" pitchFamily="34" charset="0"/>
            </a:endParaRPr>
          </a:p>
          <a:p>
            <a:pPr algn="ctr" eaLnBrk="1" hangingPunct="1"/>
            <a:r>
              <a:rPr lang="es-AR" sz="1600" b="1" dirty="0">
                <a:solidFill>
                  <a:srgbClr val="CCECFF"/>
                </a:solidFill>
                <a:latin typeface="Tahoma" pitchFamily="34" charset="0"/>
              </a:rPr>
              <a:t>Distribución</a:t>
            </a:r>
          </a:p>
          <a:p>
            <a:pPr algn="ctr" eaLnBrk="1" hangingPunct="1"/>
            <a:r>
              <a:rPr lang="es-AR" sz="1600" b="1" dirty="0">
                <a:solidFill>
                  <a:srgbClr val="CCECFF"/>
                </a:solidFill>
                <a:latin typeface="Tahoma" pitchFamily="34" charset="0"/>
              </a:rPr>
              <a:t>Recursos Escuela Sabática ©</a:t>
            </a:r>
          </a:p>
          <a:p>
            <a:pPr algn="ctr" eaLnBrk="1" hangingPunct="1"/>
            <a:endParaRPr lang="es-AR" sz="1200" b="1" dirty="0">
              <a:latin typeface="Tahoma" pitchFamily="34" charset="0"/>
            </a:endParaRP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Para recibir las próximas lecciones inscríbase enviando un mail a:</a:t>
            </a:r>
          </a:p>
          <a:p>
            <a:pPr algn="ctr" eaLnBrk="1" hangingPunct="1"/>
            <a:r>
              <a:rPr lang="es-PE" sz="1400" u="sng" dirty="0">
                <a:hlinkClick r:id="rId4"/>
              </a:rPr>
              <a:t>www.recursos-biblicos.com</a:t>
            </a:r>
            <a:endParaRPr lang="es-AR" sz="14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s-AR" sz="1200" b="1" dirty="0">
                <a:solidFill>
                  <a:schemeClr val="bg1"/>
                </a:solidFill>
                <a:latin typeface="Tahoma" pitchFamily="34" charset="0"/>
              </a:rPr>
              <a:t> Asunto: Lecciones en </a:t>
            </a:r>
            <a:r>
              <a:rPr lang="es-AR" sz="1200" b="1" dirty="0" err="1">
                <a:solidFill>
                  <a:schemeClr val="bg1"/>
                </a:solidFill>
                <a:latin typeface="Tahoma" pitchFamily="34" charset="0"/>
              </a:rPr>
              <a:t>Powerpoint</a:t>
            </a:r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4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RECURSOS ADVENTISTAS</a:t>
            </a: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Recursos gratuitos </a:t>
            </a: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AR" sz="1200" b="1" dirty="0">
                <a:solidFill>
                  <a:schemeClr val="bg1"/>
                </a:solidFill>
                <a:latin typeface="Tahoma" pitchFamily="34" charset="0"/>
                <a:hlinkClick r:id="rId5"/>
              </a:rPr>
              <a:t>http://decalogo-janohalire.blogspot.com/</a:t>
            </a:r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PE" sz="1200" dirty="0"/>
              <a:t>https://www.slideshare.net/ahalirecc</a:t>
            </a: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</p:txBody>
      </p:sp>
      <p:grpSp>
        <p:nvGrpSpPr>
          <p:cNvPr id="9222" name="Group 3"/>
          <p:cNvGrpSpPr>
            <a:grpSpLocks/>
          </p:cNvGrpSpPr>
          <p:nvPr/>
        </p:nvGrpSpPr>
        <p:grpSpPr bwMode="auto">
          <a:xfrm>
            <a:off x="511175" y="5084763"/>
            <a:ext cx="1120775" cy="865187"/>
            <a:chOff x="4694" y="3521"/>
            <a:chExt cx="908" cy="680"/>
          </a:xfrm>
        </p:grpSpPr>
        <p:sp>
          <p:nvSpPr>
            <p:cNvPr id="9223" name="WordArt 4"/>
            <p:cNvSpPr>
              <a:spLocks noChangeArrowheads="1" noChangeShapeType="1" noTextEdit="1"/>
            </p:cNvSpPr>
            <p:nvPr/>
          </p:nvSpPr>
          <p:spPr bwMode="auto">
            <a:xfrm>
              <a:off x="4740" y="3838"/>
              <a:ext cx="804" cy="27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s-ES" sz="1400" kern="10">
                  <a:ln w="9525">
                    <a:noFill/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8100" dir="2700000" algn="ctr" rotWithShape="0">
                      <a:srgbClr val="000066">
                        <a:alpha val="79999"/>
                      </a:srgbClr>
                    </a:outerShdw>
                  </a:effectLst>
                  <a:latin typeface="Impact"/>
                </a:rPr>
                <a:t>Recursos</a:t>
              </a:r>
            </a:p>
            <a:p>
              <a:pPr algn="ctr"/>
              <a:r>
                <a:rPr lang="es-ES" sz="1400" kern="10">
                  <a:ln w="9525">
                    <a:noFill/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8100" dir="2700000" algn="ctr" rotWithShape="0">
                      <a:srgbClr val="000066">
                        <a:alpha val="79999"/>
                      </a:srgbClr>
                    </a:outerShdw>
                  </a:effectLst>
                  <a:latin typeface="Impact"/>
                </a:rPr>
                <a:t>Escuela Sabática</a:t>
              </a:r>
            </a:p>
          </p:txBody>
        </p:sp>
        <p:pic>
          <p:nvPicPr>
            <p:cNvPr id="9224" name="Picture 5" descr="logo IASD - ANI"/>
            <p:cNvPicPr>
              <a:picLocks noChangeAspect="1" noChangeArrowheads="1" noCrop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5012" y="3521"/>
              <a:ext cx="288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25" name="Line 6"/>
            <p:cNvSpPr>
              <a:spLocks noChangeShapeType="1"/>
            </p:cNvSpPr>
            <p:nvPr/>
          </p:nvSpPr>
          <p:spPr bwMode="auto">
            <a:xfrm>
              <a:off x="4988" y="3802"/>
              <a:ext cx="329" cy="0"/>
            </a:xfrm>
            <a:prstGeom prst="line">
              <a:avLst/>
            </a:prstGeom>
            <a:noFill/>
            <a:ln w="76200">
              <a:solidFill>
                <a:srgbClr val="99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9226" name="Line 7"/>
            <p:cNvSpPr>
              <a:spLocks noChangeShapeType="1"/>
            </p:cNvSpPr>
            <p:nvPr/>
          </p:nvSpPr>
          <p:spPr bwMode="auto">
            <a:xfrm>
              <a:off x="4694" y="4201"/>
              <a:ext cx="908" cy="0"/>
            </a:xfrm>
            <a:prstGeom prst="line">
              <a:avLst/>
            </a:prstGeom>
            <a:noFill/>
            <a:ln w="76200">
              <a:solidFill>
                <a:srgbClr val="99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625851" y="2561531"/>
            <a:ext cx="4857750" cy="334895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SABER  entender la verdad que procede de Dios, que es una luz en nuestra vida.</a:t>
            </a: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SENTIR el deseo de ser leal a nuestro Creador y defender la verdad registrada en la Palabra de Dios.</a:t>
            </a: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HACER la decisión ser leal a Dios y permitir que nos guie.</a:t>
            </a:r>
          </a:p>
        </p:txBody>
      </p:sp>
      <p:sp>
        <p:nvSpPr>
          <p:cNvPr id="21507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801528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Ser un discípulo fiel, que no mezcla la verdad con la mentira o con costumbres populares.</a:t>
            </a:r>
          </a:p>
          <a:p>
            <a:pPr eaLnBrk="1" hangingPunct="1"/>
            <a:r>
              <a:rPr lang="es-ES" sz="2000" u="sng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APRENDIZAJE  POR  NIVELES</a:t>
            </a:r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:</a:t>
            </a:r>
            <a:endParaRPr lang="es-ES" dirty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21508" name="7 Imagen" descr="jesus0090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3068638"/>
            <a:ext cx="2784475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9" name="Rectangle 2"/>
          <p:cNvSpPr txBox="1">
            <a:spLocks noChangeArrowheads="1"/>
          </p:cNvSpPr>
          <p:nvPr/>
        </p:nvSpPr>
        <p:spPr bwMode="auto">
          <a:xfrm>
            <a:off x="250825" y="133495"/>
            <a:ext cx="801528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I. OBJETIVO: </a:t>
            </a:r>
            <a:r>
              <a:rPr lang="es-MX" sz="2400" b="1" dirty="0">
                <a:solidFill>
                  <a:schemeClr val="bg1"/>
                </a:solidFill>
                <a:latin typeface="Tahoma" pitchFamily="34" charset="0"/>
              </a:rPr>
              <a:t>¿Qué aprender?</a:t>
            </a:r>
            <a:endParaRPr lang="es-MX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7848600" cy="5232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1°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MOTIVA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 Motivar el logro de una capacidad, un aprendizaje; a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SER semejante a Cristo Jesús 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en su carácter. 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2°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EXPLORA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SABER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Buscar información,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con preguntas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, procesarlo, comprender, sintetizar y generalizar.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3°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APLICA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SENTIR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Sentir el deseo de aplicar los conocimientos descubiertos en la vida.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4°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CREA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HACER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?.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Tomar la decisión  de crear oportunidades para vivir lo aprendido y compartirlas.</a:t>
            </a:r>
          </a:p>
          <a:p>
            <a:pPr eaLnBrk="1" hangingPunct="1"/>
            <a:endParaRPr lang="es-ES" sz="16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dirty="0">
                <a:solidFill>
                  <a:srgbClr val="CC6600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20485" name="Rectangle 2"/>
          <p:cNvSpPr txBox="1">
            <a:spLocks noChangeArrowheads="1"/>
          </p:cNvSpPr>
          <p:nvPr/>
        </p:nvSpPr>
        <p:spPr bwMode="auto">
          <a:xfrm>
            <a:off x="250825" y="188912"/>
            <a:ext cx="8015288" cy="1168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EL MÉTODO, O ESTRATEGIA M.: </a:t>
            </a: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¿Cómo aprender? </a:t>
            </a: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¿Qué camino seguir con el alumno?</a:t>
            </a:r>
            <a:endParaRPr lang="es-MX" sz="2000" b="1" dirty="0">
              <a:solidFill>
                <a:schemeClr val="tx2"/>
              </a:solidFill>
            </a:endParaRP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000" b="1" dirty="0">
                <a:solidFill>
                  <a:schemeClr val="bg1"/>
                </a:solidFill>
              </a:rPr>
              <a:t>	</a:t>
            </a:r>
            <a:endParaRPr lang="es-MX" sz="28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7848600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dirty="0">
                <a:solidFill>
                  <a:srgbClr val="7070FF"/>
                </a:solidFill>
                <a:latin typeface="Arial Black" pitchFamily="34" charset="0"/>
              </a:rPr>
              <a:t>“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La escuela sabática, cuando es bien dirigida, es uno de los grandes instrumentos de Dios para traer almas al conocimiento de la verdad. </a:t>
            </a:r>
            <a:r>
              <a:rPr lang="es-ES" u="sng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No es el mejor plan que solo los maestros hablen. Ellos deberían inducir a los miembros de la clase a decir los que saben. 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Y entonces el maestro, con pocas palabras y breves observaciones o ilustraciones debería imprimir la lección en sus mentes.” </a:t>
            </a:r>
            <a:r>
              <a:rPr lang="es-ES" dirty="0">
                <a:solidFill>
                  <a:srgbClr val="C00000"/>
                </a:solidFill>
                <a:latin typeface="Arial Black" pitchFamily="34" charset="0"/>
              </a:rPr>
              <a:t>(Consejos sobre la Obra de la Escuela Sabática, 128)</a:t>
            </a:r>
          </a:p>
          <a:p>
            <a:pPr eaLnBrk="1" hangingPunct="1"/>
            <a:endParaRPr lang="es-ES" dirty="0">
              <a:solidFill>
                <a:schemeClr val="accent6">
                  <a:lumMod val="50000"/>
                </a:schemeClr>
              </a:solidFill>
              <a:latin typeface="Arial Black" pitchFamily="34" charset="0"/>
            </a:endParaRPr>
          </a:p>
          <a:p>
            <a:pPr eaLnBrk="1" hangingPunct="1"/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“Cada ser humano, creado a imagen de Dios, está dotado de un facultad semejante a la del Creador: la individualidad, la </a:t>
            </a:r>
            <a:r>
              <a:rPr lang="es-ES" u="sng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facultad de pensar 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y hacer… que </a:t>
            </a:r>
            <a:r>
              <a:rPr lang="es-ES" u="sng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sean pensadores 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y no meros reflectores de los pensamientos de otros… dirigirlos a las fuentes de la verdad, a los campos abiertos a la </a:t>
            </a:r>
            <a:r>
              <a:rPr lang="es-ES" u="sng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investigación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 en la naturaleza y en la revelación.” </a:t>
            </a:r>
            <a:r>
              <a:rPr lang="es-ES" dirty="0">
                <a:solidFill>
                  <a:srgbClr val="C00000"/>
                </a:solidFill>
                <a:latin typeface="Arial Black" pitchFamily="34" charset="0"/>
              </a:rPr>
              <a:t>(Educación 17)</a:t>
            </a:r>
            <a:endParaRPr lang="es-ES" sz="2000" dirty="0">
              <a:solidFill>
                <a:srgbClr val="C00000"/>
              </a:solidFill>
              <a:latin typeface="Arial Black" pitchFamily="34" charset="0"/>
            </a:endParaRPr>
          </a:p>
          <a:p>
            <a:pPr eaLnBrk="1" hangingPunct="1"/>
            <a:endParaRPr lang="es-ES" sz="16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dirty="0">
                <a:solidFill>
                  <a:srgbClr val="CC6600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20485" name="Rectangle 2"/>
          <p:cNvSpPr txBox="1">
            <a:spLocks noChangeArrowheads="1"/>
          </p:cNvSpPr>
          <p:nvPr/>
        </p:nvSpPr>
        <p:spPr bwMode="auto">
          <a:xfrm>
            <a:off x="250825" y="188912"/>
            <a:ext cx="8015288" cy="1168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LA ESTRATEGIA METODOLÓGICA. </a:t>
            </a: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¿Qué recomendación nos da Dios?</a:t>
            </a:r>
            <a:endParaRPr lang="es-MX" sz="2000" b="1" dirty="0">
              <a:solidFill>
                <a:schemeClr val="tx2"/>
              </a:solidFill>
            </a:endParaRP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000" b="1" dirty="0">
                <a:solidFill>
                  <a:schemeClr val="bg1"/>
                </a:solidFill>
              </a:rPr>
              <a:t>	</a:t>
            </a:r>
            <a:endParaRPr lang="es-MX" sz="2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95870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5 CuadroTexto"/>
          <p:cNvSpPr txBox="1">
            <a:spLocks noChangeArrowheads="1"/>
          </p:cNvSpPr>
          <p:nvPr/>
        </p:nvSpPr>
        <p:spPr bwMode="auto">
          <a:xfrm>
            <a:off x="468313" y="1373188"/>
            <a:ext cx="761365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sz="2400" b="1" dirty="0">
                <a:solidFill>
                  <a:srgbClr val="CC6600"/>
                </a:solidFill>
              </a:rPr>
              <a:t>Con preguntas motivadoras, presentando necesidades y casos de la vida:</a:t>
            </a:r>
            <a:endParaRPr lang="es-ES" sz="2400" b="1" dirty="0">
              <a:solidFill>
                <a:srgbClr val="CC6600"/>
              </a:solidFill>
              <a:latin typeface="Arial Black" pitchFamily="34" charset="0"/>
            </a:endParaRPr>
          </a:p>
        </p:txBody>
      </p:sp>
      <p:pic>
        <p:nvPicPr>
          <p:cNvPr id="4099" name="Picture 2" descr="H:\Interrogante.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5938" y="2817813"/>
            <a:ext cx="2616200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195263" y="260350"/>
            <a:ext cx="8015287" cy="914400"/>
          </a:xfrm>
        </p:spPr>
        <p:txBody>
          <a:bodyPr/>
          <a:lstStyle/>
          <a:p>
            <a:pPr eaLnBrk="1" hangingPunct="1"/>
            <a:r>
              <a:rPr lang="es-MX" sz="2800" b="1" dirty="0">
                <a:solidFill>
                  <a:srgbClr val="FF0000"/>
                </a:solidFill>
                <a:latin typeface="Tahoma" pitchFamily="34" charset="0"/>
              </a:rPr>
              <a:t>II.</a:t>
            </a:r>
            <a:r>
              <a:rPr lang="es-MX" sz="2800" b="1" dirty="0">
                <a:latin typeface="Tahoma" pitchFamily="34" charset="0"/>
              </a:rPr>
              <a:t> </a:t>
            </a: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MOTIVAR: </a:t>
            </a:r>
            <a:r>
              <a:rPr lang="es-MX" sz="2400" b="1" dirty="0">
                <a:solidFill>
                  <a:srgbClr val="FFFFCC"/>
                </a:solidFill>
              </a:rPr>
              <a:t>¿Cómo despertar interés y cómo enseñar?</a:t>
            </a: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 </a:t>
            </a:r>
            <a:endParaRPr lang="es-MX" sz="2400" b="1" dirty="0">
              <a:solidFill>
                <a:srgbClr val="CAE2FF"/>
              </a:solidFill>
              <a:latin typeface="Tahoma" pitchFamily="34" charset="0"/>
            </a:endParaRP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83769" y="2492374"/>
            <a:ext cx="5904656" cy="35289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¿Qué es la verdad y cómo resistir la mentira?</a:t>
            </a:r>
          </a:p>
          <a:p>
            <a:pPr eaLnBrk="1" hangingPunct="1">
              <a:lnSpc>
                <a:spcPct val="90000"/>
              </a:lnSpc>
            </a:pP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¿Cómo cuidar el ingreso de la mentira a la iglesia?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 ¿La Biblia presenta el plan celestial de salvación de la humanidad?</a:t>
            </a:r>
            <a:endParaRPr lang="es-MX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2" y="1484783"/>
            <a:ext cx="8064127" cy="4578391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La Escritura dice: Que Jesús es la verdad, porque es fuente de la verdad, todo lo que dice es verdad.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“Al contrario, Satanás es un mentiroso y el padre de la mentira. Está dispuesto a utilizar la mentira, el engaño, la desinformación y la distorsión de la verdad para descarriar al pueblo de Dios. Engañó a Eva distorsionando la verdad, creando dudas y negando descaradamente lo que Dios dijo.”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(GEB 28)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“Bien sabía satanás que las Escrituras capacitarían a los hombres para discernir los engaños de él. Fue por medio de la Palabra el Salvador resistió los ataques del tentador.”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(Id)</a:t>
            </a:r>
          </a:p>
        </p:txBody>
      </p:sp>
      <p:sp>
        <p:nvSpPr>
          <p:cNvPr id="7171" name="Rectangle 2"/>
          <p:cNvSpPr txBox="1">
            <a:spLocks noChangeArrowheads="1"/>
          </p:cNvSpPr>
          <p:nvPr/>
        </p:nvSpPr>
        <p:spPr bwMode="auto">
          <a:xfrm>
            <a:off x="195263" y="282575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MX" sz="2800" b="1" dirty="0">
                <a:solidFill>
                  <a:srgbClr val="FF0000"/>
                </a:solidFill>
                <a:latin typeface="Tahoma" pitchFamily="34" charset="0"/>
              </a:rPr>
              <a:t>III.</a:t>
            </a:r>
            <a:r>
              <a:rPr lang="es-MX" sz="2800" b="1" dirty="0">
                <a:latin typeface="Tahoma" pitchFamily="34" charset="0"/>
              </a:rPr>
              <a:t> </a:t>
            </a: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EXPLORA: </a:t>
            </a:r>
            <a:r>
              <a:rPr lang="es-MX" sz="2600" b="1" dirty="0">
                <a:solidFill>
                  <a:srgbClr val="FFFFCC"/>
                </a:solidFill>
              </a:rPr>
              <a:t>1.</a:t>
            </a:r>
            <a:r>
              <a:rPr lang="es-MX" sz="2400" b="1" dirty="0">
                <a:solidFill>
                  <a:schemeClr val="bg1"/>
                </a:solidFill>
              </a:rPr>
              <a:t>¿Qué es la verdad y cómo resistir la mentira</a:t>
            </a:r>
            <a:r>
              <a:rPr lang="es-MX" sz="2400" b="1" dirty="0">
                <a:solidFill>
                  <a:srgbClr val="FFFFCC"/>
                </a:solidFill>
              </a:rPr>
              <a:t>? </a:t>
            </a:r>
            <a:r>
              <a:rPr lang="es-MX" sz="2000" b="1" dirty="0">
                <a:solidFill>
                  <a:srgbClr val="FFCC99"/>
                </a:solidFill>
              </a:rPr>
              <a:t>Juan 14:6; 8:44; Proverbios 23:23</a:t>
            </a:r>
          </a:p>
        </p:txBody>
      </p:sp>
    </p:spTree>
    <p:extLst>
      <p:ext uri="{BB962C8B-B14F-4D97-AF65-F5344CB8AC3E}">
        <p14:creationId xmlns:p14="http://schemas.microsoft.com/office/powerpoint/2010/main" val="4171447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3549" y="1341438"/>
            <a:ext cx="8140899" cy="4895874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“El propósito de los consejos de Pablo era preparar a la iglesia para lo que se avecinaba.”.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“El apóstol dijo: Y dentro de ustedes mismos se levantarán hombres que enseñarán cosas perversas para arrastrar a los discípulos en </a:t>
            </a:r>
            <a:r>
              <a:rPr lang="es-ES" sz="2400" b="1" dirty="0" err="1">
                <a:solidFill>
                  <a:schemeClr val="accent6">
                    <a:lumMod val="50000"/>
                  </a:schemeClr>
                </a:solidFill>
              </a:rPr>
              <a:t>pos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 de sí. (</a:t>
            </a:r>
            <a:r>
              <a:rPr lang="es-ES" sz="2400" b="1" dirty="0" err="1">
                <a:solidFill>
                  <a:schemeClr val="accent6">
                    <a:lumMod val="50000"/>
                  </a:schemeClr>
                </a:solidFill>
              </a:rPr>
              <a:t>Hech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. 20:30) Herejías entrarán en la iglesia.”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Pablo dijo: “Se manifestará aquel inicuo… es obra de Satanás, con prodigios mentirosos, con todo tipo de maldad, que engaña los que se pierden, porque rehusaron amar la verdad para ser salvos.”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(GEB 29)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“Roma se atrevió a borrar de la Ley de Dios el segundo mandamiento… también contra el cuarto mandamiento.” </a:t>
            </a:r>
            <a:r>
              <a:rPr lang="es-ES" sz="1600" b="1" dirty="0">
                <a:solidFill>
                  <a:schemeClr val="accent6">
                    <a:lumMod val="50000"/>
                  </a:schemeClr>
                </a:solidFill>
              </a:rPr>
              <a:t>(GC 25)</a:t>
            </a: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1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 sz="2400" b="1" dirty="0">
                <a:solidFill>
                  <a:srgbClr val="FFFFCC"/>
                </a:solidFill>
                <a:latin typeface="Tahoma" pitchFamily="34" charset="0"/>
              </a:rPr>
              <a:t>2</a:t>
            </a:r>
            <a:r>
              <a:rPr lang="es-MX" sz="2400" b="1" dirty="0">
                <a:solidFill>
                  <a:srgbClr val="FFFFCC"/>
                </a:solidFill>
              </a:rPr>
              <a:t>. ¿</a:t>
            </a:r>
            <a:r>
              <a:rPr lang="es-MX" sz="2400" b="1" dirty="0">
                <a:solidFill>
                  <a:schemeClr val="bg1"/>
                </a:solidFill>
              </a:rPr>
              <a:t>Cómo cuidar el ingreso de la mentira a la iglesia</a:t>
            </a:r>
            <a:r>
              <a:rPr lang="es-MX" sz="2400" b="1" dirty="0">
                <a:solidFill>
                  <a:srgbClr val="FFFFCC"/>
                </a:solidFill>
              </a:rPr>
              <a:t>? </a:t>
            </a:r>
            <a:r>
              <a:rPr lang="es-MX" sz="2000" b="1" dirty="0">
                <a:solidFill>
                  <a:srgbClr val="FFCC99"/>
                </a:solidFill>
              </a:rPr>
              <a:t>Hecho 20:27- 32; 2 Tesalonicenses 2:7- 10</a:t>
            </a:r>
            <a:endParaRPr lang="es-MX" sz="1600" b="1" dirty="0">
              <a:solidFill>
                <a:srgbClr val="CC66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2" y="1484313"/>
            <a:ext cx="8015287" cy="4419600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“La Biblia es la revelación infalible de la voluntad de Dios. Presenta el plan celestial para la salvación de la humanidad.”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(GEB 30)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“Toda la Escritura está inspirada por Dios, y es útil para enseñar, reprender, enmendar e instruir en justicia.” (2 Tim. 3:16) Nos revela el plan divino.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“La Biblia revela claramente el amor infinito de Dios a la luz del Gran Conflicto. También revela  y expone los engaños satánicos.”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(GEB 30)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“Al fin al cabo, ¿Qué sabríamos del plan de salvación sin la Biblia? Nos revela las obras de Jesús.”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(Id) </a:t>
            </a:r>
          </a:p>
        </p:txBody>
      </p:sp>
      <p:sp>
        <p:nvSpPr>
          <p:cNvPr id="6147" name="Rectangle 2"/>
          <p:cNvSpPr txBox="1">
            <a:spLocks noChangeArrowheads="1"/>
          </p:cNvSpPr>
          <p:nvPr/>
        </p:nvSpPr>
        <p:spPr bwMode="auto">
          <a:xfrm>
            <a:off x="195263" y="282575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MX" sz="2600" b="1" dirty="0">
                <a:solidFill>
                  <a:srgbClr val="FFFFCC"/>
                </a:solidFill>
              </a:rPr>
              <a:t>3. </a:t>
            </a:r>
            <a:r>
              <a:rPr lang="es-MX" sz="2400" b="1" dirty="0">
                <a:solidFill>
                  <a:srgbClr val="FFFFCC"/>
                </a:solidFill>
              </a:rPr>
              <a:t>¿</a:t>
            </a:r>
            <a:r>
              <a:rPr lang="es-MX" sz="2400" b="1" dirty="0">
                <a:solidFill>
                  <a:schemeClr val="bg1"/>
                </a:solidFill>
              </a:rPr>
              <a:t>La Biblia presenta el plan celestial de salvación de la humanidad</a:t>
            </a:r>
            <a:r>
              <a:rPr lang="es-MX" sz="2400" b="1" dirty="0">
                <a:solidFill>
                  <a:srgbClr val="FFFFCC"/>
                </a:solidFill>
              </a:rPr>
              <a:t>?</a:t>
            </a:r>
            <a:r>
              <a:rPr lang="es-MX" sz="2400" b="1" dirty="0">
                <a:solidFill>
                  <a:srgbClr val="FFCC99"/>
                </a:solidFill>
              </a:rPr>
              <a:t> </a:t>
            </a:r>
            <a:r>
              <a:rPr lang="es-MX" sz="2000" b="1" dirty="0">
                <a:solidFill>
                  <a:srgbClr val="FFCC99"/>
                </a:solidFill>
              </a:rPr>
              <a:t>Juan 17:15- 24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79712" y="1650493"/>
            <a:ext cx="6592887" cy="4090987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2800" b="1" dirty="0">
                <a:solidFill>
                  <a:srgbClr val="3D3DD7"/>
                </a:solidFill>
              </a:rPr>
              <a:t>  	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El deseo de ser leal a Dios practicando las verdades que no los reveló en la Sagrada Escritura.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	¿Deseas cooperar a Dios en su plan de salvación?</a:t>
            </a: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MX" sz="2400" b="1" dirty="0">
                <a:solidFill>
                  <a:srgbClr val="F33F61"/>
                </a:solidFill>
              </a:rPr>
              <a:t>    ¿Cuál es tu decisión?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MX" sz="2400" b="1" dirty="0">
              <a:solidFill>
                <a:srgbClr val="F33F61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MX" sz="2400" b="1" dirty="0">
                <a:solidFill>
                  <a:srgbClr val="F33F61"/>
                </a:solidFill>
              </a:rPr>
              <a:t>V. CREA: 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¿Qué haré para compartir esta lección la próxima semana? Crear  oportunidades para compartir las enseñanzas sobre el conflicto entre la verdad y la mentira. Amén</a:t>
            </a: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MX" sz="2800" b="1" dirty="0">
              <a:solidFill>
                <a:srgbClr val="F33F61"/>
              </a:solidFill>
            </a:endParaRPr>
          </a:p>
        </p:txBody>
      </p:sp>
      <p:pic>
        <p:nvPicPr>
          <p:cNvPr id="8195" name="Picture 10" descr="J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6774" y="2599831"/>
            <a:ext cx="1442938" cy="2192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sz="2800" b="1" dirty="0">
                <a:solidFill>
                  <a:srgbClr val="FF0000"/>
                </a:solidFill>
                <a:latin typeface="Tahoma" pitchFamily="34" charset="0"/>
              </a:rPr>
              <a:t>IV.</a:t>
            </a:r>
            <a:r>
              <a:rPr lang="es-MX" sz="2800" dirty="0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APLICA:</a:t>
            </a:r>
            <a:br>
              <a:rPr lang="es-MX" sz="2800" b="1" dirty="0">
                <a:latin typeface="Tahoma" pitchFamily="34" charset="0"/>
              </a:rPr>
            </a:br>
            <a:r>
              <a:rPr lang="es-MX" sz="2400" b="1" dirty="0">
                <a:latin typeface="Tahoma" pitchFamily="34" charset="0"/>
              </a:rPr>
              <a:t>¿Qué debo sentir al recibir estos conocimientos?</a:t>
            </a:r>
            <a:r>
              <a:rPr lang="es-MX" sz="2800" b="1" dirty="0">
                <a:latin typeface="Tahoma" pitchFamily="34" charset="0"/>
              </a:rPr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adial">
  <a:themeElements>
    <a:clrScheme name="Radial 1">
      <a:dk1>
        <a:srgbClr val="000000"/>
      </a:dk1>
      <a:lt1>
        <a:srgbClr val="FFFFFF"/>
      </a:lt1>
      <a:dk2>
        <a:srgbClr val="FFFFFF"/>
      </a:dk2>
      <a:lt2>
        <a:srgbClr val="669999"/>
      </a:lt2>
      <a:accent1>
        <a:srgbClr val="99CCFF"/>
      </a:accent1>
      <a:accent2>
        <a:srgbClr val="9999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8A8AE7"/>
      </a:accent6>
      <a:hlink>
        <a:srgbClr val="996666"/>
      </a:hlink>
      <a:folHlink>
        <a:srgbClr val="6666CC"/>
      </a:folHlink>
    </a:clrScheme>
    <a:fontScheme name="Rad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adial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Radial</Template>
  <TotalTime>86310</TotalTime>
  <Words>1044</Words>
  <Application>Microsoft Office PowerPoint</Application>
  <PresentationFormat>Presentación en pantalla (4:3)</PresentationFormat>
  <Paragraphs>89</Paragraphs>
  <Slides>10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8" baseType="lpstr">
      <vt:lpstr>Arial</vt:lpstr>
      <vt:lpstr>Arial Black</vt:lpstr>
      <vt:lpstr>Calibri</vt:lpstr>
      <vt:lpstr>Impact</vt:lpstr>
      <vt:lpstr>Tahoma</vt:lpstr>
      <vt:lpstr>Times New Roman</vt:lpstr>
      <vt:lpstr>Wingdings</vt:lpstr>
      <vt:lpstr>Radial</vt:lpstr>
      <vt:lpstr>Presentación de PowerPoint</vt:lpstr>
      <vt:lpstr>Presentación de PowerPoint</vt:lpstr>
      <vt:lpstr>Presentación de PowerPoint</vt:lpstr>
      <vt:lpstr>Presentación de PowerPoint</vt:lpstr>
      <vt:lpstr>II. MOTIVAR: ¿Cómo despertar interés y cómo enseñar? </vt:lpstr>
      <vt:lpstr>Presentación de PowerPoint</vt:lpstr>
      <vt:lpstr>2. ¿Cómo cuidar el ingreso de la mentira a la iglesia? Hecho 20:27- 32; 2 Tesalonicenses 2:7- 10</vt:lpstr>
      <vt:lpstr>Presentación de PowerPoint</vt:lpstr>
      <vt:lpstr>IV. APLICA: ¿Qué debo sentir al recibir estos conocimientos? </vt:lpstr>
      <vt:lpstr>Presentación de PowerPoint</vt:lpstr>
    </vt:vector>
  </TitlesOfParts>
  <Company>DELBELCONPU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Amor y juicio, el dilema de Dios</dc:title>
  <dc:creator>pc3</dc:creator>
  <cp:lastModifiedBy>Alejandrino Halire Ccahuana</cp:lastModifiedBy>
  <cp:revision>7494</cp:revision>
  <dcterms:created xsi:type="dcterms:W3CDTF">2007-04-17T14:25:21Z</dcterms:created>
  <dcterms:modified xsi:type="dcterms:W3CDTF">2024-04-16T00:53:53Z</dcterms:modified>
</cp:coreProperties>
</file>