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87" r:id="rId7"/>
    <p:sldId id="269" r:id="rId8"/>
    <p:sldId id="282"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68" d="100"/>
          <a:sy n="68" d="100"/>
        </p:scale>
        <p:origin x="147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6/24/2024</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.LI</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8</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29 de junio 2024</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EL TRIUNFO DEL AMOR DE DIOS</a:t>
            </a:r>
          </a:p>
        </p:txBody>
      </p:sp>
      <p:sp>
        <p:nvSpPr>
          <p:cNvPr id="2053" name="Text Box 10"/>
          <p:cNvSpPr txBox="1">
            <a:spLocks noChangeArrowheads="1"/>
          </p:cNvSpPr>
          <p:nvPr/>
        </p:nvSpPr>
        <p:spPr bwMode="auto">
          <a:xfrm>
            <a:off x="1692275" y="5768975"/>
            <a:ext cx="636587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Apocalipsis 21:3, 4</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2° Trimestre de 2024</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13</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935527" y="1638095"/>
            <a:ext cx="5272946" cy="395471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sobre la esperanza en Dios que pone fin a la práctica del pecado.</a:t>
            </a:r>
          </a:p>
          <a:p>
            <a:pPr eaLnBrk="1" hangingPunct="1">
              <a:lnSpc>
                <a:spcPct val="90000"/>
              </a:lnSpc>
            </a:pPr>
            <a:r>
              <a:rPr lang="es-MX" sz="2400" b="1" dirty="0">
                <a:solidFill>
                  <a:schemeClr val="accent6">
                    <a:lumMod val="75000"/>
                  </a:schemeClr>
                </a:solidFill>
              </a:rPr>
              <a:t>SENTIR el deseo de confiar en el plan de redención divino.</a:t>
            </a:r>
          </a:p>
          <a:p>
            <a:pPr eaLnBrk="1" hangingPunct="1">
              <a:lnSpc>
                <a:spcPct val="90000"/>
              </a:lnSpc>
            </a:pPr>
            <a:r>
              <a:rPr lang="es-MX" sz="2400" b="1" dirty="0">
                <a:solidFill>
                  <a:schemeClr val="accent6">
                    <a:lumMod val="75000"/>
                  </a:schemeClr>
                </a:solidFill>
              </a:rPr>
              <a:t>HACER la decisión de mantenerse fiel, para permanecer en el libro de la vida.</a:t>
            </a:r>
          </a:p>
        </p:txBody>
      </p:sp>
      <p:sp>
        <p:nvSpPr>
          <p:cNvPr id="21507" name="5 CuadroTexto"/>
          <p:cNvSpPr txBox="1">
            <a:spLocks noChangeArrowheads="1"/>
          </p:cNvSpPr>
          <p:nvPr/>
        </p:nvSpPr>
        <p:spPr bwMode="auto">
          <a:xfrm>
            <a:off x="468313" y="1484313"/>
            <a:ext cx="8015288" cy="1015663"/>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Ser un discípulo con esperanza, y alegre por el triunfo de Dios sobre el pecado con la justicia divina.</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enseñar?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078313"/>
          </a:xfrm>
          <a:prstGeom prst="rect">
            <a:avLst/>
          </a:prstGeom>
          <a:noFill/>
          <a:ln w="9525">
            <a:noFill/>
            <a:miter lim="800000"/>
            <a:headEnd/>
            <a:tailEnd/>
          </a:ln>
        </p:spPr>
        <p:txBody>
          <a:bodyPr>
            <a:spAutoFit/>
          </a:bodyPr>
          <a:lstStyle/>
          <a:p>
            <a:pPr eaLnBrk="1" hangingPunct="1"/>
            <a:r>
              <a:rPr lang="es-ES" dirty="0">
                <a:solidFill>
                  <a:srgbClr val="7070FF"/>
                </a:solidFill>
                <a:latin typeface="Arial Black" pitchFamily="34" charset="0"/>
              </a:rPr>
              <a:t>“</a:t>
            </a:r>
            <a:r>
              <a:rPr lang="es-ES"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rgbClr val="C00000"/>
                </a:solidFill>
                <a:latin typeface="Arial Black" pitchFamily="34" charset="0"/>
              </a:rPr>
              <a:t>(Consejos sobre la Obra de la Escuela Sabática, 128)</a:t>
            </a:r>
          </a:p>
          <a:p>
            <a:pPr eaLnBrk="1" hangingPunct="1"/>
            <a:endParaRPr lang="es-ES" dirty="0">
              <a:solidFill>
                <a:schemeClr val="accent6">
                  <a:lumMod val="50000"/>
                </a:schemeClr>
              </a:solidFill>
              <a:latin typeface="Arial Black" pitchFamily="34" charset="0"/>
            </a:endParaRPr>
          </a:p>
          <a:p>
            <a:pPr eaLnBrk="1" hangingPunct="1"/>
            <a:r>
              <a:rPr lang="es-ES" dirty="0">
                <a:solidFill>
                  <a:schemeClr val="accent6">
                    <a:lumMod val="50000"/>
                  </a:schemeClr>
                </a:solidFill>
                <a:latin typeface="Arial Black" pitchFamily="34" charset="0"/>
              </a:rPr>
              <a:t>“Cada ser humano, creado a imagen de Dios, está dotado de un facultad semejante a la del Creador: la individualidad, la </a:t>
            </a:r>
            <a:r>
              <a:rPr lang="es-ES" u="sng" dirty="0">
                <a:solidFill>
                  <a:schemeClr val="accent6">
                    <a:lumMod val="50000"/>
                  </a:schemeClr>
                </a:solidFill>
                <a:latin typeface="Arial Black" pitchFamily="34" charset="0"/>
              </a:rPr>
              <a:t>facultad de pensar </a:t>
            </a:r>
            <a:r>
              <a:rPr lang="es-ES" dirty="0">
                <a:solidFill>
                  <a:schemeClr val="accent6">
                    <a:lumMod val="50000"/>
                  </a:schemeClr>
                </a:solidFill>
                <a:latin typeface="Arial Black" pitchFamily="34" charset="0"/>
              </a:rPr>
              <a:t>y hacer… que </a:t>
            </a:r>
            <a:r>
              <a:rPr lang="es-ES" u="sng" dirty="0">
                <a:solidFill>
                  <a:schemeClr val="accent6">
                    <a:lumMod val="50000"/>
                  </a:schemeClr>
                </a:solidFill>
                <a:latin typeface="Arial Black" pitchFamily="34" charset="0"/>
              </a:rPr>
              <a:t>sean pensadores </a:t>
            </a:r>
            <a:r>
              <a:rPr lang="es-ES" dirty="0">
                <a:solidFill>
                  <a:schemeClr val="accent6">
                    <a:lumMod val="50000"/>
                  </a:schemeClr>
                </a:solidFill>
                <a:latin typeface="Arial Black" pitchFamily="34" charset="0"/>
              </a:rPr>
              <a:t>y no meros reflectores de los pensamientos de otros… dirigirlos a las fuentes de la verdad, a los campos abiertos a la </a:t>
            </a:r>
            <a:r>
              <a:rPr lang="es-ES" u="sng" dirty="0">
                <a:solidFill>
                  <a:schemeClr val="accent6">
                    <a:lumMod val="50000"/>
                  </a:schemeClr>
                </a:solidFill>
                <a:latin typeface="Arial Black" pitchFamily="34" charset="0"/>
              </a:rPr>
              <a:t>investigación</a:t>
            </a:r>
            <a:r>
              <a:rPr lang="es-ES" dirty="0">
                <a:solidFill>
                  <a:schemeClr val="accent6">
                    <a:lumMod val="50000"/>
                  </a:schemeClr>
                </a:solidFill>
                <a:latin typeface="Arial Black" pitchFamily="34" charset="0"/>
              </a:rPr>
              <a:t> en la naturaleza y en la revelación.” </a:t>
            </a:r>
            <a:r>
              <a:rPr lang="es-ES" dirty="0">
                <a:solidFill>
                  <a:srgbClr val="C00000"/>
                </a:solidFill>
                <a:latin typeface="Arial Black" pitchFamily="34" charset="0"/>
              </a:rPr>
              <a:t>(Educación 17)</a:t>
            </a:r>
            <a:endParaRPr lang="es-ES" sz="2000" dirty="0">
              <a:solidFill>
                <a:srgbClr val="C00000"/>
              </a:solidFill>
              <a:latin typeface="Arial Black" pitchFamily="34" charset="0"/>
            </a:endParaRP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recomendación nos da Dios?</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y cómo enseñar?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¿Por qué el retorno de Cristo es la bendita esperanza?</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¿Cuál será el destino de Satanás cuando Jesús vuelva?</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¿Qué dice Apocalipsis sobre la destrucción del pecado y pecadores?</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195263" y="1412776"/>
            <a:ext cx="8064127" cy="4938431"/>
          </a:xfrm>
        </p:spPr>
        <p:txBody>
          <a:bodyPr/>
          <a:lstStyle/>
          <a:p>
            <a:r>
              <a:rPr lang="es-ES" sz="2400" b="1" dirty="0">
                <a:solidFill>
                  <a:schemeClr val="accent6">
                    <a:lumMod val="50000"/>
                  </a:schemeClr>
                </a:solidFill>
              </a:rPr>
              <a:t>Porque ese día será nuestra liberación de los diferentes problemas causados por la práctica del pecado; el profeta Daniel escribe: “Será liberado tu pueblo, todos los que se hallen escritos en el libro, (libro de la vida).” </a:t>
            </a:r>
            <a:r>
              <a:rPr lang="es-ES" sz="1800" b="1" dirty="0">
                <a:solidFill>
                  <a:schemeClr val="accent6">
                    <a:lumMod val="50000"/>
                  </a:schemeClr>
                </a:solidFill>
              </a:rPr>
              <a:t>(Dan. 12:1)</a:t>
            </a:r>
          </a:p>
          <a:p>
            <a:r>
              <a:rPr lang="es-ES" sz="2400" b="1" dirty="0">
                <a:solidFill>
                  <a:schemeClr val="accent6">
                    <a:lumMod val="50000"/>
                  </a:schemeClr>
                </a:solidFill>
              </a:rPr>
              <a:t>El profeta Isaías registra las palabras que vamos a expresar, cuando vuelva Jesús: “En ese día se dirá: ‘¡Este es nuestro Dios! Lo hemos esperado, y nos salvará… nos alegraremos.” </a:t>
            </a:r>
            <a:r>
              <a:rPr lang="es-ES" sz="1800" b="1" dirty="0">
                <a:solidFill>
                  <a:schemeClr val="accent6">
                    <a:lumMod val="50000"/>
                  </a:schemeClr>
                </a:solidFill>
              </a:rPr>
              <a:t>(Isa. 25:9)</a:t>
            </a:r>
          </a:p>
          <a:p>
            <a:r>
              <a:rPr lang="es-ES" sz="2400" b="1" dirty="0">
                <a:solidFill>
                  <a:schemeClr val="accent6">
                    <a:lumMod val="50000"/>
                  </a:schemeClr>
                </a:solidFill>
              </a:rPr>
              <a:t>“La palabras de Jesús, ‘No se turbe su corazón’ son su garantía de que nunca nos abandonará y que volverá para llevarnos a casa. Este mundo no es nuestro hogar.”. </a:t>
            </a:r>
            <a:r>
              <a:rPr lang="es-ES" sz="1800" b="1" dirty="0">
                <a:solidFill>
                  <a:schemeClr val="accent6">
                    <a:lumMod val="50000"/>
                  </a:schemeClr>
                </a:solidFill>
              </a:rPr>
              <a:t>(GEB 139) </a:t>
            </a:r>
            <a:endParaRPr lang="es-ES" sz="2400" b="1" dirty="0">
              <a:solidFill>
                <a:schemeClr val="accent6">
                  <a:lumMod val="50000"/>
                </a:schemeClr>
              </a:solidFill>
            </a:endParaRP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800" b="1" dirty="0">
                <a:solidFill>
                  <a:srgbClr val="FF0000"/>
                </a:solidFill>
                <a:latin typeface="Tahoma" pitchFamily="34" charset="0"/>
              </a:rPr>
              <a:t>III.</a:t>
            </a:r>
            <a:r>
              <a:rPr lang="es-MX" sz="2800" b="1" dirty="0">
                <a:latin typeface="Tahoma" pitchFamily="34" charset="0"/>
              </a:rPr>
              <a:t> </a:t>
            </a:r>
            <a:r>
              <a:rPr lang="es-MX" sz="2800" b="1" dirty="0">
                <a:solidFill>
                  <a:srgbClr val="F2021F"/>
                </a:solidFill>
                <a:latin typeface="Tahoma" pitchFamily="34" charset="0"/>
              </a:rPr>
              <a:t>EXPLORA: </a:t>
            </a:r>
            <a:r>
              <a:rPr lang="es-MX" sz="2600" b="1" dirty="0">
                <a:solidFill>
                  <a:srgbClr val="FFFFCC"/>
                </a:solidFill>
              </a:rPr>
              <a:t>1.</a:t>
            </a:r>
            <a:r>
              <a:rPr lang="es-MX" sz="2400" b="1" dirty="0">
                <a:solidFill>
                  <a:schemeClr val="bg1"/>
                </a:solidFill>
              </a:rPr>
              <a:t>¿Por qué el retorno de Cristo es la bendita esperanza</a:t>
            </a:r>
            <a:r>
              <a:rPr lang="es-MX" sz="2400" b="1" dirty="0">
                <a:solidFill>
                  <a:srgbClr val="FFFFCC"/>
                </a:solidFill>
              </a:rPr>
              <a:t>? </a:t>
            </a:r>
            <a:r>
              <a:rPr lang="es-MX" sz="2000" b="1" dirty="0">
                <a:solidFill>
                  <a:srgbClr val="FFCC99"/>
                </a:solidFill>
              </a:rPr>
              <a:t>  Daniel 12:1, 2; Juan 14:1; Tito 2:13 </a:t>
            </a:r>
          </a:p>
        </p:txBody>
      </p:sp>
    </p:spTree>
    <p:extLst>
      <p:ext uri="{BB962C8B-B14F-4D97-AF65-F5344CB8AC3E}">
        <p14:creationId xmlns:p14="http://schemas.microsoft.com/office/powerpoint/2010/main" val="417144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Apocalipsis dice: “Un ángel descendió del cielo… prendió al dragón y lo ató por mil años.” </a:t>
            </a:r>
            <a:r>
              <a:rPr lang="es-ES" sz="1800" b="1" dirty="0">
                <a:solidFill>
                  <a:schemeClr val="accent6">
                    <a:lumMod val="50000"/>
                  </a:schemeClr>
                </a:solidFill>
              </a:rPr>
              <a:t>(</a:t>
            </a:r>
            <a:r>
              <a:rPr lang="es-ES" sz="1800" b="1" dirty="0" err="1">
                <a:solidFill>
                  <a:schemeClr val="accent6">
                    <a:lumMod val="50000"/>
                  </a:schemeClr>
                </a:solidFill>
              </a:rPr>
              <a:t>Apoc</a:t>
            </a:r>
            <a:r>
              <a:rPr lang="es-ES" sz="1800" b="1" dirty="0">
                <a:solidFill>
                  <a:schemeClr val="accent6">
                    <a:lumMod val="50000"/>
                  </a:schemeClr>
                </a:solidFill>
              </a:rPr>
              <a:t>. 20:1, 2) </a:t>
            </a:r>
            <a:r>
              <a:rPr lang="es-ES" sz="2400" b="1" dirty="0">
                <a:solidFill>
                  <a:schemeClr val="accent6">
                    <a:lumMod val="50000"/>
                  </a:schemeClr>
                </a:solidFill>
              </a:rPr>
              <a:t>“Durante mil años, está confinado en está tierra desolada y despoblada, atado por las circunstancias que él mismo ha creado.” </a:t>
            </a:r>
            <a:r>
              <a:rPr lang="es-ES" sz="1800" b="1" dirty="0">
                <a:solidFill>
                  <a:schemeClr val="accent6">
                    <a:lumMod val="50000"/>
                  </a:schemeClr>
                </a:solidFill>
              </a:rPr>
              <a:t>(GEB 140)</a:t>
            </a:r>
          </a:p>
          <a:p>
            <a:r>
              <a:rPr lang="es-ES" sz="2400" b="1" dirty="0">
                <a:solidFill>
                  <a:schemeClr val="accent6">
                    <a:lumMod val="50000"/>
                  </a:schemeClr>
                </a:solidFill>
              </a:rPr>
              <a:t>De este periodo de mil años, el profeta Jeremías dice: “Miré la tierra, he aquí que estaba asolada y vacía… no había hombres y todas las aves del cielo se habían ido.” </a:t>
            </a:r>
            <a:r>
              <a:rPr lang="es-ES" sz="1800" b="1" dirty="0">
                <a:solidFill>
                  <a:schemeClr val="accent6">
                    <a:lumMod val="50000"/>
                  </a:schemeClr>
                </a:solidFill>
              </a:rPr>
              <a:t>(</a:t>
            </a:r>
            <a:r>
              <a:rPr lang="es-ES" sz="1800" b="1" dirty="0" err="1">
                <a:solidFill>
                  <a:schemeClr val="accent6">
                    <a:lumMod val="50000"/>
                  </a:schemeClr>
                </a:solidFill>
              </a:rPr>
              <a:t>Jer</a:t>
            </a:r>
            <a:r>
              <a:rPr lang="es-ES" sz="1800" b="1" dirty="0">
                <a:solidFill>
                  <a:schemeClr val="accent6">
                    <a:lumMod val="50000"/>
                  </a:schemeClr>
                </a:solidFill>
              </a:rPr>
              <a:t>. 4:23, 25)</a:t>
            </a:r>
          </a:p>
          <a:p>
            <a:r>
              <a:rPr lang="es-ES" sz="2400" b="1" dirty="0">
                <a:solidFill>
                  <a:schemeClr val="accent6">
                    <a:lumMod val="50000"/>
                  </a:schemeClr>
                </a:solidFill>
              </a:rPr>
              <a:t>“Cuando se cumplan mil años, satanás será suelto de su prisión, y saldrá a engañar a las naciones… reunir para la batalla. El diablo que los engañaba fue lanzado en el lago de fuego.” </a:t>
            </a:r>
            <a:r>
              <a:rPr lang="es-ES" sz="1800" b="1" dirty="0">
                <a:solidFill>
                  <a:schemeClr val="accent6">
                    <a:lumMod val="50000"/>
                  </a:schemeClr>
                </a:solidFill>
              </a:rPr>
              <a:t>(</a:t>
            </a:r>
            <a:r>
              <a:rPr lang="es-ES" sz="1800" b="1" dirty="0" err="1">
                <a:solidFill>
                  <a:schemeClr val="accent6">
                    <a:lumMod val="50000"/>
                  </a:schemeClr>
                </a:solidFill>
              </a:rPr>
              <a:t>Apoc</a:t>
            </a:r>
            <a:r>
              <a:rPr lang="es-ES" sz="1800" b="1" dirty="0">
                <a:solidFill>
                  <a:schemeClr val="accent6">
                    <a:lumMod val="50000"/>
                  </a:schemeClr>
                </a:solidFill>
              </a:rPr>
              <a:t>. 20:7- 10)</a:t>
            </a:r>
          </a:p>
          <a:p>
            <a:pPr marL="0" indent="0">
              <a:buNone/>
            </a:pPr>
            <a:endParaRPr lang="es-ES" sz="2400" b="1" dirty="0">
              <a:solidFill>
                <a:srgbClr val="3D3DD7"/>
              </a:solidFill>
            </a:endParaRPr>
          </a:p>
          <a:p>
            <a:pPr marL="0" indent="0">
              <a:buNone/>
            </a:pPr>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pPr algn="just"/>
            <a:r>
              <a:rPr lang="es-MX" sz="2400" b="1" dirty="0">
                <a:solidFill>
                  <a:srgbClr val="FFFFCC"/>
                </a:solidFill>
                <a:latin typeface="Tahoma" pitchFamily="34" charset="0"/>
              </a:rPr>
              <a:t>2</a:t>
            </a:r>
            <a:r>
              <a:rPr lang="es-MX" sz="2400" b="1" dirty="0">
                <a:solidFill>
                  <a:srgbClr val="FFFFCC"/>
                </a:solidFill>
              </a:rPr>
              <a:t>. ¿</a:t>
            </a:r>
            <a:r>
              <a:rPr lang="es-MX" sz="2400" b="1" dirty="0">
                <a:solidFill>
                  <a:schemeClr val="bg1"/>
                </a:solidFill>
              </a:rPr>
              <a:t>Cuál será el destino de Satanás cuando Jesús vuelva</a:t>
            </a:r>
            <a:r>
              <a:rPr lang="es-MX" sz="2400" b="1" dirty="0">
                <a:solidFill>
                  <a:srgbClr val="FFFFCC"/>
                </a:solidFill>
              </a:rPr>
              <a:t>? </a:t>
            </a:r>
            <a:r>
              <a:rPr lang="es-MX" sz="2000" b="1" dirty="0">
                <a:solidFill>
                  <a:srgbClr val="FFCC99"/>
                </a:solidFill>
              </a:rPr>
              <a:t>Apocalipsis 20:1- 3; 7- 10; Jeremías 4:23- 26   </a:t>
            </a:r>
            <a:endParaRPr lang="es-MX" sz="1600" b="1" dirty="0">
              <a:solidFill>
                <a:srgbClr val="CC66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“De Dios descendió fuego del cielo y los consumió.” </a:t>
            </a:r>
            <a:r>
              <a:rPr lang="es-ES" sz="1800" b="1" dirty="0">
                <a:solidFill>
                  <a:schemeClr val="accent6">
                    <a:lumMod val="50000"/>
                  </a:schemeClr>
                </a:solidFill>
              </a:rPr>
              <a:t>(</a:t>
            </a:r>
            <a:r>
              <a:rPr lang="es-ES" sz="1800" b="1" dirty="0" err="1">
                <a:solidFill>
                  <a:schemeClr val="accent6">
                    <a:lumMod val="50000"/>
                  </a:schemeClr>
                </a:solidFill>
              </a:rPr>
              <a:t>Apoc</a:t>
            </a:r>
            <a:r>
              <a:rPr lang="es-ES" sz="1800" b="1" dirty="0">
                <a:solidFill>
                  <a:schemeClr val="accent6">
                    <a:lumMod val="50000"/>
                  </a:schemeClr>
                </a:solidFill>
              </a:rPr>
              <a:t>. 20:9)</a:t>
            </a:r>
          </a:p>
          <a:p>
            <a:r>
              <a:rPr lang="es-ES" sz="2400" b="1" dirty="0">
                <a:solidFill>
                  <a:schemeClr val="accent6">
                    <a:lumMod val="50000"/>
                  </a:schemeClr>
                </a:solidFill>
              </a:rPr>
              <a:t>“Todos los impíos del mundo están en pie ante el tribunal de Dios, acusados de alta traición contra el gobierno del cielo. No hay nadie que defienda la causa de ellos; no tienen excusa; y se pronuncia contra ellos la sentencia de muerte eterna.”</a:t>
            </a:r>
            <a:r>
              <a:rPr lang="es-ES" sz="1800" b="1" dirty="0">
                <a:solidFill>
                  <a:schemeClr val="accent6">
                    <a:lumMod val="50000"/>
                  </a:schemeClr>
                </a:solidFill>
              </a:rPr>
              <a:t>(GEB 142)</a:t>
            </a:r>
          </a:p>
          <a:p>
            <a:r>
              <a:rPr lang="es-ES" sz="2400" b="1" dirty="0">
                <a:solidFill>
                  <a:schemeClr val="accent6">
                    <a:lumMod val="50000"/>
                  </a:schemeClr>
                </a:solidFill>
              </a:rPr>
              <a:t>“Todos debemos comparecer ante el Tribunal de Cristo, para que cada uno reciba según lo que haya hecho.” </a:t>
            </a:r>
            <a:r>
              <a:rPr lang="es-ES" sz="1800" b="1" dirty="0">
                <a:solidFill>
                  <a:schemeClr val="accent6">
                    <a:lumMod val="50000"/>
                  </a:schemeClr>
                </a:solidFill>
              </a:rPr>
              <a:t>(2 </a:t>
            </a:r>
            <a:r>
              <a:rPr lang="es-ES" sz="1800" b="1" dirty="0" err="1">
                <a:solidFill>
                  <a:schemeClr val="accent6">
                    <a:lumMod val="50000"/>
                  </a:schemeClr>
                </a:solidFill>
              </a:rPr>
              <a:t>Cor</a:t>
            </a:r>
            <a:r>
              <a:rPr lang="es-ES" sz="1800" b="1" dirty="0">
                <a:solidFill>
                  <a:schemeClr val="accent6">
                    <a:lumMod val="50000"/>
                  </a:schemeClr>
                </a:solidFill>
              </a:rPr>
              <a:t>. 5:10) </a:t>
            </a:r>
            <a:r>
              <a:rPr lang="es-ES" sz="2400" b="1" dirty="0">
                <a:solidFill>
                  <a:schemeClr val="accent6">
                    <a:lumMod val="50000"/>
                  </a:schemeClr>
                </a:solidFill>
              </a:rPr>
              <a:t>“Los libros fueron abiertos… cada uno fue juzgado según sus obras. El que no fue hallado escrito en el libro de la vida, fue lanzado en el lago de fuego.” </a:t>
            </a:r>
            <a:r>
              <a:rPr lang="es-ES" sz="1800" b="1" dirty="0">
                <a:solidFill>
                  <a:schemeClr val="accent6">
                    <a:lumMod val="50000"/>
                  </a:schemeClr>
                </a:solidFill>
              </a:rPr>
              <a:t>(Id, CS 726)</a:t>
            </a:r>
          </a:p>
          <a:p>
            <a:pPr marL="0" indent="0">
              <a:buNone/>
            </a:pPr>
            <a:endParaRPr lang="es-ES" sz="18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rgbClr val="FFFFCC"/>
                </a:solidFill>
              </a:rPr>
              <a:t>¿</a:t>
            </a:r>
            <a:r>
              <a:rPr lang="es-MX" sz="2400" b="1" dirty="0">
                <a:solidFill>
                  <a:schemeClr val="bg1"/>
                </a:solidFill>
              </a:rPr>
              <a:t>Qué dice Apocalipsis sobre la destrucción del pecado y pecadores</a:t>
            </a:r>
            <a:r>
              <a:rPr lang="es-MX" sz="2400" b="1" dirty="0">
                <a:solidFill>
                  <a:srgbClr val="FFFFCC"/>
                </a:solidFill>
              </a:rPr>
              <a:t>?</a:t>
            </a:r>
            <a:r>
              <a:rPr lang="es-MX" sz="2400" b="1" dirty="0">
                <a:solidFill>
                  <a:srgbClr val="FFCC99"/>
                </a:solidFill>
              </a:rPr>
              <a:t> </a:t>
            </a:r>
            <a:r>
              <a:rPr lang="es-MX" sz="2000" b="1" dirty="0">
                <a:solidFill>
                  <a:srgbClr val="FFCC99"/>
                </a:solidFill>
              </a:rPr>
              <a:t>2 Corintios 5:10; </a:t>
            </a:r>
            <a:r>
              <a:rPr lang="es-MX" sz="2000" b="1" dirty="0" err="1">
                <a:solidFill>
                  <a:srgbClr val="FFCC99"/>
                </a:solidFill>
              </a:rPr>
              <a:t>Apoc</a:t>
            </a:r>
            <a:r>
              <a:rPr lang="es-MX" sz="2000" b="1" dirty="0">
                <a:solidFill>
                  <a:srgbClr val="FFCC99"/>
                </a:solidFill>
              </a:rPr>
              <a:t>. 20:9, 12- 15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alegrarme por la bendita esperanza que tenemos, que, Cristo Jesús pondrá fin al sufrimiento humano en su retorno a la tierra.</a:t>
            </a:r>
          </a:p>
          <a:p>
            <a:pPr>
              <a:lnSpc>
                <a:spcPct val="80000"/>
              </a:lnSpc>
              <a:buFont typeface="Wingdings" pitchFamily="2" charset="2"/>
              <a:buNone/>
            </a:pPr>
            <a:r>
              <a:rPr lang="es-ES" sz="2400" b="1" dirty="0">
                <a:solidFill>
                  <a:schemeClr val="accent6">
                    <a:lumMod val="50000"/>
                  </a:schemeClr>
                </a:solidFill>
              </a:rPr>
              <a:t>	¿Deseas permanecer fiel a Cristo, para que tu nombre esté el libro de la vida?</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sobre, como vamos a comparecer ante </a:t>
            </a:r>
            <a:r>
              <a:rPr lang="es-ES" sz="2400" b="1">
                <a:solidFill>
                  <a:schemeClr val="accent6">
                    <a:lumMod val="50000"/>
                  </a:schemeClr>
                </a:solidFill>
              </a:rPr>
              <a:t>le Tribunal de Cristo. </a:t>
            </a:r>
            <a:r>
              <a:rPr lang="es-ES" sz="2400" b="1" dirty="0">
                <a:solidFill>
                  <a:schemeClr val="accent6">
                    <a:lumMod val="50000"/>
                  </a:schemeClr>
                </a:solidFill>
              </a:rPr>
              <a:t>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88967</TotalTime>
  <Words>1121</Words>
  <Application>Microsoft Office PowerPoint</Application>
  <PresentationFormat>Presentación en pantalla (4:3)</PresentationFormat>
  <Paragraphs>85</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y cómo enseñar? </vt:lpstr>
      <vt:lpstr>Presentación de PowerPoint</vt:lpstr>
      <vt:lpstr>2. ¿Cuál será el destino de Satanás cuando Jesús vuelva? Apocalipsis 20:1- 3; 7- 10; Jeremías 4:23- 26   </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Pc</cp:lastModifiedBy>
  <cp:revision>7629</cp:revision>
  <dcterms:created xsi:type="dcterms:W3CDTF">2007-04-17T14:25:21Z</dcterms:created>
  <dcterms:modified xsi:type="dcterms:W3CDTF">2024-06-24T22:41:18Z</dcterms:modified>
</cp:coreProperties>
</file>