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87" r:id="rId7"/>
    <p:sldId id="269" r:id="rId8"/>
    <p:sldId id="282"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68" d="100"/>
          <a:sy n="68" d="100"/>
        </p:scale>
        <p:origin x="145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5/27/2024</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8</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01 de junio 2024</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EL FUNDAMENTO DEL GOBIERNO DE DIOS</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Apocalipsis 12:17</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2° Trimestre de 2024</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09</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115154" y="1871042"/>
            <a:ext cx="4913692" cy="368526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sobre la vigencia de la Ley de Dios y la adoración al Creador.</a:t>
            </a:r>
          </a:p>
          <a:p>
            <a:pPr eaLnBrk="1" hangingPunct="1">
              <a:lnSpc>
                <a:spcPct val="90000"/>
              </a:lnSpc>
            </a:pPr>
            <a:r>
              <a:rPr lang="es-MX" sz="2400" b="1" dirty="0">
                <a:solidFill>
                  <a:schemeClr val="accent6">
                    <a:lumMod val="75000"/>
                  </a:schemeClr>
                </a:solidFill>
              </a:rPr>
              <a:t>SENTIR el deseo de adorar a Dios en armonía con la Ley de Dios.</a:t>
            </a:r>
          </a:p>
          <a:p>
            <a:pPr eaLnBrk="1" hangingPunct="1">
              <a:lnSpc>
                <a:spcPct val="90000"/>
              </a:lnSpc>
            </a:pPr>
            <a:r>
              <a:rPr lang="es-MX" sz="2400" b="1" dirty="0">
                <a:solidFill>
                  <a:schemeClr val="accent6">
                    <a:lumMod val="75000"/>
                  </a:schemeClr>
                </a:solidFill>
              </a:rPr>
              <a:t>HACER la decisión de adorar al Creador y predicar el evangelio eterno.</a:t>
            </a:r>
          </a:p>
        </p:txBody>
      </p:sp>
      <p:sp>
        <p:nvSpPr>
          <p:cNvPr id="21507" name="5 CuadroTexto"/>
          <p:cNvSpPr txBox="1">
            <a:spLocks noChangeArrowheads="1"/>
          </p:cNvSpPr>
          <p:nvPr/>
        </p:nvSpPr>
        <p:spPr bwMode="auto">
          <a:xfrm>
            <a:off x="468313" y="1484313"/>
            <a:ext cx="8015288" cy="1015663"/>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Ser un discípulo que cree que la Ley de Dios está vigente, y anuncia el evangelio eterno.</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enseñar?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y cómo enseñar?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¿La Ley que fue entregado a Moisés viene de la original celestial?</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¿La Ley de Dios es inmutable?</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¿Cuál es la relación entre la creación, el sábado y la Ley de Dios?</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Sí, “Al mirar hacia el Santuario celestial, el apóstol Juan vio el templo de Dios abierto y el arca de sus pacto, Apocalipsis 11:19” </a:t>
            </a:r>
            <a:r>
              <a:rPr lang="es-ES" sz="1800" b="1" dirty="0">
                <a:solidFill>
                  <a:schemeClr val="accent6">
                    <a:lumMod val="50000"/>
                  </a:schemeClr>
                </a:solidFill>
              </a:rPr>
              <a:t>(GEB 94)</a:t>
            </a:r>
          </a:p>
          <a:p>
            <a:r>
              <a:rPr lang="es-ES" sz="2400" b="1" dirty="0">
                <a:solidFill>
                  <a:schemeClr val="accent6">
                    <a:lumMod val="50000"/>
                  </a:schemeClr>
                </a:solidFill>
              </a:rPr>
              <a:t>El libro de Éxodo registra: “El Señor, dijo a Moisés: Sube a mí al monte, te daré las tablas de piedra con la Ley… y pondrás en el arca el Testimonio que yo te dará, Éxodo 24:12; 25:16; 31:18.”</a:t>
            </a:r>
          </a:p>
          <a:p>
            <a:r>
              <a:rPr lang="es-ES" sz="2400" b="1" dirty="0">
                <a:solidFill>
                  <a:schemeClr val="accent6">
                    <a:lumMod val="50000"/>
                  </a:schemeClr>
                </a:solidFill>
              </a:rPr>
              <a:t>“En el Lugar Santísimo, en el Santuario celestial, la Ley divina se encuentra sagradamente guardada, es la que fue promulgada por Dios mismo, entre los truenos de Sinaí… La Ley de Dios en el Santuario celestial es el gran original.”</a:t>
            </a:r>
            <a:r>
              <a:rPr lang="es-ES" sz="1800" b="1" dirty="0">
                <a:solidFill>
                  <a:schemeClr val="accent6">
                    <a:lumMod val="50000"/>
                  </a:schemeClr>
                </a:solidFill>
              </a:rPr>
              <a:t>(GEB 94)</a:t>
            </a:r>
            <a:endParaRPr lang="es-ES" sz="2400" b="1" dirty="0">
              <a:solidFill>
                <a:schemeClr val="accent6">
                  <a:lumMod val="50000"/>
                </a:schemeClr>
              </a:solidFill>
            </a:endParaRP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800" b="1" dirty="0">
                <a:solidFill>
                  <a:srgbClr val="FF0000"/>
                </a:solidFill>
                <a:latin typeface="Tahoma" pitchFamily="34" charset="0"/>
              </a:rPr>
              <a:t>III.</a:t>
            </a:r>
            <a:r>
              <a:rPr lang="es-MX" sz="2800" b="1" dirty="0">
                <a:latin typeface="Tahoma" pitchFamily="34" charset="0"/>
              </a:rPr>
              <a:t> </a:t>
            </a:r>
            <a:r>
              <a:rPr lang="es-MX" sz="2800" b="1" dirty="0">
                <a:solidFill>
                  <a:srgbClr val="F2021F"/>
                </a:solidFill>
                <a:latin typeface="Tahoma" pitchFamily="34" charset="0"/>
              </a:rPr>
              <a:t>EXPLORA: </a:t>
            </a:r>
            <a:r>
              <a:rPr lang="es-MX" sz="2600" b="1" dirty="0">
                <a:solidFill>
                  <a:srgbClr val="FFFFCC"/>
                </a:solidFill>
              </a:rPr>
              <a:t>1.</a:t>
            </a:r>
            <a:r>
              <a:rPr lang="es-MX" sz="2400" b="1" dirty="0">
                <a:solidFill>
                  <a:schemeClr val="bg1"/>
                </a:solidFill>
              </a:rPr>
              <a:t>¿La Ley que fue entregado a Moisés viene de la original celestial</a:t>
            </a:r>
            <a:r>
              <a:rPr lang="es-MX" sz="2400" b="1" dirty="0">
                <a:solidFill>
                  <a:srgbClr val="FFFFCC"/>
                </a:solidFill>
              </a:rPr>
              <a:t>? </a:t>
            </a:r>
            <a:r>
              <a:rPr lang="es-MX" sz="2000" b="1" dirty="0">
                <a:solidFill>
                  <a:srgbClr val="FFCC99"/>
                </a:solidFill>
              </a:rPr>
              <a:t> Apocalipsis 11:19 </a:t>
            </a:r>
          </a:p>
        </p:txBody>
      </p:sp>
    </p:spTree>
    <p:extLst>
      <p:ext uri="{BB962C8B-B14F-4D97-AF65-F5344CB8AC3E}">
        <p14:creationId xmlns:p14="http://schemas.microsoft.com/office/powerpoint/2010/main" val="417144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Sí, La Escritura dice: “Confiables son todos tus Mandamientos, permanecen firmes eternamente para siempre.” </a:t>
            </a:r>
            <a:r>
              <a:rPr lang="es-ES" sz="1800" b="1" dirty="0">
                <a:solidFill>
                  <a:schemeClr val="accent6">
                    <a:lumMod val="50000"/>
                  </a:schemeClr>
                </a:solidFill>
              </a:rPr>
              <a:t>(Sal. 111:7, 8) </a:t>
            </a:r>
          </a:p>
          <a:p>
            <a:r>
              <a:rPr lang="es-ES" sz="2400" b="1" dirty="0">
                <a:solidFill>
                  <a:schemeClr val="accent6">
                    <a:lumMod val="50000"/>
                  </a:schemeClr>
                </a:solidFill>
              </a:rPr>
              <a:t>“Hace mucho que entendí, que tu estableciste tus Mandamientos para siempre.” </a:t>
            </a:r>
            <a:r>
              <a:rPr lang="es-ES" sz="1800" b="1" dirty="0">
                <a:solidFill>
                  <a:schemeClr val="accent6">
                    <a:lumMod val="50000"/>
                  </a:schemeClr>
                </a:solidFill>
              </a:rPr>
              <a:t>(Sal. 119:152)</a:t>
            </a:r>
          </a:p>
          <a:p>
            <a:r>
              <a:rPr lang="es-ES" sz="2400" b="1" dirty="0">
                <a:solidFill>
                  <a:schemeClr val="accent6">
                    <a:lumMod val="50000"/>
                  </a:schemeClr>
                </a:solidFill>
              </a:rPr>
              <a:t>“Teme a Dios, y guarda sus Mandamientos, porque es este es todo el deber del hombre.” </a:t>
            </a:r>
            <a:r>
              <a:rPr lang="es-ES" sz="1800" b="1" dirty="0">
                <a:solidFill>
                  <a:schemeClr val="accent6">
                    <a:lumMod val="50000"/>
                  </a:schemeClr>
                </a:solidFill>
              </a:rPr>
              <a:t>(</a:t>
            </a:r>
            <a:r>
              <a:rPr lang="es-ES" sz="1800" b="1" dirty="0" err="1">
                <a:solidFill>
                  <a:schemeClr val="accent6">
                    <a:lumMod val="50000"/>
                  </a:schemeClr>
                </a:solidFill>
              </a:rPr>
              <a:t>Ecl</a:t>
            </a:r>
            <a:r>
              <a:rPr lang="es-ES" sz="1800" b="1" dirty="0">
                <a:solidFill>
                  <a:schemeClr val="accent6">
                    <a:lumMod val="50000"/>
                  </a:schemeClr>
                </a:solidFill>
              </a:rPr>
              <a:t>. 12:13)</a:t>
            </a:r>
          </a:p>
          <a:p>
            <a:r>
              <a:rPr lang="es-ES" sz="2400" b="1" dirty="0">
                <a:solidFill>
                  <a:schemeClr val="accent6">
                    <a:lumMod val="50000"/>
                  </a:schemeClr>
                </a:solidFill>
              </a:rPr>
              <a:t>“No cometerás adulterio, también ha dicho No matarás. Si no cometes adulterio, pero matas, ya eres transgresor de la Ley. Así haced, como los que habéis de ser juzgados por la Ley.” </a:t>
            </a:r>
            <a:r>
              <a:rPr lang="es-ES" sz="1800" b="1" dirty="0">
                <a:solidFill>
                  <a:schemeClr val="accent6">
                    <a:lumMod val="50000"/>
                  </a:schemeClr>
                </a:solidFill>
              </a:rPr>
              <a:t>(</a:t>
            </a:r>
            <a:r>
              <a:rPr lang="es-ES" sz="1800" b="1" dirty="0" err="1">
                <a:solidFill>
                  <a:schemeClr val="accent6">
                    <a:lumMod val="50000"/>
                  </a:schemeClr>
                </a:solidFill>
              </a:rPr>
              <a:t>Stg</a:t>
            </a:r>
            <a:r>
              <a:rPr lang="es-ES" sz="1800" b="1" dirty="0">
                <a:solidFill>
                  <a:schemeClr val="accent6">
                    <a:lumMod val="50000"/>
                  </a:schemeClr>
                </a:solidFill>
              </a:rPr>
              <a:t>. 2:11. 12)</a:t>
            </a:r>
          </a:p>
          <a:p>
            <a:r>
              <a:rPr lang="es-ES" sz="2400" b="1" dirty="0">
                <a:solidFill>
                  <a:schemeClr val="accent6">
                    <a:lumMod val="50000"/>
                  </a:schemeClr>
                </a:solidFill>
              </a:rPr>
              <a:t>“Incluye la obligación de guardar el sábado.” </a:t>
            </a:r>
            <a:r>
              <a:rPr lang="es-ES" sz="1800" b="1" dirty="0">
                <a:solidFill>
                  <a:schemeClr val="accent6">
                    <a:lumMod val="50000"/>
                  </a:schemeClr>
                </a:solidFill>
              </a:rPr>
              <a:t>(CS 488)</a:t>
            </a:r>
            <a:endParaRPr lang="es-ES" sz="1600" b="1" dirty="0">
              <a:solidFill>
                <a:schemeClr val="accent6">
                  <a:lumMod val="50000"/>
                </a:schemeClr>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FFCC"/>
                </a:solidFill>
                <a:latin typeface="Tahoma" pitchFamily="34" charset="0"/>
              </a:rPr>
              <a:t>2</a:t>
            </a:r>
            <a:r>
              <a:rPr lang="es-MX" sz="2400" b="1" dirty="0">
                <a:solidFill>
                  <a:srgbClr val="FFFFCC"/>
                </a:solidFill>
              </a:rPr>
              <a:t>. ¿</a:t>
            </a:r>
            <a:r>
              <a:rPr lang="es-MX" sz="2400" b="1" dirty="0">
                <a:solidFill>
                  <a:schemeClr val="bg1"/>
                </a:solidFill>
              </a:rPr>
              <a:t>La Ley de Dios es inmutable</a:t>
            </a:r>
            <a:r>
              <a:rPr lang="es-MX" sz="2400" b="1" dirty="0">
                <a:solidFill>
                  <a:srgbClr val="FFFFCC"/>
                </a:solidFill>
              </a:rPr>
              <a:t>? </a:t>
            </a:r>
            <a:r>
              <a:rPr lang="es-MX" sz="2000" b="1" dirty="0">
                <a:solidFill>
                  <a:srgbClr val="FFCC99"/>
                </a:solidFill>
              </a:rPr>
              <a:t>Salmo 111:7, 8; Salmo 119:153; Eclesiastés 12:13, 14; Santiago 2:11, 12</a:t>
            </a:r>
            <a:endParaRPr lang="es-MX" sz="1600" b="1" dirty="0">
              <a:solidFill>
                <a:srgbClr val="CC66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“Al concluir la semana de la Creación, Dios descansó en la belleza y la majestuosidad del mundo que había creado el día sábado.” </a:t>
            </a:r>
            <a:r>
              <a:rPr lang="es-ES" sz="1800" b="1" dirty="0">
                <a:solidFill>
                  <a:schemeClr val="accent6">
                    <a:lumMod val="50000"/>
                  </a:schemeClr>
                </a:solidFill>
              </a:rPr>
              <a:t>(GEB 96)</a:t>
            </a:r>
          </a:p>
          <a:p>
            <a:r>
              <a:rPr lang="es-ES" sz="2400" b="1" dirty="0">
                <a:solidFill>
                  <a:schemeClr val="accent6">
                    <a:lumMod val="50000"/>
                  </a:schemeClr>
                </a:solidFill>
              </a:rPr>
              <a:t>“Estamos aquí porque Jesús nos creó. Y él es digno de nuestra adoración, no solo porque nos creó, sino también porque nos redimió.” </a:t>
            </a:r>
            <a:r>
              <a:rPr lang="es-ES" sz="1800" b="1" dirty="0">
                <a:solidFill>
                  <a:schemeClr val="accent6">
                    <a:lumMod val="50000"/>
                  </a:schemeClr>
                </a:solidFill>
              </a:rPr>
              <a:t>(Id)</a:t>
            </a:r>
          </a:p>
          <a:p>
            <a:r>
              <a:rPr lang="es-ES" sz="2400" b="1" dirty="0">
                <a:solidFill>
                  <a:schemeClr val="accent6">
                    <a:lumMod val="50000"/>
                  </a:schemeClr>
                </a:solidFill>
              </a:rPr>
              <a:t>“El sábado es símbolo eterno de nuestro descanso en él.” </a:t>
            </a:r>
            <a:r>
              <a:rPr lang="es-ES" sz="1800" b="1" dirty="0">
                <a:solidFill>
                  <a:schemeClr val="accent6">
                    <a:lumMod val="50000"/>
                  </a:schemeClr>
                </a:solidFill>
              </a:rPr>
              <a:t>(Id)</a:t>
            </a:r>
          </a:p>
          <a:p>
            <a:r>
              <a:rPr lang="es-ES" sz="2400" b="1" dirty="0">
                <a:solidFill>
                  <a:schemeClr val="accent6">
                    <a:lumMod val="50000"/>
                  </a:schemeClr>
                </a:solidFill>
              </a:rPr>
              <a:t>“Es una señal especial de lealtad al Creador.” </a:t>
            </a:r>
            <a:r>
              <a:rPr lang="es-ES" sz="1800" b="1" dirty="0">
                <a:solidFill>
                  <a:schemeClr val="accent6">
                    <a:lumMod val="50000"/>
                  </a:schemeClr>
                </a:solidFill>
              </a:rPr>
              <a:t>(</a:t>
            </a:r>
            <a:r>
              <a:rPr lang="es-ES" sz="1800" b="1" dirty="0" err="1">
                <a:solidFill>
                  <a:schemeClr val="accent6">
                    <a:lumMod val="50000"/>
                  </a:schemeClr>
                </a:solidFill>
              </a:rPr>
              <a:t>Eze</a:t>
            </a:r>
            <a:r>
              <a:rPr lang="es-ES" sz="1800" b="1" dirty="0">
                <a:solidFill>
                  <a:schemeClr val="accent6">
                    <a:lumMod val="50000"/>
                  </a:schemeClr>
                </a:solidFill>
              </a:rPr>
              <a:t>. 20:12; 20)</a:t>
            </a:r>
          </a:p>
          <a:p>
            <a:r>
              <a:rPr lang="es-ES" sz="2400" b="1" dirty="0">
                <a:solidFill>
                  <a:schemeClr val="accent6">
                    <a:lumMod val="50000"/>
                  </a:schemeClr>
                </a:solidFill>
              </a:rPr>
              <a:t>“Es un símbolo de descanso de gracia, no de legalismo.” Obedecemos por su gracia. </a:t>
            </a:r>
            <a:r>
              <a:rPr lang="es-ES" sz="1800" b="1" dirty="0">
                <a:solidFill>
                  <a:schemeClr val="accent6">
                    <a:lumMod val="50000"/>
                  </a:schemeClr>
                </a:solidFill>
              </a:rPr>
              <a:t>(Id)</a:t>
            </a:r>
          </a:p>
          <a:p>
            <a:pPr marL="0" indent="0">
              <a:buNone/>
            </a:pPr>
            <a:endParaRPr lang="es-ES" sz="18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rgbClr val="FFFFCC"/>
                </a:solidFill>
              </a:rPr>
              <a:t>¿</a:t>
            </a:r>
            <a:r>
              <a:rPr lang="es-MX" sz="2400" b="1" dirty="0">
                <a:solidFill>
                  <a:schemeClr val="bg1"/>
                </a:solidFill>
              </a:rPr>
              <a:t>Cuál es la relación entre la creación, el sábado y la Ley de Dios</a:t>
            </a:r>
            <a:r>
              <a:rPr lang="es-MX" sz="2400" b="1" dirty="0">
                <a:solidFill>
                  <a:srgbClr val="FFFFCC"/>
                </a:solidFill>
              </a:rPr>
              <a:t>?</a:t>
            </a:r>
            <a:r>
              <a:rPr lang="es-MX" sz="2400" b="1" dirty="0">
                <a:solidFill>
                  <a:srgbClr val="FFCC99"/>
                </a:solidFill>
              </a:rPr>
              <a:t> </a:t>
            </a:r>
            <a:r>
              <a:rPr lang="es-MX" sz="2000" b="1" dirty="0">
                <a:solidFill>
                  <a:srgbClr val="FFCC99"/>
                </a:solidFill>
              </a:rPr>
              <a:t>Génesis 2:1- 3; Éxodo 20:8- 11; </a:t>
            </a:r>
            <a:r>
              <a:rPr lang="es-MX" sz="2000" b="1" dirty="0" err="1">
                <a:solidFill>
                  <a:srgbClr val="FFCC99"/>
                </a:solidFill>
              </a:rPr>
              <a:t>Apoc</a:t>
            </a:r>
            <a:r>
              <a:rPr lang="es-MX" sz="2000" b="1" dirty="0">
                <a:solidFill>
                  <a:srgbClr val="FFCC99"/>
                </a:solidFill>
              </a:rPr>
              <a:t>. 14:6, 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adorar a Dios por ser Creador y Redentor, también el deseo de predicar el evangelio eterno.</a:t>
            </a:r>
          </a:p>
          <a:p>
            <a:pPr>
              <a:lnSpc>
                <a:spcPct val="80000"/>
              </a:lnSpc>
              <a:buFont typeface="Wingdings" pitchFamily="2" charset="2"/>
              <a:buNone/>
            </a:pPr>
            <a:r>
              <a:rPr lang="es-ES" sz="2400" b="1" dirty="0">
                <a:solidFill>
                  <a:schemeClr val="accent6">
                    <a:lumMod val="50000"/>
                  </a:schemeClr>
                </a:solidFill>
              </a:rPr>
              <a:t>	¿Deseas adorar a Dios de acuerdo a la Ley de Dios?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sobre la vigencia de la Ley de Dios y la adoración en el día séptimo.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87925</TotalTime>
  <Words>1079</Words>
  <Application>Microsoft Office PowerPoint</Application>
  <PresentationFormat>Presentación en pantalla (4:3)</PresentationFormat>
  <Paragraphs>91</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y cómo enseñar? </vt:lpstr>
      <vt:lpstr>Presentación de PowerPoint</vt:lpstr>
      <vt:lpstr>2. ¿La Ley de Dios es inmutable? Salmo 111:7, 8; Salmo 119:153; Eclesiastés 12:13, 14; Santiago 2:11, 12</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Alejandrino Halire Ccahuana</cp:lastModifiedBy>
  <cp:revision>7578</cp:revision>
  <dcterms:created xsi:type="dcterms:W3CDTF">2007-04-17T14:25:21Z</dcterms:created>
  <dcterms:modified xsi:type="dcterms:W3CDTF">2024-05-27T22:33:37Z</dcterms:modified>
</cp:coreProperties>
</file>