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10"/>
  </p:notesMasterIdLst>
  <p:sldIdLst>
    <p:sldId id="256" r:id="rId2"/>
    <p:sldId id="284" r:id="rId3"/>
    <p:sldId id="265" r:id="rId4"/>
    <p:sldId id="287" r:id="rId5"/>
    <p:sldId id="269" r:id="rId6"/>
    <p:sldId id="282" r:id="rId7"/>
    <p:sldId id="263" r:id="rId8"/>
    <p:sldId id="281" r:id="rId9"/>
  </p:sldIdLst>
  <p:sldSz cx="9144000" cy="6858000" type="screen4x3"/>
  <p:notesSz cx="6858000" cy="9144000"/>
  <p:defaultTextStyle>
    <a:defPPr>
      <a:defRPr lang="es-MX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71EAABB-2278-4A42-A021-174F358C85A2}">
          <p14:sldIdLst>
            <p14:sldId id="256"/>
            <p14:sldId id="284"/>
            <p14:sldId id="265"/>
            <p14:sldId id="287"/>
          </p14:sldIdLst>
        </p14:section>
        <p14:section name="Sección sin título" id="{9FBCFC46-058C-47EA-A91B-B54E9588554D}">
          <p14:sldIdLst>
            <p14:sldId id="269"/>
            <p14:sldId id="282"/>
            <p14:sldId id="263"/>
            <p14:sldId id="2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07"/>
    <a:srgbClr val="F2021F"/>
    <a:srgbClr val="F33F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68" d="100"/>
          <a:sy n="68" d="100"/>
        </p:scale>
        <p:origin x="147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3446F-5817-4C25-929D-4F180A64F446}" type="datetimeFigureOut">
              <a:rPr lang="en-US" smtClean="0"/>
              <a:pPr/>
              <a:t>3/10/2026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F0B65-7D7D-4124-8CC2-64ACEAB319A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86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Dios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55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828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GEB 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5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PE" dirty="0"/>
              <a:t> Cris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CF0B65-7D7D-4124-8CC2-64ACEAB319A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900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D0F7BE-E3AA-46EA-A2AF-7CD58110409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3415EB-96B7-43E0-822F-C9D61E0D6D5A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68BFF-7334-4524-B060-8FA62EB200FE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29015A-E9DF-4999-BA96-80B4C3B68754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7857-65F8-4624-9800-9A1D2E106D7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F4103F-56A9-456A-BBC1-4F8FE456CDB3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F1150-F025-40A1-8C0E-A093890BB6AB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D5691C-32EC-415A-9C86-A5A11EA90AD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6CC3B3-BC7B-4C19-A548-5E4108AA5E31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22B1C7-C32D-491F-9835-10D9D954E90D}" type="slidenum">
              <a:rPr lang="es-MX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032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es-ES" sz="2400">
                <a:latin typeface="Times New Roman" panose="02020603050405020304" pitchFamily="18" charset="0"/>
              </a:endParaRPr>
            </a:p>
          </p:txBody>
        </p:sp>
        <p:sp>
          <p:nvSpPr>
            <p:cNvPr id="1033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T0" fmla="*/ 0 w 7000"/>
                <a:gd name="T1" fmla="*/ 0 h 1000"/>
                <a:gd name="T2" fmla="*/ 2261 w 7000"/>
                <a:gd name="T3" fmla="*/ 0 h 1000"/>
                <a:gd name="T4" fmla="*/ 2435 w 7000"/>
                <a:gd name="T5" fmla="*/ 174 h 1000"/>
                <a:gd name="T6" fmla="*/ 2262 w 7000"/>
                <a:gd name="T7" fmla="*/ 348 h 1000"/>
                <a:gd name="T8" fmla="*/ 0 w 7000"/>
                <a:gd name="T9" fmla="*/ 348 h 10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00"/>
                <a:gd name="T16" fmla="*/ 0 h 1000"/>
                <a:gd name="T17" fmla="*/ 3500 w 7000"/>
                <a:gd name="T18" fmla="*/ 1000 h 10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1034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cambiar el estilo de título	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MX"/>
              <a:t>Haga clic para modificar el estilo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MX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66EC6A28-46CA-4EDE-9959-40C3B0A1AC0A}" type="slidenum">
              <a:rPr lang="es-MX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  <p:sldLayoutId id="2147483663" r:id="rId3"/>
    <p:sldLayoutId id="2147483662" r:id="rId4"/>
    <p:sldLayoutId id="2147483661" r:id="rId5"/>
    <p:sldLayoutId id="2147483660" r:id="rId6"/>
    <p:sldLayoutId id="2147483659" r:id="rId7"/>
    <p:sldLayoutId id="2147483658" r:id="rId8"/>
    <p:sldLayoutId id="2147483657" r:id="rId9"/>
    <p:sldLayoutId id="2147483656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decalogo-janohalire.blogspot.com/p/escuela-sabatica.html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es.slideshare.net/ahalirecc" TargetMode="External"/><Relationship Id="rId5" Type="http://schemas.openxmlformats.org/officeDocument/2006/relationships/hyperlink" Target="https://www.recursos-biblicos.com/2014/04/resumen-de-la-leccion-de-escuela-sabatica-para-segundo-trimestre-2014.html" TargetMode="External"/><Relationship Id="rId4" Type="http://schemas.openxmlformats.org/officeDocument/2006/relationships/hyperlink" Target="http://www.recursos-biblico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2 CuadroTexto"/>
          <p:cNvSpPr txBox="1">
            <a:spLocks noChangeArrowheads="1"/>
          </p:cNvSpPr>
          <p:nvPr/>
        </p:nvSpPr>
        <p:spPr bwMode="auto">
          <a:xfrm>
            <a:off x="4857750" y="285750"/>
            <a:ext cx="2520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/>
            <a:r>
              <a:rPr lang="es-ES" sz="1400" dirty="0">
                <a:solidFill>
                  <a:srgbClr val="E8E8FA"/>
                </a:solidFill>
              </a:rPr>
              <a:t>14 de marzo 2026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323850" y="663575"/>
            <a:ext cx="77343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MX" dirty="0">
                <a:solidFill>
                  <a:schemeClr val="bg1"/>
                </a:solidFill>
                <a:latin typeface="Arial Black" pitchFamily="34" charset="0"/>
              </a:rPr>
              <a:t>VIVIR CON CRISTO</a:t>
            </a:r>
          </a:p>
        </p:txBody>
      </p:sp>
      <p:sp>
        <p:nvSpPr>
          <p:cNvPr id="2053" name="Text Box 10"/>
          <p:cNvSpPr txBox="1">
            <a:spLocks noChangeArrowheads="1"/>
          </p:cNvSpPr>
          <p:nvPr/>
        </p:nvSpPr>
        <p:spPr bwMode="auto">
          <a:xfrm>
            <a:off x="1692275" y="5768975"/>
            <a:ext cx="63658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es-MX" sz="2000" dirty="0">
                <a:solidFill>
                  <a:srgbClr val="F2021F"/>
                </a:solidFill>
                <a:latin typeface="Arial Black" pitchFamily="34" charset="0"/>
              </a:rPr>
              <a:t>TEXTO CLAVE:</a:t>
            </a:r>
            <a:r>
              <a:rPr lang="es-MX" sz="2000" dirty="0">
                <a:solidFill>
                  <a:schemeClr val="folHlink"/>
                </a:solidFill>
                <a:latin typeface="Arial Black" pitchFamily="34" charset="0"/>
              </a:rPr>
              <a:t> Colosenses 3:14</a:t>
            </a:r>
          </a:p>
        </p:txBody>
      </p:sp>
      <p:sp>
        <p:nvSpPr>
          <p:cNvPr id="2054" name="Rectangle 11"/>
          <p:cNvSpPr>
            <a:spLocks noChangeArrowheads="1"/>
          </p:cNvSpPr>
          <p:nvPr/>
        </p:nvSpPr>
        <p:spPr bwMode="auto">
          <a:xfrm>
            <a:off x="2044700" y="6381750"/>
            <a:ext cx="51657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ES" sz="1400" b="1" dirty="0">
                <a:solidFill>
                  <a:schemeClr val="bg2"/>
                </a:solidFill>
              </a:rPr>
              <a:t>Escuela Sabática – 1° Trimestre de 2026</a:t>
            </a:r>
            <a:endParaRPr lang="es-MX" sz="1400" b="1" dirty="0">
              <a:solidFill>
                <a:schemeClr val="bg2"/>
              </a:solidFill>
            </a:endParaRPr>
          </a:p>
        </p:txBody>
      </p:sp>
      <p:sp>
        <p:nvSpPr>
          <p:cNvPr id="2055" name="Rectangle 9"/>
          <p:cNvSpPr>
            <a:spLocks noChangeArrowheads="1"/>
          </p:cNvSpPr>
          <p:nvPr/>
        </p:nvSpPr>
        <p:spPr bwMode="auto">
          <a:xfrm>
            <a:off x="323850" y="260350"/>
            <a:ext cx="1584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dirty="0">
                <a:solidFill>
                  <a:srgbClr val="F2021F"/>
                </a:solidFill>
                <a:latin typeface="Arial Black" pitchFamily="34" charset="0"/>
              </a:rPr>
              <a:t>Lección 11</a:t>
            </a:r>
            <a:endParaRPr lang="es-MX" dirty="0">
              <a:solidFill>
                <a:srgbClr val="FFFF07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0692D2D-7E4D-446D-AA69-32BCAE1F71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947163" y="1700809"/>
            <a:ext cx="5249669" cy="39372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625851" y="2561531"/>
            <a:ext cx="4857750" cy="334895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SABER: Entender, como vivir con Cristo muriendo al yo. 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SENTIR: El deseo de vivir con Cristo.</a:t>
            </a: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75000"/>
                  </a:schemeClr>
                </a:solidFill>
              </a:rPr>
              <a:t>HACER: La decisión de permanecer en Cristo, participando en la misión.</a:t>
            </a:r>
          </a:p>
        </p:txBody>
      </p:sp>
      <p:sp>
        <p:nvSpPr>
          <p:cNvPr id="21507" name="5 CuadroTexto"/>
          <p:cNvSpPr txBox="1">
            <a:spLocks noChangeArrowheads="1"/>
          </p:cNvSpPr>
          <p:nvPr/>
        </p:nvSpPr>
        <p:spPr bwMode="auto">
          <a:xfrm>
            <a:off x="468313" y="1484313"/>
            <a:ext cx="801528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Aprendamos a ser, un discípulo que vive con Cristo. </a:t>
            </a:r>
          </a:p>
          <a:p>
            <a:pPr eaLnBrk="1" hangingPunct="1"/>
            <a:r>
              <a:rPr lang="es-ES" sz="2000" u="sng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APRENDIZAJE  POR  NIVELES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: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21508" name="7 Imagen" descr="jesus0090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068638"/>
            <a:ext cx="2784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Rectangle 2"/>
          <p:cNvSpPr txBox="1">
            <a:spLocks noChangeArrowheads="1"/>
          </p:cNvSpPr>
          <p:nvPr/>
        </p:nvSpPr>
        <p:spPr bwMode="auto">
          <a:xfrm>
            <a:off x="250825" y="133495"/>
            <a:ext cx="801528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354013" indent="-354013" eaLnBrk="1" hangingPunct="1">
              <a:spcAft>
                <a:spcPts val="600"/>
              </a:spcAft>
            </a:pP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I. OBJETIVO: </a:t>
            </a:r>
            <a:r>
              <a:rPr lang="es-MX" sz="2400" b="1" dirty="0">
                <a:solidFill>
                  <a:schemeClr val="bg1"/>
                </a:solidFill>
                <a:latin typeface="Tahoma" pitchFamily="34" charset="0"/>
              </a:rPr>
              <a:t>¿Qué enseñar y aprender?</a:t>
            </a:r>
            <a:endParaRPr lang="es-MX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5 CuadroTexto"/>
          <p:cNvSpPr txBox="1">
            <a:spLocks noChangeArrowheads="1"/>
          </p:cNvSpPr>
          <p:nvPr/>
        </p:nvSpPr>
        <p:spPr bwMode="auto">
          <a:xfrm>
            <a:off x="468313" y="1373188"/>
            <a:ext cx="761365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s-ES" sz="2400" b="1" dirty="0">
                <a:solidFill>
                  <a:srgbClr val="CC6600"/>
                </a:solidFill>
              </a:rPr>
              <a:t>Con preguntas motivadoras, presentando necesidades y casos de la vida:</a:t>
            </a:r>
            <a:endParaRPr lang="es-ES" sz="2400" b="1" dirty="0">
              <a:solidFill>
                <a:srgbClr val="CC6600"/>
              </a:solidFill>
              <a:latin typeface="Arial Black" pitchFamily="34" charset="0"/>
            </a:endParaRPr>
          </a:p>
        </p:txBody>
      </p:sp>
      <p:pic>
        <p:nvPicPr>
          <p:cNvPr id="4099" name="Picture 2" descr="H:\Interrogante.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2817813"/>
            <a:ext cx="261620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60350"/>
            <a:ext cx="8015287" cy="914400"/>
          </a:xfrm>
        </p:spPr>
        <p:txBody>
          <a:bodyPr/>
          <a:lstStyle/>
          <a:p>
            <a:pPr eaLnBrk="1" hangingPunct="1"/>
            <a:r>
              <a:rPr lang="es-MX" sz="2800" b="1">
                <a:solidFill>
                  <a:srgbClr val="FF0000"/>
                </a:solidFill>
                <a:latin typeface="Tahoma" pitchFamily="34" charset="0"/>
              </a:rPr>
              <a:t>II.</a:t>
            </a:r>
            <a:r>
              <a:rPr lang="es-MX" sz="2800" b="1">
                <a:latin typeface="Tahoma" pitchFamily="34" charset="0"/>
              </a:rPr>
              <a:t> </a:t>
            </a:r>
            <a:r>
              <a:rPr lang="es-MX" sz="2800" b="1">
                <a:solidFill>
                  <a:srgbClr val="F2021F"/>
                </a:solidFill>
                <a:latin typeface="Tahoma" pitchFamily="34" charset="0"/>
              </a:rPr>
              <a:t>MOTIVAR: </a:t>
            </a:r>
            <a:r>
              <a:rPr lang="es-MX" sz="2400" b="1">
                <a:solidFill>
                  <a:srgbClr val="FFFFCC"/>
                </a:solidFill>
              </a:rPr>
              <a:t>¿Cómo motivar y cómo enseñar?</a:t>
            </a:r>
            <a:r>
              <a:rPr lang="es-MX" sz="2400" b="1">
                <a:solidFill>
                  <a:srgbClr val="F2021F"/>
                </a:solidFill>
                <a:latin typeface="Tahoma" pitchFamily="34" charset="0"/>
              </a:rPr>
              <a:t> </a:t>
            </a:r>
            <a:endParaRPr lang="es-MX" sz="2400" b="1" dirty="0">
              <a:solidFill>
                <a:srgbClr val="CAE2FF"/>
              </a:solidFill>
              <a:latin typeface="Tahoma" pitchFamily="34" charset="0"/>
            </a:endParaRP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83769" y="2492374"/>
            <a:ext cx="5904656" cy="35289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¿Cómo puede alguien morir y resucitar sin morir literalmente?</a:t>
            </a:r>
          </a:p>
          <a:p>
            <a:pPr eaLnBrk="1" hangingPunct="1">
              <a:lnSpc>
                <a:spcPct val="90000"/>
              </a:lnSpc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¿Cuál es la vestimenta espiritual de los escogidos de Dios?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MX" sz="2400" b="1" dirty="0">
                <a:solidFill>
                  <a:schemeClr val="accent6">
                    <a:lumMod val="50000"/>
                  </a:schemeClr>
                </a:solidFill>
              </a:rPr>
              <a:t> ¿Cuáles son las características de la nueva vida en Cristo? </a:t>
            </a:r>
            <a:endParaRPr lang="es-MX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412776"/>
            <a:ext cx="8352928" cy="4938431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Se refiere a la muerte del yo, muerto a los deseos del yo, prácticas del pecado como: Ira, enojo, malicia, palabras deshonestas, mentiras, fornicación, borracheras, etc. Nuestro viejo hombre debe ser crucificado.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(Rom. 6:6; Col. 3:3- 9)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“Vivir para Cristo significa estar muerto para las cosas terrenales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(Col.3;2, 3).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Para esclarecer este punto, Pablo ofrece una lista de conductas que los creyentes deben evitar a toda costa.”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123)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“Los hijos de desobediencia son quienes buscan las cosas terrenales y ponen su mente en ellas. Esto contrasta con la actitud de quienes murieron al yo y fueron resucitados con Cristo.”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(Id) </a:t>
            </a:r>
          </a:p>
        </p:txBody>
      </p:sp>
      <p:sp>
        <p:nvSpPr>
          <p:cNvPr id="7171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III.</a:t>
            </a:r>
            <a:r>
              <a:rPr lang="es-MX" sz="2800" b="1" dirty="0"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EXPLORA: </a:t>
            </a:r>
            <a:r>
              <a:rPr lang="es-MX" sz="2600" b="1" dirty="0">
                <a:solidFill>
                  <a:srgbClr val="FFFFCC"/>
                </a:solidFill>
              </a:rPr>
              <a:t>1.</a:t>
            </a:r>
            <a:r>
              <a:rPr lang="es-MX" sz="2400" b="1" dirty="0">
                <a:solidFill>
                  <a:schemeClr val="bg1"/>
                </a:solidFill>
              </a:rPr>
              <a:t>¿Cómo puede alguien morir y resucitar sin morir literalmente</a:t>
            </a:r>
            <a:r>
              <a:rPr lang="es-MX" sz="2400" b="1" dirty="0">
                <a:solidFill>
                  <a:srgbClr val="FFFFCC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Colosenses 3:1- 10  </a:t>
            </a:r>
          </a:p>
        </p:txBody>
      </p:sp>
    </p:spTree>
    <p:extLst>
      <p:ext uri="{BB962C8B-B14F-4D97-AF65-F5344CB8AC3E}">
        <p14:creationId xmlns:p14="http://schemas.microsoft.com/office/powerpoint/2010/main" val="417144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8280920" cy="4895874"/>
          </a:xfrm>
        </p:spPr>
        <p:txBody>
          <a:bodyPr/>
          <a:lstStyle/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apóstol Pablo nos dice: “Vestíos, pues, como escogidos de Dios, santos y amados, de entrañable misericordia, de benignidad, de humildad, de mansedumbre, de paciencia; soportándoos  unos con otros, y perdonándoos unos a otros.”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(Col. 3:12- 14)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“Estas cualidades solo pueden surgir de un </a:t>
            </a:r>
            <a:r>
              <a:rPr lang="es-ES" sz="2400" b="1" u="sng" dirty="0">
                <a:solidFill>
                  <a:schemeClr val="accent6">
                    <a:lumMod val="50000"/>
                  </a:schemeClr>
                </a:solidFill>
              </a:rPr>
              <a:t>corazón unido a Cristo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, pues describen su CARÁCTER, y la manera en que nos ha tratado. Debemos perdonar a los demás de manera que Cristo nos perdonó.”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119; Col. 3:13).</a:t>
            </a:r>
          </a:p>
          <a:p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“Pablo habla de una relación tan profunda con Cristo que participamos de su vida, muerte, resurrección y glorificación.” </a:t>
            </a:r>
            <a:r>
              <a:rPr lang="es-ES" sz="1800" b="1" dirty="0">
                <a:solidFill>
                  <a:schemeClr val="accent6">
                    <a:lumMod val="50000"/>
                  </a:schemeClr>
                </a:solidFill>
              </a:rPr>
              <a:t>(GEB 125)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s-MX" sz="2400" b="1" dirty="0">
                <a:solidFill>
                  <a:srgbClr val="FFFFCC"/>
                </a:solidFill>
                <a:latin typeface="Tahoma" pitchFamily="34" charset="0"/>
              </a:rPr>
              <a:t>2</a:t>
            </a:r>
            <a:r>
              <a:rPr lang="es-MX" sz="2400" b="1" dirty="0">
                <a:solidFill>
                  <a:srgbClr val="FFFFCC"/>
                </a:solidFill>
              </a:rPr>
              <a:t>. ¿Cuá es la vestimenta espiritual de los escogidos de Dios</a:t>
            </a:r>
            <a:r>
              <a:rPr lang="es-MX" sz="2400" b="1" dirty="0">
                <a:solidFill>
                  <a:schemeClr val="bg1"/>
                </a:solidFill>
              </a:rPr>
              <a:t>? </a:t>
            </a:r>
            <a:r>
              <a:rPr lang="es-MX" sz="2000" b="1" dirty="0">
                <a:solidFill>
                  <a:srgbClr val="FFCC99"/>
                </a:solidFill>
              </a:rPr>
              <a:t>Colosenses 3:12- 15</a:t>
            </a:r>
            <a:endParaRPr lang="es-MX" sz="1600" b="1" dirty="0">
              <a:solidFill>
                <a:srgbClr val="CC66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2" y="1484313"/>
            <a:ext cx="8136136" cy="4419600"/>
          </a:xfrm>
        </p:spPr>
        <p:txBody>
          <a:bodyPr/>
          <a:lstStyle/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 Vivir con Cristo, con una mentalidad celestial, para servir a nuestro Padre Celestial, porque hemos muerto al yo y resucitado a una nueva vida, buscando las cosas de arriba, donde está Cristo.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(Col. 3:1)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Vivir vestidos de amor, que es vínculo de la perfección (Col. 3:14). Nuestra vida en Cristo se caracteriza también por la presencia de la paz de Dios (Col. 3:15) porque nos reconciliamos con Dios por medio de Cristo 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</a:rPr>
              <a:t>(Col. 1:20).</a:t>
            </a:r>
          </a:p>
          <a:p>
            <a:r>
              <a:rPr lang="es-PE" sz="2400" b="1" dirty="0">
                <a:solidFill>
                  <a:schemeClr val="accent6">
                    <a:lumMod val="50000"/>
                  </a:schemeClr>
                </a:solidFill>
              </a:rPr>
              <a:t>“Si hemos experimentado una verdadera conversión participamos en la misión que nos encargó, agradecidos por su amor.”</a:t>
            </a:r>
            <a:r>
              <a:rPr lang="es-PE" sz="1800" b="1" dirty="0">
                <a:solidFill>
                  <a:schemeClr val="accent6">
                    <a:lumMod val="50000"/>
                  </a:schemeClr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(GEB 124; Col. 3:17)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195263" y="282575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s-MX" sz="2600" b="1" dirty="0">
                <a:solidFill>
                  <a:srgbClr val="FFFFCC"/>
                </a:solidFill>
              </a:rPr>
              <a:t>3. </a:t>
            </a:r>
            <a:r>
              <a:rPr lang="es-MX" sz="2400" b="1" dirty="0">
                <a:solidFill>
                  <a:srgbClr val="FFFFCC"/>
                </a:solidFill>
              </a:rPr>
              <a:t>¿Cuáles son las características de la nueva vida en Cristo?</a:t>
            </a:r>
            <a:r>
              <a:rPr lang="es-MX" sz="2400" b="1" dirty="0">
                <a:solidFill>
                  <a:srgbClr val="FFCC99"/>
                </a:solidFill>
              </a:rPr>
              <a:t> </a:t>
            </a:r>
            <a:r>
              <a:rPr lang="es-MX" sz="2000" b="1" dirty="0">
                <a:solidFill>
                  <a:srgbClr val="FFCC99"/>
                </a:solidFill>
              </a:rPr>
              <a:t> Colosense 3:14- 17</a:t>
            </a:r>
            <a:endParaRPr lang="es-MX" sz="2000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79712" y="1650493"/>
            <a:ext cx="6592887" cy="40909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800" b="1" dirty="0">
                <a:solidFill>
                  <a:srgbClr val="3D3DD7"/>
                </a:solidFill>
              </a:rPr>
              <a:t>  	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El deseo de vivir con Cristo, buscando las cosas de arriba, del cielo, porque estamos reconciliados, vestidos de amor en la misión.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	¿Deseas andar con Dios?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    ¿Cuál es tu decisión?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400" b="1" dirty="0">
              <a:solidFill>
                <a:srgbClr val="F33F61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2400" b="1" dirty="0">
                <a:solidFill>
                  <a:srgbClr val="F33F61"/>
                </a:solidFill>
              </a:rPr>
              <a:t>V. CREA: </a:t>
            </a:r>
            <a:r>
              <a:rPr lang="es-ES" sz="2400" b="1" dirty="0">
                <a:solidFill>
                  <a:schemeClr val="accent6">
                    <a:lumMod val="50000"/>
                  </a:schemeClr>
                </a:solidFill>
              </a:rPr>
              <a:t>¿Qué haré para compartir esta lección la próxima semana? Crear  oportunidades y compartir sobre como vivir con una mentalidad celestial. Amén</a:t>
            </a:r>
            <a:endParaRPr lang="es-MX" sz="2400" b="1" dirty="0">
              <a:solidFill>
                <a:schemeClr val="accent6">
                  <a:lumMod val="50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800" b="1" dirty="0">
              <a:solidFill>
                <a:srgbClr val="F33F61"/>
              </a:solidFill>
            </a:endParaRPr>
          </a:p>
        </p:txBody>
      </p:sp>
      <p:pic>
        <p:nvPicPr>
          <p:cNvPr id="8195" name="Picture 10" descr="J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774" y="2599831"/>
            <a:ext cx="1442938" cy="2192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MX" sz="2800" b="1" dirty="0">
                <a:solidFill>
                  <a:srgbClr val="FF0000"/>
                </a:solidFill>
                <a:latin typeface="Tahoma" pitchFamily="34" charset="0"/>
              </a:rPr>
              <a:t>IV.</a:t>
            </a:r>
            <a:r>
              <a:rPr lang="es-MX" sz="2800" dirty="0">
                <a:solidFill>
                  <a:srgbClr val="FF0000"/>
                </a:solidFill>
                <a:latin typeface="Tahoma" pitchFamily="34" charset="0"/>
              </a:rPr>
              <a:t> </a:t>
            </a:r>
            <a:r>
              <a:rPr lang="es-MX" sz="2800" b="1" dirty="0">
                <a:solidFill>
                  <a:srgbClr val="F2021F"/>
                </a:solidFill>
                <a:latin typeface="Tahoma" pitchFamily="34" charset="0"/>
              </a:rPr>
              <a:t>APLICA:</a:t>
            </a:r>
            <a:br>
              <a:rPr lang="es-MX" sz="2800" b="1" dirty="0">
                <a:latin typeface="Tahoma" pitchFamily="34" charset="0"/>
              </a:rPr>
            </a:br>
            <a:r>
              <a:rPr lang="es-MX" sz="2400" b="1" dirty="0">
                <a:latin typeface="Tahoma" pitchFamily="34" charset="0"/>
              </a:rPr>
              <a:t>¿Qué debo sentir al recibir estos conocimientos?</a:t>
            </a:r>
            <a:r>
              <a:rPr lang="es-MX" sz="2800" b="1" dirty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0825" y="206375"/>
            <a:ext cx="8015288" cy="9144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s-MX" sz="3200" b="1" kern="0" dirty="0">
                <a:solidFill>
                  <a:srgbClr val="FFFF9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Créditos</a:t>
            </a:r>
            <a:endParaRPr lang="es-MX" sz="2400" b="1" kern="0" dirty="0">
              <a:solidFill>
                <a:srgbClr val="FFFF99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8532813" y="677863"/>
            <a:ext cx="360362" cy="5472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s-AR"/>
          </a:p>
        </p:txBody>
      </p:sp>
      <p:pic>
        <p:nvPicPr>
          <p:cNvPr id="9220" name="Picture 4" descr="Jesús sonrient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025" y="1341438"/>
            <a:ext cx="8205788" cy="501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979613" y="1844675"/>
            <a:ext cx="6480175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s-AR" sz="1600" b="1" dirty="0">
                <a:solidFill>
                  <a:srgbClr val="FFFFCC"/>
                </a:solidFill>
                <a:latin typeface="Tahoma" pitchFamily="34" charset="0"/>
              </a:rPr>
              <a:t>DISEÑO ORIGINAL</a:t>
            </a:r>
          </a:p>
          <a:p>
            <a:pPr algn="ctr" eaLnBrk="1" hangingPunct="1"/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Lic. Alejandrino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Halire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  <a:r>
              <a:rPr lang="es-AR" sz="1200" b="1" dirty="0" err="1">
                <a:solidFill>
                  <a:srgbClr val="FFFFCC"/>
                </a:solidFill>
                <a:latin typeface="Tahoma" pitchFamily="34" charset="0"/>
              </a:rPr>
              <a:t>Ccahuana</a:t>
            </a:r>
            <a:r>
              <a:rPr lang="es-AR" sz="1200" b="1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r>
              <a:rPr lang="es-AR" sz="1400" dirty="0">
                <a:solidFill>
                  <a:srgbClr val="FFFFCC"/>
                </a:solidFill>
                <a:latin typeface="Tahoma" pitchFamily="34" charset="0"/>
                <a:hlinkClick r:id="rId3"/>
              </a:rPr>
              <a:t>http://decalogo-janohalire.blogspot.com/p/escuela-sabatica.html</a:t>
            </a:r>
            <a:r>
              <a:rPr lang="es-AR" sz="1000" dirty="0">
                <a:solidFill>
                  <a:srgbClr val="FFFFCC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600" b="1" dirty="0">
              <a:latin typeface="Tahoma" pitchFamily="34" charset="0"/>
            </a:endParaRP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Distribución</a:t>
            </a:r>
          </a:p>
          <a:p>
            <a:pPr algn="ctr" eaLnBrk="1" hangingPunct="1"/>
            <a:r>
              <a:rPr lang="es-AR" sz="1600" b="1" dirty="0">
                <a:solidFill>
                  <a:srgbClr val="CCECFF"/>
                </a:solidFill>
                <a:latin typeface="Tahoma" pitchFamily="34" charset="0"/>
              </a:rPr>
              <a:t>Recursos Escuela Sabática ©</a:t>
            </a:r>
          </a:p>
          <a:p>
            <a:pPr algn="ctr" eaLnBrk="1" hangingPunct="1"/>
            <a:endParaRPr lang="es-AR" sz="1200" b="1" dirty="0"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Para recibir las próximas lecciones inscríbase enviando un mail a:</a:t>
            </a:r>
          </a:p>
          <a:p>
            <a:pPr algn="ctr" eaLnBrk="1" hangingPunct="1"/>
            <a:r>
              <a:rPr lang="es-PE" sz="1400" u="sng" dirty="0">
                <a:hlinkClick r:id="rId4"/>
              </a:rPr>
              <a:t>www.recursos-biblicos.com</a:t>
            </a:r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Asunto: Lecciones en PowerPoint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4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BÍBLICOS</a:t>
            </a:r>
          </a:p>
          <a:p>
            <a:pPr algn="ctr" eaLnBrk="1" hangingPunct="1"/>
            <a:r>
              <a:rPr lang="es-AR" sz="1400" b="1" dirty="0">
                <a:solidFill>
                  <a:schemeClr val="bg1"/>
                </a:solidFill>
                <a:latin typeface="Tahoma" pitchFamily="34" charset="0"/>
              </a:rPr>
              <a:t>Recursos gratuitos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AR" sz="1200" b="1" dirty="0">
                <a:solidFill>
                  <a:schemeClr val="bg1"/>
                </a:solidFill>
                <a:latin typeface="Tahoma" pitchFamily="34" charset="0"/>
                <a:hlinkClick r:id="rId5"/>
              </a:rPr>
              <a:t>https://www.recursos-biblicos.com/2014/04/resumen-de-la-leccion-de-escuela-sabatica-para-segundo-trimestre-2014.html</a:t>
            </a:r>
            <a:r>
              <a:rPr lang="es-AR" sz="1200" b="1" dirty="0">
                <a:solidFill>
                  <a:schemeClr val="bg1"/>
                </a:solidFill>
                <a:latin typeface="Tahoma" pitchFamily="34" charset="0"/>
              </a:rPr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r>
              <a:rPr lang="es-PE" sz="1200" dirty="0">
                <a:hlinkClick r:id="rId6"/>
              </a:rPr>
              <a:t>https://es.slideshare.net/ahalirecc</a:t>
            </a:r>
            <a:r>
              <a:rPr lang="es-PE" sz="1200" dirty="0"/>
              <a:t> </a:t>
            </a: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  <a:p>
            <a:pPr algn="ctr" eaLnBrk="1" hangingPunct="1"/>
            <a:endParaRPr lang="es-AR" sz="1200" b="1" dirty="0">
              <a:solidFill>
                <a:schemeClr val="bg1"/>
              </a:solidFill>
              <a:latin typeface="Tahoma" pitchFamily="34" charset="0"/>
            </a:endParaRPr>
          </a:p>
        </p:txBody>
      </p:sp>
      <p:grpSp>
        <p:nvGrpSpPr>
          <p:cNvPr id="9222" name="Group 3"/>
          <p:cNvGrpSpPr>
            <a:grpSpLocks/>
          </p:cNvGrpSpPr>
          <p:nvPr/>
        </p:nvGrpSpPr>
        <p:grpSpPr bwMode="auto">
          <a:xfrm>
            <a:off x="511175" y="5084763"/>
            <a:ext cx="1120775" cy="865187"/>
            <a:chOff x="4694" y="3521"/>
            <a:chExt cx="908" cy="680"/>
          </a:xfrm>
        </p:grpSpPr>
        <p:sp>
          <p:nvSpPr>
            <p:cNvPr id="9223" name="WordArt 4"/>
            <p:cNvSpPr>
              <a:spLocks noChangeArrowheads="1" noChangeShapeType="1" noTextEdit="1"/>
            </p:cNvSpPr>
            <p:nvPr/>
          </p:nvSpPr>
          <p:spPr bwMode="auto">
            <a:xfrm>
              <a:off x="4740" y="3838"/>
              <a:ext cx="804" cy="2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Recursos</a:t>
              </a:r>
            </a:p>
            <a:p>
              <a:pPr algn="ctr"/>
              <a:r>
                <a:rPr lang="es-ES" sz="1400" kern="10">
                  <a:ln w="9525">
                    <a:noFill/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FFFF00"/>
                      </a:gs>
                      <a:gs pos="100000">
                        <a:srgbClr val="FF9933"/>
                      </a:gs>
                    </a:gsLst>
                    <a:path path="rect">
                      <a:fillToRect l="50000" t="50000" r="50000" b="50000"/>
                    </a:path>
                  </a:gradFill>
                  <a:effectLst>
                    <a:outerShdw dist="38100" dir="2700000" algn="ctr" rotWithShape="0">
                      <a:srgbClr val="000066">
                        <a:alpha val="79999"/>
                      </a:srgbClr>
                    </a:outerShdw>
                  </a:effectLst>
                  <a:latin typeface="Impact"/>
                </a:rPr>
                <a:t>Escuela Sabática</a:t>
              </a:r>
            </a:p>
          </p:txBody>
        </p:sp>
        <p:pic>
          <p:nvPicPr>
            <p:cNvPr id="9224" name="Picture 5" descr="logo IASD - ANI"/>
            <p:cNvPicPr>
              <a:picLocks noChangeAspect="1" noChangeArrowheads="1" noCrop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5012" y="3521"/>
              <a:ext cx="288" cy="3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25" name="Line 6"/>
            <p:cNvSpPr>
              <a:spLocks noChangeShapeType="1"/>
            </p:cNvSpPr>
            <p:nvPr/>
          </p:nvSpPr>
          <p:spPr bwMode="auto">
            <a:xfrm>
              <a:off x="4988" y="3802"/>
              <a:ext cx="329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9226" name="Line 7"/>
            <p:cNvSpPr>
              <a:spLocks noChangeShapeType="1"/>
            </p:cNvSpPr>
            <p:nvPr/>
          </p:nvSpPr>
          <p:spPr bwMode="auto">
            <a:xfrm>
              <a:off x="4694" y="4201"/>
              <a:ext cx="908" cy="0"/>
            </a:xfrm>
            <a:prstGeom prst="line">
              <a:avLst/>
            </a:prstGeom>
            <a:noFill/>
            <a:ln w="76200">
              <a:solidFill>
                <a:srgbClr val="99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113745</TotalTime>
  <Words>744</Words>
  <Application>Microsoft Office PowerPoint</Application>
  <PresentationFormat>Presentación en pantalla (4:3)</PresentationFormat>
  <Paragraphs>64</Paragraphs>
  <Slides>8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Impact</vt:lpstr>
      <vt:lpstr>Tahoma</vt:lpstr>
      <vt:lpstr>Times New Roman</vt:lpstr>
      <vt:lpstr>Wingdings</vt:lpstr>
      <vt:lpstr>Radial</vt:lpstr>
      <vt:lpstr>Presentación de PowerPoint</vt:lpstr>
      <vt:lpstr>Presentación de PowerPoint</vt:lpstr>
      <vt:lpstr>II. MOTIVAR: ¿Cómo motivar y cómo enseñar? </vt:lpstr>
      <vt:lpstr>Presentación de PowerPoint</vt:lpstr>
      <vt:lpstr>2. ¿Cuá es la vestimenta espiritual de los escogidos de Dios? Colosenses 3:12- 15</vt:lpstr>
      <vt:lpstr>Presentación de PowerPoint</vt:lpstr>
      <vt:lpstr>IV. APLICA: ¿Qué debo sentir al recibir estos conocimientos? </vt:lpstr>
      <vt:lpstr>Presentación de PowerPoint</vt:lpstr>
    </vt:vector>
  </TitlesOfParts>
  <Company>DELBELCONPU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Amor y juicio, el dilema de Dios</dc:title>
  <dc:creator>pc3</dc:creator>
  <cp:keywords>Rut</cp:keywords>
  <cp:lastModifiedBy>Pc</cp:lastModifiedBy>
  <cp:revision>9860</cp:revision>
  <dcterms:created xsi:type="dcterms:W3CDTF">2007-04-17T14:25:21Z</dcterms:created>
  <dcterms:modified xsi:type="dcterms:W3CDTF">2026-03-10T23:33:53Z</dcterms:modified>
</cp:coreProperties>
</file>