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256" r:id="rId2"/>
    <p:sldId id="284" r:id="rId3"/>
    <p:sldId id="265" r:id="rId4"/>
    <p:sldId id="287" r:id="rId5"/>
    <p:sldId id="269" r:id="rId6"/>
    <p:sldId id="282" r:id="rId7"/>
    <p:sldId id="263" r:id="rId8"/>
    <p:sldId id="281" r:id="rId9"/>
  </p:sldIdLst>
  <p:sldSz cx="9144000" cy="6858000" type="screen4x3"/>
  <p:notesSz cx="6858000" cy="9144000"/>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E71EAABB-2278-4A42-A021-174F358C85A2}">
          <p14:sldIdLst>
            <p14:sldId id="256"/>
            <p14:sldId id="284"/>
            <p14:sldId id="265"/>
            <p14:sldId id="287"/>
          </p14:sldIdLst>
        </p14:section>
        <p14:section name="Sección sin título" id="{9FBCFC46-058C-47EA-A91B-B54E9588554D}">
          <p14:sldIdLst>
            <p14:sldId id="269"/>
            <p14:sldId id="282"/>
            <p14:sldId id="263"/>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07"/>
    <a:srgbClr val="F2021F"/>
    <a:srgbClr val="F33F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446F-5817-4C25-929D-4F180A64F446}" type="datetimeFigureOut">
              <a:rPr lang="en-US" smtClean="0"/>
              <a:pPr/>
              <a:t>2/24/2025</a:t>
            </a:fld>
            <a:endParaRPr lang="en-U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F0B65-7D7D-4124-8CC2-64ACEAB319AA}" type="slidenum">
              <a:rPr lang="en-US" smtClean="0"/>
              <a:pPr/>
              <a:t>‹Nº›</a:t>
            </a:fld>
            <a:endParaRPr lang="en-US"/>
          </a:p>
        </p:txBody>
      </p:sp>
    </p:spTree>
    <p:extLst>
      <p:ext uri="{BB962C8B-B14F-4D97-AF65-F5344CB8AC3E}">
        <p14:creationId xmlns:p14="http://schemas.microsoft.com/office/powerpoint/2010/main" val="375698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3</a:t>
            </a:fld>
            <a:endParaRPr lang="en-US"/>
          </a:p>
        </p:txBody>
      </p:sp>
    </p:spTree>
    <p:extLst>
      <p:ext uri="{BB962C8B-B14F-4D97-AF65-F5344CB8AC3E}">
        <p14:creationId xmlns:p14="http://schemas.microsoft.com/office/powerpoint/2010/main" val="1946155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8CF0B65-7D7D-4124-8CC2-64ACEAB319AA}" type="slidenum">
              <a:rPr lang="en-US" smtClean="0"/>
              <a:pPr/>
              <a:t>4</a:t>
            </a:fld>
            <a:endParaRPr lang="en-US"/>
          </a:p>
        </p:txBody>
      </p:sp>
    </p:spTree>
    <p:extLst>
      <p:ext uri="{BB962C8B-B14F-4D97-AF65-F5344CB8AC3E}">
        <p14:creationId xmlns:p14="http://schemas.microsoft.com/office/powerpoint/2010/main" val="356882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GEB </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5</a:t>
            </a:fld>
            <a:endParaRPr lang="en-US"/>
          </a:p>
        </p:txBody>
      </p:sp>
    </p:spTree>
    <p:extLst>
      <p:ext uri="{BB962C8B-B14F-4D97-AF65-F5344CB8AC3E}">
        <p14:creationId xmlns:p14="http://schemas.microsoft.com/office/powerpoint/2010/main" val="6098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PE" dirty="0"/>
              <a:t> </a:t>
            </a:r>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6</a:t>
            </a:fld>
            <a:endParaRPr lang="en-US"/>
          </a:p>
        </p:txBody>
      </p:sp>
    </p:spTree>
    <p:extLst>
      <p:ext uri="{BB962C8B-B14F-4D97-AF65-F5344CB8AC3E}">
        <p14:creationId xmlns:p14="http://schemas.microsoft.com/office/powerpoint/2010/main" val="238990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3ED0F7BE-E3AA-46EA-A2AF-7CD581104091}" type="slidenum">
              <a:rPr lang="es-MX"/>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623415EB-96B7-43E0-822F-C9D61E0D6D5A}" type="slidenum">
              <a:rPr lang="es-MX"/>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EA168BFF-7334-4524-B060-8FA62EB200FE}" type="slidenum">
              <a:rPr lang="es-MX"/>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329015A-E9DF-4999-BA96-80B4C3B68754}" type="slidenum">
              <a:rPr lang="es-MX"/>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8"/>
          <p:cNvSpPr>
            <a:spLocks noGrp="1" noChangeArrowheads="1"/>
          </p:cNvSpPr>
          <p:nvPr>
            <p:ph type="dt" sz="half" idx="10"/>
          </p:nvPr>
        </p:nvSpPr>
        <p:spPr>
          <a:ln/>
        </p:spPr>
        <p:txBody>
          <a:bodyPr/>
          <a:lstStyle>
            <a:lvl1pPr>
              <a:defRPr/>
            </a:lvl1pPr>
          </a:lstStyle>
          <a:p>
            <a:pPr>
              <a:defRPr/>
            </a:pPr>
            <a:endParaRPr lang="es-MX"/>
          </a:p>
        </p:txBody>
      </p:sp>
      <p:sp>
        <p:nvSpPr>
          <p:cNvPr id="8" name="Rectangle 9"/>
          <p:cNvSpPr>
            <a:spLocks noGrp="1" noChangeArrowheads="1"/>
          </p:cNvSpPr>
          <p:nvPr>
            <p:ph type="ftr" sz="quarter" idx="11"/>
          </p:nvPr>
        </p:nvSpPr>
        <p:spPr>
          <a:ln/>
        </p:spPr>
        <p:txBody>
          <a:bodyPr/>
          <a:lstStyle>
            <a:lvl1pPr>
              <a:defRPr/>
            </a:lvl1pPr>
          </a:lstStyle>
          <a:p>
            <a:pPr>
              <a:defRPr/>
            </a:pPr>
            <a:endParaRPr lang="es-MX"/>
          </a:p>
        </p:txBody>
      </p:sp>
      <p:sp>
        <p:nvSpPr>
          <p:cNvPr id="9" name="Rectangle 10"/>
          <p:cNvSpPr>
            <a:spLocks noGrp="1" noChangeArrowheads="1"/>
          </p:cNvSpPr>
          <p:nvPr>
            <p:ph type="sldNum" sz="quarter" idx="12"/>
          </p:nvPr>
        </p:nvSpPr>
        <p:spPr>
          <a:ln/>
        </p:spPr>
        <p:txBody>
          <a:bodyPr/>
          <a:lstStyle>
            <a:lvl1pPr>
              <a:defRPr/>
            </a:lvl1pPr>
          </a:lstStyle>
          <a:p>
            <a:fld id="{CC867857-65F8-4624-9800-9A1D2E106D71}" type="slidenum">
              <a:rPr lang="es-MX"/>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8"/>
          <p:cNvSpPr>
            <a:spLocks noGrp="1" noChangeArrowheads="1"/>
          </p:cNvSpPr>
          <p:nvPr>
            <p:ph type="dt" sz="half" idx="10"/>
          </p:nvPr>
        </p:nvSpPr>
        <p:spPr>
          <a:ln/>
        </p:spPr>
        <p:txBody>
          <a:bodyPr/>
          <a:lstStyle>
            <a:lvl1pPr>
              <a:defRPr/>
            </a:lvl1pPr>
          </a:lstStyle>
          <a:p>
            <a:pPr>
              <a:defRPr/>
            </a:pPr>
            <a:endParaRPr lang="es-MX"/>
          </a:p>
        </p:txBody>
      </p:sp>
      <p:sp>
        <p:nvSpPr>
          <p:cNvPr id="4" name="Rectangle 9"/>
          <p:cNvSpPr>
            <a:spLocks noGrp="1" noChangeArrowheads="1"/>
          </p:cNvSpPr>
          <p:nvPr>
            <p:ph type="ftr" sz="quarter" idx="11"/>
          </p:nvPr>
        </p:nvSpPr>
        <p:spPr>
          <a:ln/>
        </p:spPr>
        <p:txBody>
          <a:bodyPr/>
          <a:lstStyle>
            <a:lvl1pPr>
              <a:defRPr/>
            </a:lvl1pPr>
          </a:lstStyle>
          <a:p>
            <a:pPr>
              <a:defRPr/>
            </a:pPr>
            <a:endParaRPr lang="es-MX"/>
          </a:p>
        </p:txBody>
      </p:sp>
      <p:sp>
        <p:nvSpPr>
          <p:cNvPr id="5" name="Rectangle 10"/>
          <p:cNvSpPr>
            <a:spLocks noGrp="1" noChangeArrowheads="1"/>
          </p:cNvSpPr>
          <p:nvPr>
            <p:ph type="sldNum" sz="quarter" idx="12"/>
          </p:nvPr>
        </p:nvSpPr>
        <p:spPr>
          <a:ln/>
        </p:spPr>
        <p:txBody>
          <a:bodyPr/>
          <a:lstStyle>
            <a:lvl1pPr>
              <a:defRPr/>
            </a:lvl1pPr>
          </a:lstStyle>
          <a:p>
            <a:fld id="{64F4103F-56A9-456A-BBC1-4F8FE456CDB3}" type="slidenum">
              <a:rPr lang="es-MX"/>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MX"/>
          </a:p>
        </p:txBody>
      </p:sp>
      <p:sp>
        <p:nvSpPr>
          <p:cNvPr id="3" name="Rectangle 9"/>
          <p:cNvSpPr>
            <a:spLocks noGrp="1" noChangeArrowheads="1"/>
          </p:cNvSpPr>
          <p:nvPr>
            <p:ph type="ftr" sz="quarter" idx="11"/>
          </p:nvPr>
        </p:nvSpPr>
        <p:spPr>
          <a:ln/>
        </p:spPr>
        <p:txBody>
          <a:bodyPr/>
          <a:lstStyle>
            <a:lvl1pPr>
              <a:defRPr/>
            </a:lvl1pPr>
          </a:lstStyle>
          <a:p>
            <a:pPr>
              <a:defRPr/>
            </a:pPr>
            <a:endParaRPr lang="es-MX"/>
          </a:p>
        </p:txBody>
      </p:sp>
      <p:sp>
        <p:nvSpPr>
          <p:cNvPr id="4" name="Rectangle 10"/>
          <p:cNvSpPr>
            <a:spLocks noGrp="1" noChangeArrowheads="1"/>
          </p:cNvSpPr>
          <p:nvPr>
            <p:ph type="sldNum" sz="quarter" idx="12"/>
          </p:nvPr>
        </p:nvSpPr>
        <p:spPr>
          <a:ln/>
        </p:spPr>
        <p:txBody>
          <a:bodyPr/>
          <a:lstStyle>
            <a:lvl1pPr>
              <a:defRPr/>
            </a:lvl1pPr>
          </a:lstStyle>
          <a:p>
            <a:fld id="{609F1150-F025-40A1-8C0E-A093890BB6AB}" type="slidenum">
              <a:rPr lang="es-MX"/>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2DD5691C-32EC-415A-9C86-A5A11EA90AD1}" type="slidenum">
              <a:rPr lang="es-MX"/>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D6CC3B3-BC7B-4C19-A548-5E4108AA5E31}" type="slidenum">
              <a:rPr lang="es-MX"/>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2722B1C7-C32D-491F-9835-10D9D954E90D}" type="slidenum">
              <a:rPr lang="es-MX"/>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s-ES" sz="2400">
                <a:latin typeface="Times New Roman" panose="02020603050405020304"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261 w 7000"/>
                <a:gd name="T3" fmla="*/ 0 h 1000"/>
                <a:gd name="T4" fmla="*/ 2435 w 7000"/>
                <a:gd name="T5" fmla="*/ 174 h 1000"/>
                <a:gd name="T6" fmla="*/ 2262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headEnd/>
              <a:tailEnd/>
            </a:ln>
          </p:spPr>
          <p:txBody>
            <a:bodyPr/>
            <a:lstStyle/>
            <a:p>
              <a:endParaRPr lang="es-E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p:spPr>
          <p:txBody>
            <a:bodyPr/>
            <a:lstStyle/>
            <a:p>
              <a:endParaRPr lang="es-E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MX"/>
              <a:t>Haga clic para cambiar el estilo de título	</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MX"/>
              <a:t>Haga clic para modificar el estilo de texto del patrón</a:t>
            </a:r>
          </a:p>
          <a:p>
            <a:pPr lvl="1"/>
            <a:r>
              <a:rPr lang="es-MX"/>
              <a:t>Segundo nivel</a:t>
            </a:r>
          </a:p>
          <a:p>
            <a:pPr lvl="2"/>
            <a:r>
              <a:rPr lang="es-MX"/>
              <a:t>Tercer nivel</a:t>
            </a:r>
          </a:p>
          <a:p>
            <a:pPr lvl="3"/>
            <a:r>
              <a:rPr lang="es-MX"/>
              <a:t>Cuarto nivel</a:t>
            </a:r>
          </a:p>
          <a:p>
            <a:pPr lvl="4"/>
            <a:r>
              <a:rPr lang="es-MX"/>
              <a:t>Quinto nivel</a:t>
            </a:r>
          </a:p>
        </p:txBody>
      </p:sp>
      <p:sp>
        <p:nvSpPr>
          <p:cNvPr id="1024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MX"/>
          </a:p>
        </p:txBody>
      </p:sp>
      <p:sp>
        <p:nvSpPr>
          <p:cNvPr id="1024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s-MX"/>
          </a:p>
        </p:txBody>
      </p:sp>
      <p:sp>
        <p:nvSpPr>
          <p:cNvPr id="1025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66EC6A28-46CA-4EDE-9959-40C3B0A1AC0A}"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tmplLst>
          <p:tmpl lvl="1">
            <p:tnLst>
              <p:par>
                <p:cTn presetID="1"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decalogo-janohalire.blogspot.com/p/escuela-sabatica.html" TargetMode="External"/><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s.slideshare.net/ahalirecc" TargetMode="External"/><Relationship Id="rId5" Type="http://schemas.openxmlformats.org/officeDocument/2006/relationships/hyperlink" Target="http://decalogo-janohalire.blogspot.com/" TargetMode="External"/><Relationship Id="rId4" Type="http://schemas.openxmlformats.org/officeDocument/2006/relationships/hyperlink" Target="http://www.recursos-biblic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2 CuadroTexto"/>
          <p:cNvSpPr txBox="1">
            <a:spLocks noChangeArrowheads="1"/>
          </p:cNvSpPr>
          <p:nvPr/>
        </p:nvSpPr>
        <p:spPr bwMode="auto">
          <a:xfrm>
            <a:off x="4857750" y="285750"/>
            <a:ext cx="2520950" cy="304800"/>
          </a:xfrm>
          <a:prstGeom prst="rect">
            <a:avLst/>
          </a:prstGeom>
          <a:noFill/>
          <a:ln w="9525">
            <a:noFill/>
            <a:miter lim="800000"/>
            <a:headEnd/>
            <a:tailEnd/>
          </a:ln>
        </p:spPr>
        <p:txBody>
          <a:bodyPr>
            <a:spAutoFit/>
          </a:bodyPr>
          <a:lstStyle/>
          <a:p>
            <a:pPr algn="r" eaLnBrk="1" hangingPunct="1"/>
            <a:r>
              <a:rPr lang="es-ES" sz="1400" dirty="0">
                <a:solidFill>
                  <a:srgbClr val="E8E8FA"/>
                </a:solidFill>
              </a:rPr>
              <a:t>01 de marzo 2025</a:t>
            </a:r>
          </a:p>
        </p:txBody>
      </p:sp>
      <p:sp>
        <p:nvSpPr>
          <p:cNvPr id="2052" name="Text Box 8"/>
          <p:cNvSpPr txBox="1">
            <a:spLocks noChangeArrowheads="1"/>
          </p:cNvSpPr>
          <p:nvPr/>
        </p:nvSpPr>
        <p:spPr bwMode="auto">
          <a:xfrm>
            <a:off x="323850" y="663575"/>
            <a:ext cx="7734300" cy="646331"/>
          </a:xfrm>
          <a:prstGeom prst="rect">
            <a:avLst/>
          </a:prstGeom>
          <a:noFill/>
          <a:ln w="9525">
            <a:noFill/>
            <a:miter lim="800000"/>
            <a:headEnd/>
            <a:tailEnd/>
          </a:ln>
        </p:spPr>
        <p:txBody>
          <a:bodyPr>
            <a:spAutoFit/>
          </a:bodyPr>
          <a:lstStyle/>
          <a:p>
            <a:pPr eaLnBrk="1" hangingPunct="1"/>
            <a:r>
              <a:rPr lang="es-MX" dirty="0">
                <a:solidFill>
                  <a:schemeClr val="bg1"/>
                </a:solidFill>
                <a:latin typeface="Arial Black" pitchFamily="34" charset="0"/>
              </a:rPr>
              <a:t>EL CONFLICTO CÓSMICO</a:t>
            </a:r>
          </a:p>
          <a:p>
            <a:pPr eaLnBrk="1" hangingPunct="1"/>
            <a:endParaRPr lang="es-MX" dirty="0">
              <a:solidFill>
                <a:schemeClr val="bg1"/>
              </a:solidFill>
              <a:latin typeface="Arial Black" pitchFamily="34" charset="0"/>
            </a:endParaRPr>
          </a:p>
        </p:txBody>
      </p:sp>
      <p:sp>
        <p:nvSpPr>
          <p:cNvPr id="2053" name="Text Box 10"/>
          <p:cNvSpPr txBox="1">
            <a:spLocks noChangeArrowheads="1"/>
          </p:cNvSpPr>
          <p:nvPr/>
        </p:nvSpPr>
        <p:spPr bwMode="auto">
          <a:xfrm>
            <a:off x="1692275" y="5768975"/>
            <a:ext cx="6365875" cy="400110"/>
          </a:xfrm>
          <a:prstGeom prst="rect">
            <a:avLst/>
          </a:prstGeom>
          <a:noFill/>
          <a:ln w="9525">
            <a:noFill/>
            <a:miter lim="800000"/>
            <a:headEnd/>
            <a:tailEnd/>
          </a:ln>
        </p:spPr>
        <p:txBody>
          <a:bodyPr wrap="square">
            <a:spAutoFit/>
          </a:bodyPr>
          <a:lstStyle/>
          <a:p>
            <a:pPr algn="just" eaLnBrk="1" hangingPunct="1"/>
            <a:r>
              <a:rPr lang="es-MX" sz="2000" dirty="0">
                <a:solidFill>
                  <a:srgbClr val="F2021F"/>
                </a:solidFill>
                <a:latin typeface="Arial Black" pitchFamily="34" charset="0"/>
              </a:rPr>
              <a:t>TEXTO CLAVE:</a:t>
            </a:r>
            <a:r>
              <a:rPr lang="es-MX" sz="2000" dirty="0">
                <a:solidFill>
                  <a:schemeClr val="folHlink"/>
                </a:solidFill>
                <a:latin typeface="Arial Black" pitchFamily="34" charset="0"/>
              </a:rPr>
              <a:t> Génesis 3:15</a:t>
            </a:r>
          </a:p>
        </p:txBody>
      </p:sp>
      <p:sp>
        <p:nvSpPr>
          <p:cNvPr id="2054" name="Rectangle 11"/>
          <p:cNvSpPr>
            <a:spLocks noChangeArrowheads="1"/>
          </p:cNvSpPr>
          <p:nvPr/>
        </p:nvSpPr>
        <p:spPr bwMode="auto">
          <a:xfrm>
            <a:off x="2044700" y="6381750"/>
            <a:ext cx="5165725" cy="304800"/>
          </a:xfrm>
          <a:prstGeom prst="rect">
            <a:avLst/>
          </a:prstGeom>
          <a:noFill/>
          <a:ln w="9525">
            <a:noFill/>
            <a:miter lim="800000"/>
            <a:headEnd/>
            <a:tailEnd/>
          </a:ln>
        </p:spPr>
        <p:txBody>
          <a:bodyPr>
            <a:spAutoFit/>
          </a:bodyPr>
          <a:lstStyle/>
          <a:p>
            <a:pPr algn="ctr" eaLnBrk="1" hangingPunct="1"/>
            <a:r>
              <a:rPr lang="es-ES" sz="1400" b="1" dirty="0">
                <a:solidFill>
                  <a:schemeClr val="bg2"/>
                </a:solidFill>
              </a:rPr>
              <a:t>Escuela Sabática – 1° Trimestre de 2025</a:t>
            </a:r>
            <a:endParaRPr lang="es-MX" sz="1400" b="1" dirty="0">
              <a:solidFill>
                <a:schemeClr val="bg2"/>
              </a:solidFill>
            </a:endParaRPr>
          </a:p>
        </p:txBody>
      </p:sp>
      <p:sp>
        <p:nvSpPr>
          <p:cNvPr id="2055" name="Rectangle 9"/>
          <p:cNvSpPr>
            <a:spLocks noChangeArrowheads="1"/>
          </p:cNvSpPr>
          <p:nvPr/>
        </p:nvSpPr>
        <p:spPr bwMode="auto">
          <a:xfrm>
            <a:off x="323850" y="260350"/>
            <a:ext cx="1584325" cy="369332"/>
          </a:xfrm>
          <a:prstGeom prst="rect">
            <a:avLst/>
          </a:prstGeom>
          <a:noFill/>
          <a:ln w="9525">
            <a:noFill/>
            <a:miter lim="800000"/>
            <a:headEnd/>
            <a:tailEnd/>
          </a:ln>
        </p:spPr>
        <p:txBody>
          <a:bodyPr>
            <a:spAutoFit/>
          </a:bodyPr>
          <a:lstStyle/>
          <a:p>
            <a:pPr eaLnBrk="1" hangingPunct="1"/>
            <a:r>
              <a:rPr lang="es-ES" dirty="0">
                <a:solidFill>
                  <a:srgbClr val="F2021F"/>
                </a:solidFill>
                <a:latin typeface="Arial Black" pitchFamily="34" charset="0"/>
              </a:rPr>
              <a:t>Lección 09</a:t>
            </a:r>
            <a:endParaRPr lang="es-MX" dirty="0">
              <a:solidFill>
                <a:srgbClr val="FFFF07"/>
              </a:solidFill>
            </a:endParaRPr>
          </a:p>
        </p:txBody>
      </p:sp>
      <p:pic>
        <p:nvPicPr>
          <p:cNvPr id="5" name="Imagen 4">
            <a:extLst>
              <a:ext uri="{FF2B5EF4-FFF2-40B4-BE49-F238E27FC236}">
                <a16:creationId xmlns:a16="http://schemas.microsoft.com/office/drawing/2014/main" id="{47A2B1E7-9246-5895-E6CE-B4DCC12FE50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151589" y="1628498"/>
            <a:ext cx="2840821" cy="396589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3625851" y="2561531"/>
            <a:ext cx="4857750" cy="3348955"/>
          </a:xfrm>
        </p:spPr>
        <p:txBody>
          <a:bodyPr/>
          <a:lstStyle/>
          <a:p>
            <a:pPr eaLnBrk="1" hangingPunct="1">
              <a:lnSpc>
                <a:spcPct val="90000"/>
              </a:lnSpc>
            </a:pPr>
            <a:r>
              <a:rPr lang="es-MX" sz="2400" b="1" dirty="0">
                <a:solidFill>
                  <a:schemeClr val="accent6">
                    <a:lumMod val="75000"/>
                  </a:schemeClr>
                </a:solidFill>
              </a:rPr>
              <a:t>SABER: Entender sobre el conflicto cósmico.</a:t>
            </a:r>
          </a:p>
          <a:p>
            <a:pPr eaLnBrk="1" hangingPunct="1">
              <a:lnSpc>
                <a:spcPct val="90000"/>
              </a:lnSpc>
            </a:pPr>
            <a:r>
              <a:rPr lang="es-MX" sz="2400" b="1" dirty="0">
                <a:solidFill>
                  <a:schemeClr val="accent6">
                    <a:lumMod val="75000"/>
                  </a:schemeClr>
                </a:solidFill>
              </a:rPr>
              <a:t>SENTIR: El deseo de usar la justicia y la verdad.</a:t>
            </a:r>
          </a:p>
          <a:p>
            <a:pPr eaLnBrk="1" hangingPunct="1">
              <a:lnSpc>
                <a:spcPct val="90000"/>
              </a:lnSpc>
            </a:pPr>
            <a:r>
              <a:rPr lang="es-MX" sz="2400" b="1" dirty="0">
                <a:solidFill>
                  <a:schemeClr val="accent6">
                    <a:lumMod val="75000"/>
                  </a:schemeClr>
                </a:solidFill>
              </a:rPr>
              <a:t>HACER: La decisión de usar la justicia y la verdad en el conflicto cósmico.</a:t>
            </a:r>
          </a:p>
        </p:txBody>
      </p:sp>
      <p:sp>
        <p:nvSpPr>
          <p:cNvPr id="21507" name="5 CuadroTexto"/>
          <p:cNvSpPr txBox="1">
            <a:spLocks noChangeArrowheads="1"/>
          </p:cNvSpPr>
          <p:nvPr/>
        </p:nvSpPr>
        <p:spPr bwMode="auto">
          <a:xfrm>
            <a:off x="468313" y="1484313"/>
            <a:ext cx="8015288" cy="1015663"/>
          </a:xfrm>
          <a:prstGeom prst="rect">
            <a:avLst/>
          </a:prstGeom>
          <a:noFill/>
          <a:ln w="9525">
            <a:noFill/>
            <a:miter lim="800000"/>
            <a:headEnd/>
            <a:tailEnd/>
          </a:ln>
        </p:spPr>
        <p:txBody>
          <a:bodyPr wrap="square">
            <a:spAutoFit/>
          </a:bodyPr>
          <a:lstStyle/>
          <a:p>
            <a:pPr eaLnBrk="1" hangingPunct="1"/>
            <a:r>
              <a:rPr lang="es-ES" sz="2000" dirty="0">
                <a:solidFill>
                  <a:schemeClr val="accent6">
                    <a:lumMod val="75000"/>
                  </a:schemeClr>
                </a:solidFill>
                <a:latin typeface="Arial Black" pitchFamily="34" charset="0"/>
              </a:rPr>
              <a:t>Aprendamos a ser un discípulo que usa la justicia y la verdad en el conflicto cósmico.</a:t>
            </a:r>
          </a:p>
          <a:p>
            <a:pPr eaLnBrk="1" hangingPunct="1"/>
            <a:r>
              <a:rPr lang="es-ES" sz="2000" u="sng" dirty="0">
                <a:solidFill>
                  <a:schemeClr val="accent6">
                    <a:lumMod val="75000"/>
                  </a:schemeClr>
                </a:solidFill>
                <a:latin typeface="Arial Black" pitchFamily="34" charset="0"/>
              </a:rPr>
              <a:t>APRENDIZAJE  POR  NIVELES</a:t>
            </a:r>
            <a:r>
              <a:rPr lang="es-ES" sz="2000" dirty="0">
                <a:solidFill>
                  <a:schemeClr val="accent6">
                    <a:lumMod val="75000"/>
                  </a:schemeClr>
                </a:solidFill>
                <a:latin typeface="Arial Black" pitchFamily="34" charset="0"/>
              </a:rPr>
              <a:t>:</a:t>
            </a:r>
            <a:endParaRPr lang="es-ES" dirty="0">
              <a:solidFill>
                <a:schemeClr val="accent6">
                  <a:lumMod val="75000"/>
                </a:schemeClr>
              </a:solidFill>
              <a:latin typeface="Arial Black" pitchFamily="34" charset="0"/>
            </a:endParaRPr>
          </a:p>
        </p:txBody>
      </p:sp>
      <p:pic>
        <p:nvPicPr>
          <p:cNvPr id="21508" name="7 Imagen" descr="jesus0090.jpg"/>
          <p:cNvPicPr>
            <a:picLocks noChangeAspect="1"/>
          </p:cNvPicPr>
          <p:nvPr/>
        </p:nvPicPr>
        <p:blipFill>
          <a:blip r:embed="rId2"/>
          <a:srcRect/>
          <a:stretch>
            <a:fillRect/>
          </a:stretch>
        </p:blipFill>
        <p:spPr bwMode="auto">
          <a:xfrm>
            <a:off x="611188" y="3068638"/>
            <a:ext cx="2784475" cy="2087562"/>
          </a:xfrm>
          <a:prstGeom prst="rect">
            <a:avLst/>
          </a:prstGeom>
          <a:noFill/>
          <a:ln w="9525">
            <a:noFill/>
            <a:miter lim="800000"/>
            <a:headEnd/>
            <a:tailEnd/>
          </a:ln>
        </p:spPr>
      </p:pic>
      <p:sp>
        <p:nvSpPr>
          <p:cNvPr id="21509" name="Rectangle 2"/>
          <p:cNvSpPr txBox="1">
            <a:spLocks noChangeArrowheads="1"/>
          </p:cNvSpPr>
          <p:nvPr/>
        </p:nvSpPr>
        <p:spPr bwMode="auto">
          <a:xfrm>
            <a:off x="250825" y="133495"/>
            <a:ext cx="8015288" cy="914400"/>
          </a:xfrm>
          <a:prstGeom prst="rect">
            <a:avLst/>
          </a:prstGeom>
          <a:noFill/>
          <a:ln w="9525">
            <a:noFill/>
            <a:miter lim="800000"/>
            <a:headEnd/>
            <a:tailEnd/>
          </a:ln>
        </p:spPr>
        <p:txBody>
          <a:bodyPr anchor="ctr"/>
          <a:lstStyle/>
          <a:p>
            <a:pPr marL="354013" indent="-354013" eaLnBrk="1" hangingPunct="1">
              <a:spcAft>
                <a:spcPts val="600"/>
              </a:spcAft>
            </a:pPr>
            <a:r>
              <a:rPr lang="es-MX" sz="2800" b="1" dirty="0">
                <a:solidFill>
                  <a:srgbClr val="F2021F"/>
                </a:solidFill>
                <a:latin typeface="Tahoma" pitchFamily="34" charset="0"/>
              </a:rPr>
              <a:t>I. OBJETIVO: </a:t>
            </a:r>
            <a:r>
              <a:rPr lang="es-MX" sz="2400" b="1" dirty="0">
                <a:solidFill>
                  <a:schemeClr val="bg1"/>
                </a:solidFill>
                <a:latin typeface="Tahoma" pitchFamily="34" charset="0"/>
              </a:rPr>
              <a:t>¿Qué enseñar?</a:t>
            </a:r>
            <a:endParaRPr lang="es-MX"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CuadroTexto"/>
          <p:cNvSpPr txBox="1">
            <a:spLocks noChangeArrowheads="1"/>
          </p:cNvSpPr>
          <p:nvPr/>
        </p:nvSpPr>
        <p:spPr bwMode="auto">
          <a:xfrm>
            <a:off x="468313" y="1373188"/>
            <a:ext cx="7613650" cy="830997"/>
          </a:xfrm>
          <a:prstGeom prst="rect">
            <a:avLst/>
          </a:prstGeom>
          <a:noFill/>
          <a:ln w="9525">
            <a:noFill/>
            <a:miter lim="800000"/>
            <a:headEnd/>
            <a:tailEnd/>
          </a:ln>
        </p:spPr>
        <p:txBody>
          <a:bodyPr>
            <a:spAutoFit/>
          </a:bodyPr>
          <a:lstStyle/>
          <a:p>
            <a:pPr eaLnBrk="1" hangingPunct="1"/>
            <a:r>
              <a:rPr lang="es-ES" sz="2400" b="1" dirty="0">
                <a:solidFill>
                  <a:srgbClr val="CC6600"/>
                </a:solidFill>
              </a:rPr>
              <a:t>Con preguntas motivadoras, presentando necesidades y casos de la vida:</a:t>
            </a:r>
            <a:endParaRPr lang="es-ES" sz="2400" b="1" dirty="0">
              <a:solidFill>
                <a:srgbClr val="CC6600"/>
              </a:solidFill>
              <a:latin typeface="Arial Black" pitchFamily="34" charset="0"/>
            </a:endParaRPr>
          </a:p>
        </p:txBody>
      </p:sp>
      <p:pic>
        <p:nvPicPr>
          <p:cNvPr id="4099" name="Picture 2" descr="H:\Interrogante.5.jpg"/>
          <p:cNvPicPr>
            <a:picLocks noChangeAspect="1" noChangeArrowheads="1"/>
          </p:cNvPicPr>
          <p:nvPr/>
        </p:nvPicPr>
        <p:blipFill>
          <a:blip r:embed="rId3"/>
          <a:srcRect/>
          <a:stretch>
            <a:fillRect/>
          </a:stretch>
        </p:blipFill>
        <p:spPr bwMode="auto">
          <a:xfrm>
            <a:off x="515938" y="2817813"/>
            <a:ext cx="2616200" cy="1781175"/>
          </a:xfrm>
          <a:prstGeom prst="rect">
            <a:avLst/>
          </a:prstGeom>
          <a:noFill/>
          <a:ln w="9525">
            <a:noFill/>
            <a:miter lim="800000"/>
            <a:headEnd/>
            <a:tailEnd/>
          </a:ln>
        </p:spPr>
      </p:pic>
      <p:sp>
        <p:nvSpPr>
          <p:cNvPr id="4100" name="Rectangle 2"/>
          <p:cNvSpPr>
            <a:spLocks noGrp="1" noChangeArrowheads="1"/>
          </p:cNvSpPr>
          <p:nvPr>
            <p:ph type="title"/>
          </p:nvPr>
        </p:nvSpPr>
        <p:spPr>
          <a:xfrm>
            <a:off x="195263" y="260350"/>
            <a:ext cx="8015287" cy="914400"/>
          </a:xfrm>
        </p:spPr>
        <p:txBody>
          <a:bodyPr/>
          <a:lstStyle/>
          <a:p>
            <a:pPr eaLnBrk="1" hangingPunct="1"/>
            <a:r>
              <a:rPr lang="es-MX" sz="2800" b="1" dirty="0">
                <a:solidFill>
                  <a:srgbClr val="FF0000"/>
                </a:solidFill>
                <a:latin typeface="Tahoma" pitchFamily="34" charset="0"/>
              </a:rPr>
              <a:t>II.</a:t>
            </a:r>
            <a:r>
              <a:rPr lang="es-MX" sz="2800" b="1" dirty="0">
                <a:latin typeface="Tahoma" pitchFamily="34" charset="0"/>
              </a:rPr>
              <a:t> </a:t>
            </a:r>
            <a:r>
              <a:rPr lang="es-MX" sz="2800" b="1" dirty="0">
                <a:solidFill>
                  <a:srgbClr val="F2021F"/>
                </a:solidFill>
                <a:latin typeface="Tahoma" pitchFamily="34" charset="0"/>
              </a:rPr>
              <a:t>MOTIVAR: </a:t>
            </a:r>
            <a:r>
              <a:rPr lang="es-MX" sz="2400" b="1" dirty="0">
                <a:solidFill>
                  <a:srgbClr val="FFFFCC"/>
                </a:solidFill>
              </a:rPr>
              <a:t>¿Cómo motivar y cómo enseñar?</a:t>
            </a:r>
            <a:r>
              <a:rPr lang="es-MX" sz="2400" b="1" dirty="0">
                <a:solidFill>
                  <a:srgbClr val="F2021F"/>
                </a:solidFill>
                <a:latin typeface="Tahoma" pitchFamily="34" charset="0"/>
              </a:rPr>
              <a:t> </a:t>
            </a:r>
            <a:endParaRPr lang="es-MX" sz="2400" b="1" dirty="0">
              <a:solidFill>
                <a:srgbClr val="CAE2FF"/>
              </a:solidFill>
              <a:latin typeface="Tahoma" pitchFamily="34" charset="0"/>
            </a:endParaRPr>
          </a:p>
        </p:txBody>
      </p:sp>
      <p:sp>
        <p:nvSpPr>
          <p:cNvPr id="4101" name="Rectangle 3"/>
          <p:cNvSpPr>
            <a:spLocks noGrp="1" noChangeArrowheads="1"/>
          </p:cNvSpPr>
          <p:nvPr>
            <p:ph type="body" idx="1"/>
          </p:nvPr>
        </p:nvSpPr>
        <p:spPr>
          <a:xfrm>
            <a:off x="2483769" y="2492374"/>
            <a:ext cx="5904656" cy="3528913"/>
          </a:xfrm>
        </p:spPr>
        <p:txBody>
          <a:bodyPr/>
          <a:lstStyle/>
          <a:p>
            <a:pPr eaLnBrk="1" hangingPunct="1">
              <a:lnSpc>
                <a:spcPct val="90000"/>
              </a:lnSpc>
            </a:pPr>
            <a:r>
              <a:rPr lang="es-MX" sz="2400" b="1" dirty="0">
                <a:solidFill>
                  <a:schemeClr val="accent6">
                    <a:lumMod val="50000"/>
                  </a:schemeClr>
                </a:solidFill>
              </a:rPr>
              <a:t>¿La codicia y el descontento fueron las semillas de la rebelión en el cielo?</a:t>
            </a:r>
          </a:p>
          <a:p>
            <a:pPr eaLnBrk="1" hangingPunct="1">
              <a:lnSpc>
                <a:spcPct val="90000"/>
              </a:lnSpc>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¿Qué sale a la luz en la lucha entre Cristo y Satanás en la tierra?</a:t>
            </a:r>
          </a:p>
          <a:p>
            <a:pPr marL="0" indent="0" eaLnBrk="1" hangingPunct="1">
              <a:lnSpc>
                <a:spcPct val="90000"/>
              </a:lnSpc>
              <a:buNone/>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 ¿El conflicto cósmico se centra el carácter de Dios y su ley? </a:t>
            </a:r>
            <a:endParaRPr lang="es-MX" sz="24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323528" y="1412776"/>
            <a:ext cx="8208912" cy="4938431"/>
          </a:xfrm>
        </p:spPr>
        <p:txBody>
          <a:bodyPr/>
          <a:lstStyle/>
          <a:p>
            <a:r>
              <a:rPr lang="es-ES" sz="2400" b="1" dirty="0">
                <a:solidFill>
                  <a:schemeClr val="accent6">
                    <a:lumMod val="50000"/>
                  </a:schemeClr>
                </a:solidFill>
              </a:rPr>
              <a:t>Sí, “Poco a poco Lucifer se fue entregando al deseo de la exaltación propia. ‘Pusiste tu corazón como corazón de Dios’. ‘Decías en tu corazón: Subiré hasta los cielos. ¡Levantaré mi trono por encima de las estrellas de Dios!” </a:t>
            </a:r>
            <a:r>
              <a:rPr lang="es-ES" sz="1800" b="1" dirty="0">
                <a:solidFill>
                  <a:schemeClr val="accent6">
                    <a:lumMod val="50000"/>
                  </a:schemeClr>
                </a:solidFill>
              </a:rPr>
              <a:t>(CS 318)</a:t>
            </a:r>
          </a:p>
          <a:p>
            <a:r>
              <a:rPr lang="es-ES" sz="2400" b="1" dirty="0">
                <a:solidFill>
                  <a:schemeClr val="accent6">
                    <a:lumMod val="50000"/>
                  </a:schemeClr>
                </a:solidFill>
              </a:rPr>
              <a:t>“Codiciando el honor con que el Padre Infinito había investido a su Hijo, este príncipe de los ángeles aspiró al poder que sólo Cristo tenía derecho a ejercer.” </a:t>
            </a:r>
            <a:r>
              <a:rPr lang="es-ES" sz="1800" b="1" dirty="0">
                <a:solidFill>
                  <a:schemeClr val="accent6">
                    <a:lumMod val="50000"/>
                  </a:schemeClr>
                </a:solidFill>
              </a:rPr>
              <a:t>(Id)</a:t>
            </a:r>
          </a:p>
          <a:p>
            <a:r>
              <a:rPr lang="es-ES" sz="2400" b="1" dirty="0">
                <a:solidFill>
                  <a:schemeClr val="accent6">
                    <a:lumMod val="50000"/>
                  </a:schemeClr>
                </a:solidFill>
              </a:rPr>
              <a:t>Lucifer dijo: “¿Por qué Cristo debería tener la supremacía? Abandonando su lugar, que ocupaba en presencia del Padre, Lucifer salió a difundir el espíritu de descontento entre los ángeles.” </a:t>
            </a:r>
            <a:r>
              <a:rPr lang="es-ES" sz="1800" b="1" dirty="0">
                <a:solidFill>
                  <a:schemeClr val="accent6">
                    <a:lumMod val="50000"/>
                  </a:schemeClr>
                </a:solidFill>
              </a:rPr>
              <a:t>(Id)</a:t>
            </a:r>
          </a:p>
          <a:p>
            <a:pPr marL="0" indent="0">
              <a:buNone/>
            </a:pPr>
            <a:r>
              <a:rPr lang="es-ES" sz="1800" b="1" dirty="0">
                <a:solidFill>
                  <a:schemeClr val="accent6">
                    <a:lumMod val="50000"/>
                  </a:schemeClr>
                </a:solidFill>
              </a:rPr>
              <a:t>   </a:t>
            </a:r>
            <a:endParaRPr lang="es-ES" sz="2400" b="1" dirty="0">
              <a:solidFill>
                <a:schemeClr val="accent6">
                  <a:lumMod val="50000"/>
                </a:schemeClr>
              </a:solidFill>
            </a:endParaRPr>
          </a:p>
        </p:txBody>
      </p:sp>
      <p:sp>
        <p:nvSpPr>
          <p:cNvPr id="7171"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800" b="1" dirty="0">
                <a:solidFill>
                  <a:srgbClr val="FF0000"/>
                </a:solidFill>
                <a:latin typeface="Tahoma" pitchFamily="34" charset="0"/>
              </a:rPr>
              <a:t>III.</a:t>
            </a:r>
            <a:r>
              <a:rPr lang="es-MX" sz="2800" b="1" dirty="0">
                <a:latin typeface="Tahoma" pitchFamily="34" charset="0"/>
              </a:rPr>
              <a:t> </a:t>
            </a:r>
            <a:r>
              <a:rPr lang="es-MX" sz="2800" b="1" dirty="0">
                <a:solidFill>
                  <a:srgbClr val="F2021F"/>
                </a:solidFill>
                <a:latin typeface="Tahoma" pitchFamily="34" charset="0"/>
              </a:rPr>
              <a:t>EXPLORA: </a:t>
            </a:r>
            <a:r>
              <a:rPr lang="es-MX" sz="2600" b="1" dirty="0">
                <a:solidFill>
                  <a:srgbClr val="FFFFCC"/>
                </a:solidFill>
              </a:rPr>
              <a:t>1.</a:t>
            </a:r>
            <a:r>
              <a:rPr lang="es-MX" sz="2400" b="1" dirty="0">
                <a:solidFill>
                  <a:schemeClr val="bg1"/>
                </a:solidFill>
              </a:rPr>
              <a:t>¿La codicia y el descontento fueron las semillas de la rebelión en el cielo</a:t>
            </a:r>
            <a:r>
              <a:rPr lang="es-MX" sz="2400" b="1" dirty="0">
                <a:solidFill>
                  <a:srgbClr val="FFFFCC"/>
                </a:solidFill>
              </a:rPr>
              <a:t>? </a:t>
            </a:r>
            <a:r>
              <a:rPr lang="es-MX" sz="2000" b="1" dirty="0">
                <a:solidFill>
                  <a:srgbClr val="FFCC99"/>
                </a:solidFill>
              </a:rPr>
              <a:t>Isa. 14:12</a:t>
            </a:r>
          </a:p>
        </p:txBody>
      </p:sp>
    </p:spTree>
    <p:extLst>
      <p:ext uri="{BB962C8B-B14F-4D97-AF65-F5344CB8AC3E}">
        <p14:creationId xmlns:p14="http://schemas.microsoft.com/office/powerpoint/2010/main" val="417144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63549" y="1341438"/>
            <a:ext cx="8140899" cy="4895874"/>
          </a:xfrm>
        </p:spPr>
        <p:txBody>
          <a:bodyPr/>
          <a:lstStyle/>
          <a:p>
            <a:r>
              <a:rPr lang="es-ES" sz="2400" b="1" dirty="0">
                <a:solidFill>
                  <a:schemeClr val="accent6">
                    <a:lumMod val="50000"/>
                  </a:schemeClr>
                </a:solidFill>
              </a:rPr>
              <a:t>El anhelo de Satanás, ser adorados y</a:t>
            </a:r>
            <a:r>
              <a:rPr lang="es-ES" sz="1800" b="1" dirty="0">
                <a:solidFill>
                  <a:schemeClr val="accent6">
                    <a:lumMod val="50000"/>
                  </a:schemeClr>
                </a:solidFill>
                <a:latin typeface="Arial" panose="020B0604020202020204" pitchFamily="34" charset="0"/>
              </a:rPr>
              <a:t> </a:t>
            </a:r>
            <a:r>
              <a:rPr lang="es-ES" sz="2400" b="1" dirty="0">
                <a:solidFill>
                  <a:schemeClr val="accent6">
                    <a:lumMod val="50000"/>
                  </a:schemeClr>
                </a:solidFill>
              </a:rPr>
              <a:t>su odio, malicia y la venganza de Satanás contra </a:t>
            </a:r>
            <a:r>
              <a:rPr lang="es-ES" sz="2400" b="1">
                <a:solidFill>
                  <a:schemeClr val="accent6">
                    <a:lumMod val="50000"/>
                  </a:schemeClr>
                </a:solidFill>
              </a:rPr>
              <a:t>Cristo Jesús, </a:t>
            </a:r>
            <a:r>
              <a:rPr lang="es-ES" sz="2400" b="1" dirty="0">
                <a:solidFill>
                  <a:schemeClr val="accent6">
                    <a:lumMod val="50000"/>
                  </a:schemeClr>
                </a:solidFill>
              </a:rPr>
              <a:t>en el momento de la tentación en el desierto y en el monte Calvario.</a:t>
            </a:r>
          </a:p>
          <a:p>
            <a:r>
              <a:rPr lang="es-ES" sz="2400" b="1" dirty="0">
                <a:solidFill>
                  <a:schemeClr val="accent6">
                    <a:lumMod val="50000"/>
                  </a:schemeClr>
                </a:solidFill>
              </a:rPr>
              <a:t>“En la lucha entre Cristo y Satanás, durante el ministerio terrenal del Salvador, se desenmascaró el carácter del gran engañador… Fue Satanás el que impulsó al mundo a rechazar a Cristo. El príncipe del mal ejerció todo su poder y astucia para destruir a Jesús.” </a:t>
            </a:r>
            <a:r>
              <a:rPr lang="es-ES" sz="1800" b="1" dirty="0">
                <a:solidFill>
                  <a:schemeClr val="accent6">
                    <a:lumMod val="50000"/>
                  </a:schemeClr>
                </a:solidFill>
              </a:rPr>
              <a:t>(CS 322)</a:t>
            </a:r>
          </a:p>
          <a:p>
            <a:r>
              <a:rPr lang="es-ES" sz="2400" b="1" dirty="0">
                <a:solidFill>
                  <a:schemeClr val="accent6">
                    <a:lumMod val="50000"/>
                  </a:schemeClr>
                </a:solidFill>
              </a:rPr>
              <a:t>“Los fuegos concentrados en la envidia y la malicia, el odio y la venganza, estallaron en el Calvario contra el Hijo de Dios.” </a:t>
            </a:r>
            <a:r>
              <a:rPr lang="es-ES" sz="1800" b="1" dirty="0">
                <a:solidFill>
                  <a:schemeClr val="accent6">
                    <a:lumMod val="50000"/>
                  </a:schemeClr>
                </a:solidFill>
              </a:rPr>
              <a:t>(Id) </a:t>
            </a:r>
            <a:endParaRPr lang="es-ES" sz="1800" b="1" dirty="0">
              <a:solidFill>
                <a:srgbClr val="3D3DD7"/>
              </a:solidFill>
            </a:endParaRPr>
          </a:p>
        </p:txBody>
      </p:sp>
      <p:sp>
        <p:nvSpPr>
          <p:cNvPr id="5123" name="Rectangle 2"/>
          <p:cNvSpPr>
            <a:spLocks noGrp="1" noChangeArrowheads="1"/>
          </p:cNvSpPr>
          <p:nvPr>
            <p:ph type="title"/>
          </p:nvPr>
        </p:nvSpPr>
        <p:spPr/>
        <p:txBody>
          <a:bodyPr/>
          <a:lstStyle/>
          <a:p>
            <a:pPr algn="just"/>
            <a:r>
              <a:rPr lang="es-MX" sz="2400" b="1" dirty="0">
                <a:solidFill>
                  <a:srgbClr val="FFFFCC"/>
                </a:solidFill>
                <a:latin typeface="Tahoma" pitchFamily="34" charset="0"/>
              </a:rPr>
              <a:t>2</a:t>
            </a:r>
            <a:r>
              <a:rPr lang="es-MX" sz="2400" b="1" dirty="0">
                <a:solidFill>
                  <a:srgbClr val="FFFFCC"/>
                </a:solidFill>
              </a:rPr>
              <a:t>. ¿</a:t>
            </a:r>
            <a:r>
              <a:rPr lang="es-MX" sz="2400" b="1" dirty="0">
                <a:solidFill>
                  <a:schemeClr val="bg1"/>
                </a:solidFill>
              </a:rPr>
              <a:t>Qué sale a la luz en la lucha entre Cristo y Satanás en la tierra? </a:t>
            </a:r>
            <a:r>
              <a:rPr lang="es-MX" sz="2000" b="1" dirty="0">
                <a:solidFill>
                  <a:srgbClr val="FFCC99"/>
                </a:solidFill>
              </a:rPr>
              <a:t>Mateo 4:1- 11 </a:t>
            </a:r>
            <a:endParaRPr lang="es-MX" sz="1600" b="1" dirty="0">
              <a:solidFill>
                <a:srgbClr val="CC66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68312" y="1484313"/>
            <a:ext cx="8136136" cy="4419600"/>
          </a:xfrm>
        </p:spPr>
        <p:txBody>
          <a:bodyPr/>
          <a:lstStyle/>
          <a:p>
            <a:r>
              <a:rPr lang="es-PE" sz="2400" b="1" dirty="0">
                <a:solidFill>
                  <a:schemeClr val="accent6">
                    <a:lumMod val="50000"/>
                  </a:schemeClr>
                </a:solidFill>
              </a:rPr>
              <a:t>Sí, “Hemos visto algunos pasajes que revelan  un conflicto cósmico entre Dios y Satanás. Pero ¿Cómo es posible tal conflicto? Si el conflicto cósmico fuera una mera cuestión de poder, habría terminado antes de empezar.” </a:t>
            </a:r>
            <a:r>
              <a:rPr lang="es-PE" sz="1800" b="1" dirty="0">
                <a:solidFill>
                  <a:schemeClr val="accent6">
                    <a:lumMod val="50000"/>
                  </a:schemeClr>
                </a:solidFill>
              </a:rPr>
              <a:t>(GEB 98)</a:t>
            </a:r>
          </a:p>
          <a:p>
            <a:r>
              <a:rPr lang="es-PE" sz="2400" b="1" dirty="0">
                <a:solidFill>
                  <a:schemeClr val="accent6">
                    <a:lumMod val="50000"/>
                  </a:schemeClr>
                </a:solidFill>
              </a:rPr>
              <a:t>“Las Escrituras revelan que el Conflicto es una disputa en torno al carácter de Dios.” </a:t>
            </a:r>
            <a:r>
              <a:rPr lang="es-PE" sz="1800" b="1" dirty="0">
                <a:solidFill>
                  <a:schemeClr val="accent6">
                    <a:lumMod val="50000"/>
                  </a:schemeClr>
                </a:solidFill>
              </a:rPr>
              <a:t>(Id)</a:t>
            </a:r>
          </a:p>
          <a:p>
            <a:r>
              <a:rPr lang="es-PE" sz="2400" b="1" dirty="0">
                <a:solidFill>
                  <a:schemeClr val="accent6">
                    <a:lumMod val="50000"/>
                  </a:schemeClr>
                </a:solidFill>
              </a:rPr>
              <a:t>“El líder rebelde declaró audazmente su despreció por la Ley del Creador. Reiteró su aserto de que los ángeles no necesitan control... Satanás indujo la falsa representación del carácter de Dios, que empleó en el cielo para hacer parecer severo y tirano”</a:t>
            </a:r>
            <a:r>
              <a:rPr lang="es-PE" sz="1800" b="1" dirty="0">
                <a:solidFill>
                  <a:schemeClr val="accent6">
                    <a:lumMod val="50000"/>
                  </a:schemeClr>
                </a:solidFill>
              </a:rPr>
              <a:t>(CS 320)</a:t>
            </a:r>
          </a:p>
        </p:txBody>
      </p:sp>
      <p:sp>
        <p:nvSpPr>
          <p:cNvPr id="6147"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600" b="1" dirty="0">
                <a:solidFill>
                  <a:srgbClr val="FFFFCC"/>
                </a:solidFill>
              </a:rPr>
              <a:t>3. </a:t>
            </a:r>
            <a:r>
              <a:rPr lang="es-MX" sz="2400" b="1" dirty="0">
                <a:solidFill>
                  <a:srgbClr val="FFFFCC"/>
                </a:solidFill>
              </a:rPr>
              <a:t>¿</a:t>
            </a:r>
            <a:r>
              <a:rPr lang="es-MX" sz="2400" b="1" dirty="0">
                <a:solidFill>
                  <a:schemeClr val="bg1"/>
                </a:solidFill>
              </a:rPr>
              <a:t>El conflicto cósmico se centra el carácter de Dios y su ley</a:t>
            </a:r>
            <a:r>
              <a:rPr lang="es-MX" sz="2400" b="1" dirty="0">
                <a:solidFill>
                  <a:srgbClr val="FFFFCC"/>
                </a:solidFill>
              </a:rPr>
              <a:t>?</a:t>
            </a:r>
            <a:r>
              <a:rPr lang="es-MX" sz="2400" b="1" dirty="0">
                <a:solidFill>
                  <a:srgbClr val="FFCC99"/>
                </a:solidFill>
              </a:rPr>
              <a:t> 1</a:t>
            </a:r>
            <a:r>
              <a:rPr lang="es-MX" sz="2000" b="1" dirty="0">
                <a:solidFill>
                  <a:srgbClr val="FFCC99"/>
                </a:solidFill>
              </a:rPr>
              <a:t>Juan 4:8; Juan 8:44, 45; Apocalipsis 12:7- 9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1979712" y="1650493"/>
            <a:ext cx="6592887" cy="4090987"/>
          </a:xfrm>
        </p:spPr>
        <p:txBody>
          <a:bodyPr/>
          <a:lstStyle/>
          <a:p>
            <a:pPr>
              <a:lnSpc>
                <a:spcPct val="80000"/>
              </a:lnSpc>
              <a:buFont typeface="Wingdings" pitchFamily="2" charset="2"/>
              <a:buNone/>
            </a:pPr>
            <a:r>
              <a:rPr lang="es-ES" sz="2800" b="1" dirty="0">
                <a:solidFill>
                  <a:srgbClr val="3D3DD7"/>
                </a:solidFill>
              </a:rPr>
              <a:t>  	</a:t>
            </a:r>
            <a:r>
              <a:rPr lang="es-ES" sz="2400" b="1" dirty="0">
                <a:solidFill>
                  <a:schemeClr val="accent6">
                    <a:lumMod val="50000"/>
                  </a:schemeClr>
                </a:solidFill>
              </a:rPr>
              <a:t>El deseo de ser un discípulo que usa la justicia y la verdad en el conflicto cósmico.</a:t>
            </a:r>
          </a:p>
          <a:p>
            <a:pPr>
              <a:lnSpc>
                <a:spcPct val="80000"/>
              </a:lnSpc>
              <a:buFont typeface="Wingdings" pitchFamily="2" charset="2"/>
              <a:buNone/>
            </a:pPr>
            <a:r>
              <a:rPr lang="es-ES" sz="2400" b="1" dirty="0">
                <a:solidFill>
                  <a:schemeClr val="accent6">
                    <a:lumMod val="50000"/>
                  </a:schemeClr>
                </a:solidFill>
              </a:rPr>
              <a:t>	¿Deseas ser un soldado del gran conflicto con Cristo?</a:t>
            </a:r>
            <a:endParaRPr lang="es-MX" sz="2400" b="1" dirty="0">
              <a:solidFill>
                <a:schemeClr val="accent6">
                  <a:lumMod val="50000"/>
                </a:schemeClr>
              </a:solidFill>
            </a:endParaRPr>
          </a:p>
          <a:p>
            <a:pPr eaLnBrk="1" hangingPunct="1">
              <a:lnSpc>
                <a:spcPct val="80000"/>
              </a:lnSpc>
              <a:buFont typeface="Wingdings" pitchFamily="2" charset="2"/>
              <a:buNone/>
            </a:pPr>
            <a:r>
              <a:rPr lang="es-MX" sz="2400" b="1" dirty="0">
                <a:solidFill>
                  <a:srgbClr val="F33F61"/>
                </a:solidFill>
              </a:rPr>
              <a:t>    ¿Cuál es tu decisión?</a:t>
            </a:r>
          </a:p>
          <a:p>
            <a:pPr eaLnBrk="1" hangingPunct="1">
              <a:lnSpc>
                <a:spcPct val="80000"/>
              </a:lnSpc>
              <a:buFont typeface="Wingdings" pitchFamily="2" charset="2"/>
              <a:buNone/>
            </a:pPr>
            <a:endParaRPr lang="es-MX" sz="2400" b="1" dirty="0">
              <a:solidFill>
                <a:srgbClr val="F33F61"/>
              </a:solidFill>
            </a:endParaRPr>
          </a:p>
          <a:p>
            <a:pPr eaLnBrk="1" hangingPunct="1">
              <a:lnSpc>
                <a:spcPct val="80000"/>
              </a:lnSpc>
              <a:buFont typeface="Wingdings" pitchFamily="2" charset="2"/>
              <a:buNone/>
            </a:pPr>
            <a:r>
              <a:rPr lang="es-MX" sz="2400" b="1" dirty="0">
                <a:solidFill>
                  <a:srgbClr val="F33F61"/>
                </a:solidFill>
              </a:rPr>
              <a:t>V. CREA: </a:t>
            </a:r>
            <a:r>
              <a:rPr lang="es-ES" sz="2400" b="1" dirty="0">
                <a:solidFill>
                  <a:schemeClr val="accent6">
                    <a:lumMod val="50000"/>
                  </a:schemeClr>
                </a:solidFill>
              </a:rPr>
              <a:t>¿Qué haré para compartir esta lección la próxima semana? Crear  oportunidades y compartir sobre el conflicto cósmico. Amén</a:t>
            </a:r>
            <a:endParaRPr lang="es-MX" sz="2400" b="1" dirty="0">
              <a:solidFill>
                <a:schemeClr val="accent6">
                  <a:lumMod val="50000"/>
                </a:schemeClr>
              </a:solidFill>
            </a:endParaRPr>
          </a:p>
          <a:p>
            <a:pPr eaLnBrk="1" hangingPunct="1">
              <a:lnSpc>
                <a:spcPct val="80000"/>
              </a:lnSpc>
              <a:buFont typeface="Wingdings" pitchFamily="2" charset="2"/>
              <a:buNone/>
            </a:pPr>
            <a:endParaRPr lang="es-MX" sz="2800" b="1" dirty="0">
              <a:solidFill>
                <a:srgbClr val="F33F61"/>
              </a:solidFill>
            </a:endParaRPr>
          </a:p>
        </p:txBody>
      </p:sp>
      <p:pic>
        <p:nvPicPr>
          <p:cNvPr id="8195" name="Picture 10" descr="J"/>
          <p:cNvPicPr>
            <a:picLocks noChangeAspect="1" noChangeArrowheads="1"/>
          </p:cNvPicPr>
          <p:nvPr/>
        </p:nvPicPr>
        <p:blipFill>
          <a:blip r:embed="rId2"/>
          <a:srcRect/>
          <a:stretch>
            <a:fillRect/>
          </a:stretch>
        </p:blipFill>
        <p:spPr bwMode="auto">
          <a:xfrm>
            <a:off x="536774" y="2599831"/>
            <a:ext cx="1442938" cy="2192310"/>
          </a:xfrm>
          <a:prstGeom prst="rect">
            <a:avLst/>
          </a:prstGeom>
          <a:noFill/>
          <a:ln w="9525">
            <a:noFill/>
            <a:miter lim="800000"/>
            <a:headEnd/>
            <a:tailEnd/>
          </a:ln>
        </p:spPr>
      </p:pic>
      <p:sp>
        <p:nvSpPr>
          <p:cNvPr id="8196" name="Rectangle 2"/>
          <p:cNvSpPr>
            <a:spLocks noGrp="1" noChangeArrowheads="1"/>
          </p:cNvSpPr>
          <p:nvPr>
            <p:ph type="title"/>
          </p:nvPr>
        </p:nvSpPr>
        <p:spPr/>
        <p:txBody>
          <a:bodyPr/>
          <a:lstStyle/>
          <a:p>
            <a:pPr eaLnBrk="1" hangingPunct="1"/>
            <a:r>
              <a:rPr lang="es-MX" sz="2800" b="1" dirty="0">
                <a:solidFill>
                  <a:srgbClr val="FF0000"/>
                </a:solidFill>
                <a:latin typeface="Tahoma" pitchFamily="34" charset="0"/>
              </a:rPr>
              <a:t>IV.</a:t>
            </a:r>
            <a:r>
              <a:rPr lang="es-MX" sz="2800" dirty="0">
                <a:solidFill>
                  <a:srgbClr val="FF0000"/>
                </a:solidFill>
                <a:latin typeface="Tahoma" pitchFamily="34" charset="0"/>
              </a:rPr>
              <a:t> </a:t>
            </a:r>
            <a:r>
              <a:rPr lang="es-MX" sz="2800" b="1" dirty="0">
                <a:solidFill>
                  <a:srgbClr val="F2021F"/>
                </a:solidFill>
                <a:latin typeface="Tahoma" pitchFamily="34" charset="0"/>
              </a:rPr>
              <a:t>APLICA:</a:t>
            </a:r>
            <a:br>
              <a:rPr lang="es-MX" sz="2800" b="1" dirty="0">
                <a:latin typeface="Tahoma" pitchFamily="34" charset="0"/>
              </a:rPr>
            </a:br>
            <a:r>
              <a:rPr lang="es-MX" sz="2400" b="1" dirty="0">
                <a:latin typeface="Tahoma" pitchFamily="34" charset="0"/>
              </a:rPr>
              <a:t>¿Qué debo sentir al recibir estos conocimientos?</a:t>
            </a:r>
            <a:r>
              <a:rPr lang="es-MX" sz="2800" b="1" dirty="0">
                <a:latin typeface="Tahoma"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50825" y="206375"/>
            <a:ext cx="8015288" cy="914400"/>
          </a:xfrm>
          <a:prstGeom prst="rect">
            <a:avLst/>
          </a:prstGeom>
          <a:noFill/>
          <a:ln>
            <a:noFill/>
          </a:ln>
        </p:spPr>
        <p:txBody>
          <a:bodyPr anchor="ct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a:lstStyle>
          <a:p>
            <a:pPr>
              <a:defRPr/>
            </a:pPr>
            <a:r>
              <a:rPr lang="es-MX" sz="3200" b="1" kern="0" dirty="0">
                <a:solidFill>
                  <a:srgbClr val="FFFF99"/>
                </a:solidFill>
                <a:latin typeface="Tahoma" panose="020B0604030504040204" pitchFamily="34" charset="0"/>
                <a:ea typeface="Tahoma" panose="020B0604030504040204" pitchFamily="34" charset="0"/>
                <a:cs typeface="Tahoma" panose="020B0604030504040204" pitchFamily="34" charset="0"/>
              </a:rPr>
              <a:t>Créditos</a:t>
            </a:r>
            <a:endParaRPr lang="es-MX" sz="2400" b="1" kern="0" dirty="0">
              <a:solidFill>
                <a:srgbClr val="FFFF99"/>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ángulo 5"/>
          <p:cNvSpPr/>
          <p:nvPr/>
        </p:nvSpPr>
        <p:spPr>
          <a:xfrm>
            <a:off x="8532813" y="677863"/>
            <a:ext cx="360362" cy="547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AR"/>
          </a:p>
        </p:txBody>
      </p:sp>
      <p:pic>
        <p:nvPicPr>
          <p:cNvPr id="9220" name="Picture 4" descr="Jesús sonriente"/>
          <p:cNvPicPr>
            <a:picLocks noChangeAspect="1" noChangeArrowheads="1"/>
          </p:cNvPicPr>
          <p:nvPr/>
        </p:nvPicPr>
        <p:blipFill>
          <a:blip r:embed="rId2"/>
          <a:srcRect/>
          <a:stretch>
            <a:fillRect/>
          </a:stretch>
        </p:blipFill>
        <p:spPr bwMode="auto">
          <a:xfrm>
            <a:off x="327025" y="1341438"/>
            <a:ext cx="8205788" cy="5011737"/>
          </a:xfrm>
          <a:prstGeom prst="rect">
            <a:avLst/>
          </a:prstGeom>
          <a:noFill/>
          <a:ln w="9525">
            <a:noFill/>
            <a:miter lim="800000"/>
            <a:headEnd/>
            <a:tailEnd/>
          </a:ln>
        </p:spPr>
      </p:pic>
      <p:sp>
        <p:nvSpPr>
          <p:cNvPr id="9221" name="Rectangle 2"/>
          <p:cNvSpPr>
            <a:spLocks noChangeArrowheads="1"/>
          </p:cNvSpPr>
          <p:nvPr/>
        </p:nvSpPr>
        <p:spPr bwMode="auto">
          <a:xfrm>
            <a:off x="1979613" y="1844675"/>
            <a:ext cx="6480175" cy="4216539"/>
          </a:xfrm>
          <a:prstGeom prst="rect">
            <a:avLst/>
          </a:prstGeom>
          <a:noFill/>
          <a:ln w="9525">
            <a:noFill/>
            <a:miter lim="800000"/>
            <a:headEnd/>
            <a:tailEnd/>
          </a:ln>
        </p:spPr>
        <p:txBody>
          <a:bodyPr>
            <a:spAutoFit/>
          </a:bodyPr>
          <a:lstStyle/>
          <a:p>
            <a:pPr algn="ctr" eaLnBrk="1" hangingPunct="1"/>
            <a:r>
              <a:rPr lang="es-AR" sz="1600" b="1" dirty="0">
                <a:solidFill>
                  <a:srgbClr val="FFFFCC"/>
                </a:solidFill>
                <a:latin typeface="Tahoma" pitchFamily="34" charset="0"/>
              </a:rPr>
              <a:t>DISEÑO ORIGINAL</a:t>
            </a:r>
          </a:p>
          <a:p>
            <a:pPr algn="ctr" eaLnBrk="1" hangingPunct="1"/>
            <a:r>
              <a:rPr lang="es-AR" sz="1200" b="1" dirty="0">
                <a:solidFill>
                  <a:srgbClr val="FFFFCC"/>
                </a:solidFill>
                <a:latin typeface="Tahoma" pitchFamily="34" charset="0"/>
              </a:rPr>
              <a:t>Lic. Alejandrino </a:t>
            </a:r>
            <a:r>
              <a:rPr lang="es-AR" sz="1200" b="1" dirty="0" err="1">
                <a:solidFill>
                  <a:srgbClr val="FFFFCC"/>
                </a:solidFill>
                <a:latin typeface="Tahoma" pitchFamily="34" charset="0"/>
              </a:rPr>
              <a:t>Halire</a:t>
            </a:r>
            <a:r>
              <a:rPr lang="es-AR" sz="1200" b="1" dirty="0">
                <a:solidFill>
                  <a:srgbClr val="FFFFCC"/>
                </a:solidFill>
                <a:latin typeface="Tahoma" pitchFamily="34" charset="0"/>
              </a:rPr>
              <a:t> </a:t>
            </a:r>
            <a:r>
              <a:rPr lang="es-AR" sz="1200" b="1" dirty="0" err="1">
                <a:solidFill>
                  <a:srgbClr val="FFFFCC"/>
                </a:solidFill>
                <a:latin typeface="Tahoma" pitchFamily="34" charset="0"/>
              </a:rPr>
              <a:t>Ccahuana</a:t>
            </a:r>
            <a:r>
              <a:rPr lang="es-AR" sz="1200" b="1" dirty="0">
                <a:solidFill>
                  <a:srgbClr val="FFFFCC"/>
                </a:solidFill>
                <a:latin typeface="Tahoma" pitchFamily="34" charset="0"/>
              </a:rPr>
              <a:t> </a:t>
            </a:r>
          </a:p>
          <a:p>
            <a:pPr algn="ctr" eaLnBrk="1" hangingPunct="1"/>
            <a:r>
              <a:rPr lang="es-AR" sz="1400" dirty="0">
                <a:solidFill>
                  <a:srgbClr val="FFFFCC"/>
                </a:solidFill>
                <a:latin typeface="Tahoma" pitchFamily="34" charset="0"/>
                <a:hlinkClick r:id="rId3"/>
              </a:rPr>
              <a:t>http://decalogo-janohalire.blogspot.com/p/escuela-sabatica.html</a:t>
            </a:r>
            <a:r>
              <a:rPr lang="es-AR" sz="1000" dirty="0">
                <a:solidFill>
                  <a:srgbClr val="FFFFCC"/>
                </a:solidFill>
                <a:latin typeface="Tahoma" pitchFamily="34" charset="0"/>
              </a:rPr>
              <a:t> </a:t>
            </a:r>
          </a:p>
          <a:p>
            <a:pPr algn="ctr" eaLnBrk="1" hangingPunct="1"/>
            <a:endParaRPr lang="es-AR" sz="1600" b="1" dirty="0">
              <a:latin typeface="Tahoma" pitchFamily="34" charset="0"/>
            </a:endParaRPr>
          </a:p>
          <a:p>
            <a:pPr algn="ctr" eaLnBrk="1" hangingPunct="1"/>
            <a:r>
              <a:rPr lang="es-AR" sz="1600" b="1" dirty="0">
                <a:solidFill>
                  <a:srgbClr val="CCECFF"/>
                </a:solidFill>
                <a:latin typeface="Tahoma" pitchFamily="34" charset="0"/>
              </a:rPr>
              <a:t>Distribución</a:t>
            </a:r>
          </a:p>
          <a:p>
            <a:pPr algn="ctr" eaLnBrk="1" hangingPunct="1"/>
            <a:r>
              <a:rPr lang="es-AR" sz="1600" b="1" dirty="0">
                <a:solidFill>
                  <a:srgbClr val="CCECFF"/>
                </a:solidFill>
                <a:latin typeface="Tahoma" pitchFamily="34" charset="0"/>
              </a:rPr>
              <a:t>Recursos Escuela Sabática ©</a:t>
            </a:r>
          </a:p>
          <a:p>
            <a:pPr algn="ctr" eaLnBrk="1" hangingPunct="1"/>
            <a:endParaRPr lang="es-AR" sz="1200" b="1" dirty="0">
              <a:latin typeface="Tahoma" pitchFamily="34" charset="0"/>
            </a:endParaRPr>
          </a:p>
          <a:p>
            <a:pPr algn="ctr" eaLnBrk="1" hangingPunct="1"/>
            <a:r>
              <a:rPr lang="es-AR" sz="1400" b="1" dirty="0">
                <a:solidFill>
                  <a:schemeClr val="bg1"/>
                </a:solidFill>
                <a:latin typeface="Tahoma" pitchFamily="34" charset="0"/>
              </a:rPr>
              <a:t>Para recibir las próximas lecciones inscríbase enviando un mail a:</a:t>
            </a:r>
          </a:p>
          <a:p>
            <a:pPr algn="ctr" eaLnBrk="1" hangingPunct="1"/>
            <a:r>
              <a:rPr lang="es-PE" sz="1400" u="sng" dirty="0">
                <a:hlinkClick r:id="rId4"/>
              </a:rPr>
              <a:t>www.recursos-biblicos.com</a:t>
            </a:r>
            <a:endParaRPr lang="es-AR" sz="1400" b="1" dirty="0">
              <a:solidFill>
                <a:schemeClr val="bg1"/>
              </a:solidFill>
              <a:latin typeface="Tahoma" pitchFamily="34" charset="0"/>
            </a:endParaRPr>
          </a:p>
          <a:p>
            <a:pPr algn="ctr" eaLnBrk="1" hangingPunct="1">
              <a:buFont typeface="Wingdings" pitchFamily="2" charset="2"/>
              <a:buNone/>
            </a:pPr>
            <a:r>
              <a:rPr lang="es-AR" sz="1200" b="1" dirty="0">
                <a:solidFill>
                  <a:schemeClr val="bg1"/>
                </a:solidFill>
                <a:latin typeface="Tahoma" pitchFamily="34" charset="0"/>
              </a:rPr>
              <a:t> Asunto: Lecciones en </a:t>
            </a:r>
            <a:r>
              <a:rPr lang="es-AR" sz="1200" b="1" dirty="0" err="1">
                <a:solidFill>
                  <a:schemeClr val="bg1"/>
                </a:solidFill>
                <a:latin typeface="Tahoma" pitchFamily="34" charset="0"/>
              </a:rPr>
              <a:t>Powerpoint</a:t>
            </a:r>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a:p>
            <a:pPr algn="ctr" eaLnBrk="1" hangingPunct="1"/>
            <a:endParaRPr lang="es-AR" sz="1400" b="1" dirty="0">
              <a:solidFill>
                <a:schemeClr val="bg1"/>
              </a:solidFill>
              <a:latin typeface="Tahoma" pitchFamily="34" charset="0"/>
            </a:endParaRPr>
          </a:p>
          <a:p>
            <a:pPr algn="ctr" eaLnBrk="1" hangingPunct="1"/>
            <a:r>
              <a:rPr lang="es-AR" sz="1400" b="1" dirty="0">
                <a:solidFill>
                  <a:schemeClr val="bg1"/>
                </a:solidFill>
                <a:latin typeface="Tahoma" pitchFamily="34" charset="0"/>
              </a:rPr>
              <a:t>RECURSOS ADVENTISTAS</a:t>
            </a:r>
          </a:p>
          <a:p>
            <a:pPr algn="ctr" eaLnBrk="1" hangingPunct="1"/>
            <a:r>
              <a:rPr lang="es-AR" sz="1400" b="1" dirty="0">
                <a:solidFill>
                  <a:schemeClr val="bg1"/>
                </a:solidFill>
                <a:latin typeface="Tahoma" pitchFamily="34" charset="0"/>
              </a:rPr>
              <a:t>Recursos gratuitos </a:t>
            </a:r>
          </a:p>
          <a:p>
            <a:pPr algn="ctr" eaLnBrk="1" hangingPunct="1"/>
            <a:endParaRPr lang="es-AR" sz="1200" b="1" dirty="0">
              <a:solidFill>
                <a:schemeClr val="bg1"/>
              </a:solidFill>
              <a:latin typeface="Tahoma" pitchFamily="34" charset="0"/>
            </a:endParaRPr>
          </a:p>
          <a:p>
            <a:pPr algn="ctr" eaLnBrk="1" hangingPunct="1"/>
            <a:r>
              <a:rPr lang="es-AR" sz="1200" b="1" dirty="0">
                <a:solidFill>
                  <a:schemeClr val="bg1"/>
                </a:solidFill>
                <a:latin typeface="Tahoma" pitchFamily="34" charset="0"/>
                <a:hlinkClick r:id="rId5"/>
              </a:rPr>
              <a:t>http://decalogo-janohalire.blogspot.com/</a:t>
            </a:r>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a:p>
            <a:pPr algn="ctr" eaLnBrk="1" hangingPunct="1"/>
            <a:r>
              <a:rPr lang="es-PE" sz="1200" dirty="0">
                <a:hlinkClick r:id="rId6"/>
              </a:rPr>
              <a:t>https://es.slideshare.net/ahalirecc</a:t>
            </a:r>
            <a:r>
              <a:rPr lang="es-PE" sz="1200" dirty="0"/>
              <a:t> </a:t>
            </a:r>
          </a:p>
          <a:p>
            <a:pPr algn="ctr" eaLnBrk="1" hangingPunct="1"/>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p:txBody>
      </p:sp>
      <p:grpSp>
        <p:nvGrpSpPr>
          <p:cNvPr id="9222" name="Group 3"/>
          <p:cNvGrpSpPr>
            <a:grpSpLocks/>
          </p:cNvGrpSpPr>
          <p:nvPr/>
        </p:nvGrpSpPr>
        <p:grpSpPr bwMode="auto">
          <a:xfrm>
            <a:off x="511175" y="5084763"/>
            <a:ext cx="1120775" cy="865187"/>
            <a:chOff x="4694" y="3521"/>
            <a:chExt cx="908" cy="680"/>
          </a:xfrm>
        </p:grpSpPr>
        <p:sp>
          <p:nvSpPr>
            <p:cNvPr id="9223" name="WordArt 4"/>
            <p:cNvSpPr>
              <a:spLocks noChangeArrowheads="1" noChangeShapeType="1" noTextEdit="1"/>
            </p:cNvSpPr>
            <p:nvPr/>
          </p:nvSpPr>
          <p:spPr bwMode="auto">
            <a:xfrm>
              <a:off x="4740" y="3838"/>
              <a:ext cx="804" cy="276"/>
            </a:xfrm>
            <a:prstGeom prst="rect">
              <a:avLst/>
            </a:prstGeom>
          </p:spPr>
          <p:txBody>
            <a:bodyPr wrap="none" fromWordArt="1">
              <a:prstTxWarp prst="textPlain">
                <a:avLst>
                  <a:gd name="adj" fmla="val 50000"/>
                </a:avLst>
              </a:prstTxWarp>
            </a:bodyPr>
            <a:lstStyle/>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Recursos</a:t>
              </a:r>
            </a:p>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Escuela Sabática</a:t>
              </a:r>
            </a:p>
          </p:txBody>
        </p:sp>
        <p:pic>
          <p:nvPicPr>
            <p:cNvPr id="9224" name="Picture 5" descr="logo IASD - ANI"/>
            <p:cNvPicPr>
              <a:picLocks noChangeAspect="1" noChangeArrowheads="1" noCrop="1"/>
            </p:cNvPicPr>
            <p:nvPr/>
          </p:nvPicPr>
          <p:blipFill>
            <a:blip r:embed="rId7"/>
            <a:srcRect/>
            <a:stretch>
              <a:fillRect/>
            </a:stretch>
          </p:blipFill>
          <p:spPr bwMode="auto">
            <a:xfrm>
              <a:off x="5012" y="3521"/>
              <a:ext cx="288" cy="317"/>
            </a:xfrm>
            <a:prstGeom prst="rect">
              <a:avLst/>
            </a:prstGeom>
            <a:noFill/>
            <a:ln w="9525">
              <a:noFill/>
              <a:miter lim="800000"/>
              <a:headEnd/>
              <a:tailEnd/>
            </a:ln>
          </p:spPr>
        </p:pic>
        <p:sp>
          <p:nvSpPr>
            <p:cNvPr id="9225" name="Line 6"/>
            <p:cNvSpPr>
              <a:spLocks noChangeShapeType="1"/>
            </p:cNvSpPr>
            <p:nvPr/>
          </p:nvSpPr>
          <p:spPr bwMode="auto">
            <a:xfrm>
              <a:off x="4988" y="3802"/>
              <a:ext cx="329" cy="0"/>
            </a:xfrm>
            <a:prstGeom prst="line">
              <a:avLst/>
            </a:prstGeom>
            <a:noFill/>
            <a:ln w="76200">
              <a:solidFill>
                <a:srgbClr val="990099"/>
              </a:solidFill>
              <a:round/>
              <a:headEnd/>
              <a:tailEnd/>
            </a:ln>
          </p:spPr>
          <p:txBody>
            <a:bodyPr/>
            <a:lstStyle/>
            <a:p>
              <a:endParaRPr lang="es-ES"/>
            </a:p>
          </p:txBody>
        </p:sp>
        <p:sp>
          <p:nvSpPr>
            <p:cNvPr id="9226" name="Line 7"/>
            <p:cNvSpPr>
              <a:spLocks noChangeShapeType="1"/>
            </p:cNvSpPr>
            <p:nvPr/>
          </p:nvSpPr>
          <p:spPr bwMode="auto">
            <a:xfrm>
              <a:off x="4694" y="4201"/>
              <a:ext cx="908" cy="0"/>
            </a:xfrm>
            <a:prstGeom prst="line">
              <a:avLst/>
            </a:prstGeom>
            <a:noFill/>
            <a:ln w="76200">
              <a:solidFill>
                <a:srgbClr val="990099"/>
              </a:solidFill>
              <a:round/>
              <a:headEnd/>
              <a:tailEnd/>
            </a:ln>
          </p:spPr>
          <p:txBody>
            <a:bodyPr/>
            <a:lstStyle/>
            <a:p>
              <a:endParaRPr lang="es-ES"/>
            </a:p>
          </p:txBody>
        </p:sp>
      </p:gr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98528</TotalTime>
  <Words>750</Words>
  <Application>Microsoft Office PowerPoint</Application>
  <PresentationFormat>Presentación en pantalla (4:3)</PresentationFormat>
  <Paragraphs>64</Paragraphs>
  <Slides>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Impact</vt:lpstr>
      <vt:lpstr>Tahoma</vt:lpstr>
      <vt:lpstr>Times New Roman</vt:lpstr>
      <vt:lpstr>Wingdings</vt:lpstr>
      <vt:lpstr>Radial</vt:lpstr>
      <vt:lpstr>Presentación de PowerPoint</vt:lpstr>
      <vt:lpstr>Presentación de PowerPoint</vt:lpstr>
      <vt:lpstr>II. MOTIVAR: ¿Cómo motivar y cómo enseñar? </vt:lpstr>
      <vt:lpstr>Presentación de PowerPoint</vt:lpstr>
      <vt:lpstr>2. ¿Qué sale a la luz en la lucha entre Cristo y Satanás en la tierra? Mateo 4:1- 11 </vt:lpstr>
      <vt:lpstr>Presentación de PowerPoint</vt:lpstr>
      <vt:lpstr>IV. APLICA: ¿Qué debo sentir al recibir estos conocimientos? </vt:lpstr>
      <vt:lpstr>Presentación de PowerPoint</vt:lpstr>
    </vt:vector>
  </TitlesOfParts>
  <Company>DELBELCONPU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Amor y juicio, el dilema de Dios</dc:title>
  <dc:creator>pc3</dc:creator>
  <cp:lastModifiedBy>Pc</cp:lastModifiedBy>
  <cp:revision>8509</cp:revision>
  <dcterms:created xsi:type="dcterms:W3CDTF">2007-04-17T14:25:21Z</dcterms:created>
  <dcterms:modified xsi:type="dcterms:W3CDTF">2025-02-24T22:13:34Z</dcterms:modified>
</cp:coreProperties>
</file>