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0"/>
  </p:notesMasterIdLst>
  <p:sldIdLst>
    <p:sldId id="256" r:id="rId2"/>
    <p:sldId id="284" r:id="rId3"/>
    <p:sldId id="265" r:id="rId4"/>
    <p:sldId id="287" r:id="rId5"/>
    <p:sldId id="269" r:id="rId6"/>
    <p:sldId id="282" r:id="rId7"/>
    <p:sldId id="263" r:id="rId8"/>
    <p:sldId id="281" r:id="rId9"/>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E71EAABB-2278-4A42-A021-174F358C85A2}">
          <p14:sldIdLst>
            <p14:sldId id="256"/>
            <p14:sldId id="284"/>
            <p14:sldId id="265"/>
            <p14:sldId id="287"/>
          </p14:sldIdLst>
        </p14:section>
        <p14:section name="Sección sin título" id="{9FBCFC46-058C-47EA-A91B-B54E9588554D}">
          <p14:sldIdLst>
            <p14:sldId id="269"/>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2/17/2025</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3</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88CF0B65-7D7D-4124-8CC2-64ACEAB319AA}" type="slidenum">
              <a:rPr lang="en-US" smtClean="0"/>
              <a:pPr/>
              <a:t>4</a:t>
            </a:fld>
            <a:endParaRPr lang="en-US"/>
          </a:p>
        </p:txBody>
      </p:sp>
    </p:spTree>
    <p:extLst>
      <p:ext uri="{BB962C8B-B14F-4D97-AF65-F5344CB8AC3E}">
        <p14:creationId xmlns:p14="http://schemas.microsoft.com/office/powerpoint/2010/main" val="356882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22 de febrero 2025</a:t>
            </a:r>
          </a:p>
        </p:txBody>
      </p:sp>
      <p:sp>
        <p:nvSpPr>
          <p:cNvPr id="2052" name="Text Box 8"/>
          <p:cNvSpPr txBox="1">
            <a:spLocks noChangeArrowheads="1"/>
          </p:cNvSpPr>
          <p:nvPr/>
        </p:nvSpPr>
        <p:spPr bwMode="auto">
          <a:xfrm>
            <a:off x="323850" y="663575"/>
            <a:ext cx="7734300" cy="646331"/>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LIBRE ALBEDRÍO, AMOR Y PROVIDENCIA DIVINA</a:t>
            </a:r>
          </a:p>
          <a:p>
            <a:pPr eaLnBrk="1" hangingPunct="1"/>
            <a:endParaRPr lang="es-MX" dirty="0">
              <a:solidFill>
                <a:schemeClr val="bg1"/>
              </a:solidFill>
              <a:latin typeface="Arial Black" pitchFamily="34" charset="0"/>
            </a:endParaRP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16:33</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1° Trimestre de 2025</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08</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151589" y="1606161"/>
            <a:ext cx="2840821" cy="40105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mal uso del libre albedrío.</a:t>
            </a:r>
          </a:p>
          <a:p>
            <a:pPr eaLnBrk="1" hangingPunct="1">
              <a:lnSpc>
                <a:spcPct val="90000"/>
              </a:lnSpc>
            </a:pPr>
            <a:r>
              <a:rPr lang="es-MX" sz="2400" b="1" dirty="0">
                <a:solidFill>
                  <a:schemeClr val="accent6">
                    <a:lumMod val="75000"/>
                  </a:schemeClr>
                </a:solidFill>
              </a:rPr>
              <a:t>SENTIR: El deseo de usar bien la libertad personal.</a:t>
            </a:r>
          </a:p>
          <a:p>
            <a:pPr eaLnBrk="1" hangingPunct="1">
              <a:lnSpc>
                <a:spcPct val="90000"/>
              </a:lnSpc>
            </a:pPr>
            <a:r>
              <a:rPr lang="es-MX" sz="2400" b="1" dirty="0">
                <a:solidFill>
                  <a:schemeClr val="accent6">
                    <a:lumMod val="75000"/>
                  </a:schemeClr>
                </a:solidFill>
              </a:rPr>
              <a:t>HACER: La decisión de someterse a Dios para hacer buenas decisiones.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usa bien el libre albedrío, sometiéndose a la voluntad de Dios.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¿Dios es soberano aunque no todos deseos se cumplan?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¿La omnipotencia de Dios no excluye el libre albedrío humano?</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esperanza encontramos en la providencia divina? </a:t>
            </a:r>
            <a:endParaRPr lang="es-MX" sz="2400"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08912" cy="4938431"/>
          </a:xfrm>
        </p:spPr>
        <p:txBody>
          <a:bodyPr/>
          <a:lstStyle/>
          <a:p>
            <a:r>
              <a:rPr lang="es-ES" sz="2400" b="1" dirty="0">
                <a:solidFill>
                  <a:schemeClr val="accent6">
                    <a:lumMod val="50000"/>
                  </a:schemeClr>
                </a:solidFill>
              </a:rPr>
              <a:t>Sí, “Dios no determina todo lo que sucede. Aunque es todopoderoso, está moralmente comprometido con el libre albedrío humano. En consecuencia, no todo lo que sucede está en armonía con los deseos, de Dios.” </a:t>
            </a:r>
            <a:r>
              <a:rPr lang="es-ES" sz="1800" b="1" dirty="0">
                <a:solidFill>
                  <a:schemeClr val="accent6">
                    <a:lumMod val="50000"/>
                  </a:schemeClr>
                </a:solidFill>
              </a:rPr>
              <a:t>(GEB 89)</a:t>
            </a:r>
          </a:p>
          <a:p>
            <a:r>
              <a:rPr lang="es-ES" sz="2400" b="1" dirty="0">
                <a:solidFill>
                  <a:schemeClr val="accent6">
                    <a:lumMod val="50000"/>
                  </a:schemeClr>
                </a:solidFill>
              </a:rPr>
              <a:t>El libre albedrío es un don divino, la usamos libremente para tomar nuestras decisiones, si decidimos bien, encontramos paz y satisfacción. Ahora si tomamos malas decisiones, cosechamos el fruto de nuestras decisiones equivocadas.</a:t>
            </a:r>
          </a:p>
          <a:p>
            <a:r>
              <a:rPr lang="es-ES" sz="2400" b="1" dirty="0">
                <a:solidFill>
                  <a:schemeClr val="accent6">
                    <a:lumMod val="50000"/>
                  </a:schemeClr>
                </a:solidFill>
              </a:rPr>
              <a:t>Dios desea el bien para sus criaturas, pero respeta nuestras decisiones hasta las equivocadas.” </a:t>
            </a:r>
            <a:r>
              <a:rPr lang="es-ES" sz="1800" b="1" dirty="0">
                <a:solidFill>
                  <a:schemeClr val="accent6">
                    <a:lumMod val="50000"/>
                  </a:schemeClr>
                </a:solidFill>
              </a:rPr>
              <a:t>(GEB 72)</a:t>
            </a:r>
          </a:p>
          <a:p>
            <a:pPr marL="0" indent="0">
              <a:buNone/>
            </a:pPr>
            <a:r>
              <a:rPr lang="es-ES" sz="1800" b="1" dirty="0">
                <a:solidFill>
                  <a:schemeClr val="accent6">
                    <a:lumMod val="50000"/>
                  </a:schemeClr>
                </a:solidFill>
              </a:rPr>
              <a:t>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¿Dios es soberano aunque no todos deseos se cumplan</a:t>
            </a:r>
            <a:r>
              <a:rPr lang="es-MX" sz="2400" b="1" dirty="0">
                <a:solidFill>
                  <a:srgbClr val="FFFFCC"/>
                </a:solidFill>
              </a:rPr>
              <a:t>? </a:t>
            </a:r>
            <a:r>
              <a:rPr lang="es-MX" sz="2000" b="1" dirty="0">
                <a:solidFill>
                  <a:srgbClr val="FFCC99"/>
                </a:solidFill>
              </a:rPr>
              <a:t>Salmo 81:11- 14</a:t>
            </a:r>
          </a:p>
        </p:txBody>
      </p:sp>
    </p:spTree>
    <p:extLst>
      <p:ext uri="{BB962C8B-B14F-4D97-AF65-F5344CB8AC3E}">
        <p14:creationId xmlns:p14="http://schemas.microsoft.com/office/powerpoint/2010/main" val="417144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Sí, “Hay cosas que Dios no hará y no puede hacer en razón a su carácter moral. Este concepto es significativo para nuestra comprensión de la providencia divina en el mundo.” </a:t>
            </a:r>
            <a:r>
              <a:rPr lang="es-ES" sz="1800" b="1" dirty="0">
                <a:solidFill>
                  <a:schemeClr val="accent6">
                    <a:lumMod val="50000"/>
                  </a:schemeClr>
                </a:solidFill>
              </a:rPr>
              <a:t>(GEB 89)</a:t>
            </a:r>
          </a:p>
          <a:p>
            <a:r>
              <a:rPr lang="es-ES" sz="2400" b="1" dirty="0">
                <a:solidFill>
                  <a:schemeClr val="accent6">
                    <a:lumMod val="50000"/>
                  </a:schemeClr>
                </a:solidFill>
              </a:rPr>
              <a:t>“La omnipotencia de Dios no excluye el libre albedrío de sus criaturas. Sus acciones providenciales no fuerza la conciencia, solo apela amorosamente a nuestras mentes para que elijamos la vida o la muerte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30:15- 20; Id)”.</a:t>
            </a:r>
          </a:p>
          <a:p>
            <a:r>
              <a:rPr lang="es-ES" sz="2400" b="1" dirty="0">
                <a:solidFill>
                  <a:schemeClr val="accent6">
                    <a:lumMod val="50000"/>
                  </a:schemeClr>
                </a:solidFill>
              </a:rPr>
              <a:t>“El término predestinación divina no significa que Dios determina de antemano.” Dios nos pone un destino, o una meta la de ser santos de él; pero el ser humano decide su destino o meta. </a:t>
            </a:r>
            <a:r>
              <a:rPr lang="es-ES" sz="1800" b="1" dirty="0">
                <a:solidFill>
                  <a:schemeClr val="accent6">
                    <a:lumMod val="50000"/>
                  </a:schemeClr>
                </a:solidFill>
              </a:rPr>
              <a:t>( Ef. 1:4, 5; GEB 86) </a:t>
            </a:r>
            <a:endParaRPr lang="es-ES" sz="1800" b="1" dirty="0">
              <a:solidFill>
                <a:srgbClr val="3D3DD7"/>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La omnipotencia de Dios no excluye el libre albedrío humano? </a:t>
            </a:r>
            <a:r>
              <a:rPr lang="es-MX" sz="2000" b="1" dirty="0">
                <a:solidFill>
                  <a:srgbClr val="FFCC99"/>
                </a:solidFill>
              </a:rPr>
              <a:t>Efesios 1:9- 11 </a:t>
            </a:r>
            <a:endParaRPr lang="es-MX" sz="1600" b="1" dirty="0">
              <a:solidFill>
                <a:srgbClr val="CC66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PE" sz="2400" b="1" dirty="0">
                <a:solidFill>
                  <a:schemeClr val="accent6">
                    <a:lumMod val="50000"/>
                  </a:schemeClr>
                </a:solidFill>
              </a:rPr>
              <a:t>La esperanza está en Dios, de acuerdo al plan de redención divino, el mal será erradicado desde la raíz; hasta el originador del sufrimiento en la tierra será eliminado, al final del proceso judicial divino.</a:t>
            </a:r>
          </a:p>
          <a:p>
            <a:r>
              <a:rPr lang="es-PE" sz="2400" b="1" dirty="0">
                <a:solidFill>
                  <a:schemeClr val="accent6">
                    <a:lumMod val="50000"/>
                  </a:schemeClr>
                </a:solidFill>
              </a:rPr>
              <a:t>El Señor Jesucristo dijo: “En el mundo tendréis aflicción; pero confiad, yo he vencido al mundo (Juan 16:33).” No es que, Dios quiere aflicciones para los seres humanos; estamos en un conflicto del bien y el mal, al final, el mal será vencido y los que están de parte del mal también.</a:t>
            </a:r>
          </a:p>
          <a:p>
            <a:r>
              <a:rPr lang="es-PE" sz="2400" b="1" dirty="0">
                <a:solidFill>
                  <a:schemeClr val="accent6">
                    <a:lumMod val="50000"/>
                  </a:schemeClr>
                </a:solidFill>
              </a:rPr>
              <a:t>“Ya no habrá muerte, ni habrá más llanto, ni clamor, ni dolor , porque las primeras cosas pasaron.”</a:t>
            </a:r>
            <a:r>
              <a:rPr lang="es-PE" sz="1800" b="1" dirty="0">
                <a:solidFill>
                  <a:schemeClr val="accent6">
                    <a:lumMod val="50000"/>
                  </a:schemeClr>
                </a:solidFill>
              </a:rPr>
              <a:t>(Ap. 21:4)</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esperanza encontramos en la providencia divina</a:t>
            </a:r>
            <a:r>
              <a:rPr lang="es-MX" sz="2400" b="1" dirty="0">
                <a:solidFill>
                  <a:srgbClr val="FFFFCC"/>
                </a:solidFill>
              </a:rPr>
              <a:t>?</a:t>
            </a:r>
            <a:r>
              <a:rPr lang="es-MX" sz="2400" b="1" dirty="0">
                <a:solidFill>
                  <a:srgbClr val="FFCC99"/>
                </a:solidFill>
              </a:rPr>
              <a:t> </a:t>
            </a:r>
            <a:r>
              <a:rPr lang="es-MX" sz="2000" b="1" dirty="0">
                <a:solidFill>
                  <a:srgbClr val="FFCC99"/>
                </a:solidFill>
              </a:rPr>
              <a:t>Juan 16:33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un discípulo que sabe usar bien su libre albedrío o su libertad, sometiéndose a la voluntad de Dios.</a:t>
            </a:r>
          </a:p>
          <a:p>
            <a:pPr>
              <a:lnSpc>
                <a:spcPct val="80000"/>
              </a:lnSpc>
              <a:buFont typeface="Wingdings" pitchFamily="2" charset="2"/>
              <a:buNone/>
            </a:pPr>
            <a:r>
              <a:rPr lang="es-ES" sz="2400" b="1" dirty="0">
                <a:solidFill>
                  <a:schemeClr val="accent6">
                    <a:lumMod val="50000"/>
                  </a:schemeClr>
                </a:solidFill>
              </a:rPr>
              <a:t>	¿Deseas ser sabio para tomar decisiones correctas?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y compartir sobre el libre albedrío.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98161</TotalTime>
  <Words>726</Words>
  <Application>Microsoft Office PowerPoint</Application>
  <PresentationFormat>Presentación en pantalla (4:3)</PresentationFormat>
  <Paragraphs>64</Paragraphs>
  <Slides>8</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II. MOTIVAR: ¿Cómo motivar y cómo enseñar? </vt:lpstr>
      <vt:lpstr>Presentación de PowerPoint</vt:lpstr>
      <vt:lpstr>2. ¿La omnipotencia de Dios no excluye el libre albedrío humano? Efesios 1:9- 11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8487</cp:revision>
  <dcterms:created xsi:type="dcterms:W3CDTF">2007-04-17T14:25:21Z</dcterms:created>
  <dcterms:modified xsi:type="dcterms:W3CDTF">2025-02-17T23:53:56Z</dcterms:modified>
</cp:coreProperties>
</file>