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2"/>
  </p:notesMasterIdLst>
  <p:sldIdLst>
    <p:sldId id="256" r:id="rId2"/>
    <p:sldId id="284" r:id="rId3"/>
    <p:sldId id="285" r:id="rId4"/>
    <p:sldId id="286" r:id="rId5"/>
    <p:sldId id="265" r:id="rId6"/>
    <p:sldId id="287" r:id="rId7"/>
    <p:sldId id="269" r:id="rId8"/>
    <p:sldId id="282" r:id="rId9"/>
    <p:sldId id="263" r:id="rId10"/>
    <p:sldId id="281" r:id="rId11"/>
  </p:sldIdLst>
  <p:sldSz cx="9144000" cy="6858000" type="screen4x3"/>
  <p:notesSz cx="6858000" cy="9144000"/>
  <p:defaultTextStyle>
    <a:defPPr>
      <a:defRPr lang="es-MX"/>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Sección predeterminada" id="{1B2364EF-C85E-465D-8903-99FDDE7DDF15}">
          <p14:sldIdLst>
            <p14:sldId id="256"/>
            <p14:sldId id="284"/>
            <p14:sldId id="285"/>
            <p14:sldId id="286"/>
            <p14:sldId id="265"/>
            <p14:sldId id="287"/>
            <p14:sldId id="269"/>
          </p14:sldIdLst>
        </p14:section>
        <p14:section name="Sección sin título" id="{AED1ED32-3F7B-4EF3-AA8C-1268E0351262}">
          <p14:sldIdLst/>
        </p14:section>
        <p14:section name="Sección sin título" id="{81AE0154-2E74-4C08-B009-D7DE51CFE955}">
          <p14:sldIdLst>
            <p14:sldId id="282"/>
            <p14:sldId id="263"/>
            <p14:sldId id="28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FFFF07"/>
    <a:srgbClr val="F2021F"/>
    <a:srgbClr val="F33F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p:cViewPr varScale="1">
        <p:scale>
          <a:sx n="70" d="100"/>
          <a:sy n="70"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D3446F-5817-4C25-929D-4F180A64F446}" type="datetimeFigureOut">
              <a:rPr lang="en-US" smtClean="0"/>
              <a:pPr/>
              <a:t>2/5/2024</a:t>
            </a:fld>
            <a:endParaRPr lang="en-U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CF0B65-7D7D-4124-8CC2-64ACEAB319AA}" type="slidenum">
              <a:rPr lang="en-US" smtClean="0"/>
              <a:pPr/>
              <a:t>‹Nº›</a:t>
            </a:fld>
            <a:endParaRPr lang="en-US"/>
          </a:p>
        </p:txBody>
      </p:sp>
    </p:spTree>
    <p:extLst>
      <p:ext uri="{BB962C8B-B14F-4D97-AF65-F5344CB8AC3E}">
        <p14:creationId xmlns:p14="http://schemas.microsoft.com/office/powerpoint/2010/main" val="3756986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5</a:t>
            </a:fld>
            <a:endParaRPr lang="en-US"/>
          </a:p>
        </p:txBody>
      </p:sp>
    </p:spTree>
    <p:extLst>
      <p:ext uri="{BB962C8B-B14F-4D97-AF65-F5344CB8AC3E}">
        <p14:creationId xmlns:p14="http://schemas.microsoft.com/office/powerpoint/2010/main" val="1946155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7</a:t>
            </a:fld>
            <a:endParaRPr lang="en-US"/>
          </a:p>
        </p:txBody>
      </p:sp>
    </p:spTree>
    <p:extLst>
      <p:ext uri="{BB962C8B-B14F-4D97-AF65-F5344CB8AC3E}">
        <p14:creationId xmlns:p14="http://schemas.microsoft.com/office/powerpoint/2010/main" val="609858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PE" dirty="0"/>
              <a:t> .</a:t>
            </a:r>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8</a:t>
            </a:fld>
            <a:endParaRPr lang="en-US"/>
          </a:p>
        </p:txBody>
      </p:sp>
    </p:spTree>
    <p:extLst>
      <p:ext uri="{BB962C8B-B14F-4D97-AF65-F5344CB8AC3E}">
        <p14:creationId xmlns:p14="http://schemas.microsoft.com/office/powerpoint/2010/main" val="2389900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3ED0F7BE-E3AA-46EA-A2AF-7CD581104091}" type="slidenum">
              <a:rPr lang="es-MX"/>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450013" y="228600"/>
            <a:ext cx="2084387" cy="57912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195263" y="228600"/>
            <a:ext cx="6102350" cy="57912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623415EB-96B7-43E0-822F-C9D61E0D6D5A}" type="slidenum">
              <a:rPr lang="es-MX"/>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EA168BFF-7334-4524-B060-8FA62EB200FE}" type="slidenum">
              <a:rPr lang="es-MX"/>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329015A-E9DF-4999-BA96-80B4C3B68754}" type="slidenum">
              <a:rPr lang="es-MX"/>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8"/>
          <p:cNvSpPr>
            <a:spLocks noGrp="1" noChangeArrowheads="1"/>
          </p:cNvSpPr>
          <p:nvPr>
            <p:ph type="dt" sz="half" idx="10"/>
          </p:nvPr>
        </p:nvSpPr>
        <p:spPr>
          <a:ln/>
        </p:spPr>
        <p:txBody>
          <a:bodyPr/>
          <a:lstStyle>
            <a:lvl1pPr>
              <a:defRPr/>
            </a:lvl1pPr>
          </a:lstStyle>
          <a:p>
            <a:pPr>
              <a:defRPr/>
            </a:pPr>
            <a:endParaRPr lang="es-MX"/>
          </a:p>
        </p:txBody>
      </p:sp>
      <p:sp>
        <p:nvSpPr>
          <p:cNvPr id="8" name="Rectangle 9"/>
          <p:cNvSpPr>
            <a:spLocks noGrp="1" noChangeArrowheads="1"/>
          </p:cNvSpPr>
          <p:nvPr>
            <p:ph type="ftr" sz="quarter" idx="11"/>
          </p:nvPr>
        </p:nvSpPr>
        <p:spPr>
          <a:ln/>
        </p:spPr>
        <p:txBody>
          <a:bodyPr/>
          <a:lstStyle>
            <a:lvl1pPr>
              <a:defRPr/>
            </a:lvl1pPr>
          </a:lstStyle>
          <a:p>
            <a:pPr>
              <a:defRPr/>
            </a:pPr>
            <a:endParaRPr lang="es-MX"/>
          </a:p>
        </p:txBody>
      </p:sp>
      <p:sp>
        <p:nvSpPr>
          <p:cNvPr id="9" name="Rectangle 10"/>
          <p:cNvSpPr>
            <a:spLocks noGrp="1" noChangeArrowheads="1"/>
          </p:cNvSpPr>
          <p:nvPr>
            <p:ph type="sldNum" sz="quarter" idx="12"/>
          </p:nvPr>
        </p:nvSpPr>
        <p:spPr>
          <a:ln/>
        </p:spPr>
        <p:txBody>
          <a:bodyPr/>
          <a:lstStyle>
            <a:lvl1pPr>
              <a:defRPr/>
            </a:lvl1pPr>
          </a:lstStyle>
          <a:p>
            <a:fld id="{CC867857-65F8-4624-9800-9A1D2E106D71}" type="slidenum">
              <a:rPr lang="es-MX"/>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8"/>
          <p:cNvSpPr>
            <a:spLocks noGrp="1" noChangeArrowheads="1"/>
          </p:cNvSpPr>
          <p:nvPr>
            <p:ph type="dt" sz="half" idx="10"/>
          </p:nvPr>
        </p:nvSpPr>
        <p:spPr>
          <a:ln/>
        </p:spPr>
        <p:txBody>
          <a:bodyPr/>
          <a:lstStyle>
            <a:lvl1pPr>
              <a:defRPr/>
            </a:lvl1pPr>
          </a:lstStyle>
          <a:p>
            <a:pPr>
              <a:defRPr/>
            </a:pPr>
            <a:endParaRPr lang="es-MX"/>
          </a:p>
        </p:txBody>
      </p:sp>
      <p:sp>
        <p:nvSpPr>
          <p:cNvPr id="4" name="Rectangle 9"/>
          <p:cNvSpPr>
            <a:spLocks noGrp="1" noChangeArrowheads="1"/>
          </p:cNvSpPr>
          <p:nvPr>
            <p:ph type="ftr" sz="quarter" idx="11"/>
          </p:nvPr>
        </p:nvSpPr>
        <p:spPr>
          <a:ln/>
        </p:spPr>
        <p:txBody>
          <a:bodyPr/>
          <a:lstStyle>
            <a:lvl1pPr>
              <a:defRPr/>
            </a:lvl1pPr>
          </a:lstStyle>
          <a:p>
            <a:pPr>
              <a:defRPr/>
            </a:pPr>
            <a:endParaRPr lang="es-MX"/>
          </a:p>
        </p:txBody>
      </p:sp>
      <p:sp>
        <p:nvSpPr>
          <p:cNvPr id="5" name="Rectangle 10"/>
          <p:cNvSpPr>
            <a:spLocks noGrp="1" noChangeArrowheads="1"/>
          </p:cNvSpPr>
          <p:nvPr>
            <p:ph type="sldNum" sz="quarter" idx="12"/>
          </p:nvPr>
        </p:nvSpPr>
        <p:spPr>
          <a:ln/>
        </p:spPr>
        <p:txBody>
          <a:bodyPr/>
          <a:lstStyle>
            <a:lvl1pPr>
              <a:defRPr/>
            </a:lvl1pPr>
          </a:lstStyle>
          <a:p>
            <a:fld id="{64F4103F-56A9-456A-BBC1-4F8FE456CDB3}" type="slidenum">
              <a:rPr lang="es-MX"/>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s-MX"/>
          </a:p>
        </p:txBody>
      </p:sp>
      <p:sp>
        <p:nvSpPr>
          <p:cNvPr id="3" name="Rectangle 9"/>
          <p:cNvSpPr>
            <a:spLocks noGrp="1" noChangeArrowheads="1"/>
          </p:cNvSpPr>
          <p:nvPr>
            <p:ph type="ftr" sz="quarter" idx="11"/>
          </p:nvPr>
        </p:nvSpPr>
        <p:spPr>
          <a:ln/>
        </p:spPr>
        <p:txBody>
          <a:bodyPr/>
          <a:lstStyle>
            <a:lvl1pPr>
              <a:defRPr/>
            </a:lvl1pPr>
          </a:lstStyle>
          <a:p>
            <a:pPr>
              <a:defRPr/>
            </a:pPr>
            <a:endParaRPr lang="es-MX"/>
          </a:p>
        </p:txBody>
      </p:sp>
      <p:sp>
        <p:nvSpPr>
          <p:cNvPr id="4" name="Rectangle 10"/>
          <p:cNvSpPr>
            <a:spLocks noGrp="1" noChangeArrowheads="1"/>
          </p:cNvSpPr>
          <p:nvPr>
            <p:ph type="sldNum" sz="quarter" idx="12"/>
          </p:nvPr>
        </p:nvSpPr>
        <p:spPr>
          <a:ln/>
        </p:spPr>
        <p:txBody>
          <a:bodyPr/>
          <a:lstStyle>
            <a:lvl1pPr>
              <a:defRPr/>
            </a:lvl1pPr>
          </a:lstStyle>
          <a:p>
            <a:fld id="{609F1150-F025-40A1-8C0E-A093890BB6AB}" type="slidenum">
              <a:rPr lang="es-MX"/>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2DD5691C-32EC-415A-9C86-A5A11EA90AD1}" type="slidenum">
              <a:rPr lang="es-MX"/>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D6CC3B3-BC7B-4C19-A548-5E4108AA5E31}" type="slidenum">
              <a:rPr lang="es-MX"/>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2722B1C7-C32D-491F-9835-10D9D954E90D}" type="slidenum">
              <a:rPr lang="es-MX"/>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1032"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s-ES" sz="2400">
                <a:latin typeface="Times New Roman" panose="02020603050405020304" pitchFamily="18" charset="0"/>
              </a:endParaRPr>
            </a:p>
          </p:txBody>
        </p:sp>
        <p:sp>
          <p:nvSpPr>
            <p:cNvPr id="1033" name="AutoShape 4"/>
            <p:cNvSpPr>
              <a:spLocks noChangeArrowheads="1"/>
            </p:cNvSpPr>
            <p:nvPr/>
          </p:nvSpPr>
          <p:spPr bwMode="blackWhite">
            <a:xfrm>
              <a:off x="0" y="96"/>
              <a:ext cx="5376" cy="768"/>
            </a:xfrm>
            <a:custGeom>
              <a:avLst/>
              <a:gdLst>
                <a:gd name="T0" fmla="*/ 0 w 7000"/>
                <a:gd name="T1" fmla="*/ 0 h 1000"/>
                <a:gd name="T2" fmla="*/ 2261 w 7000"/>
                <a:gd name="T3" fmla="*/ 0 h 1000"/>
                <a:gd name="T4" fmla="*/ 2435 w 7000"/>
                <a:gd name="T5" fmla="*/ 174 h 1000"/>
                <a:gd name="T6" fmla="*/ 2262 w 7000"/>
                <a:gd name="T7" fmla="*/ 348 h 1000"/>
                <a:gd name="T8" fmla="*/ 0 w 7000"/>
                <a:gd name="T9" fmla="*/ 348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499" y="0"/>
                  </a:lnTo>
                  <a:cubicBezTo>
                    <a:pt x="6776" y="0"/>
                    <a:pt x="7000" y="223"/>
                    <a:pt x="7000" y="500"/>
                  </a:cubicBezTo>
                  <a:cubicBezTo>
                    <a:pt x="7000" y="776"/>
                    <a:pt x="6776" y="999"/>
                    <a:pt x="6500" y="1000"/>
                  </a:cubicBezTo>
                  <a:lnTo>
                    <a:pt x="0" y="1000"/>
                  </a:lnTo>
                  <a:lnTo>
                    <a:pt x="0" y="0"/>
                  </a:lnTo>
                  <a:close/>
                </a:path>
              </a:pathLst>
            </a:custGeom>
            <a:solidFill>
              <a:schemeClr val="folHlink"/>
            </a:solidFill>
            <a:ln w="9525">
              <a:noFill/>
              <a:miter lim="800000"/>
              <a:headEnd/>
              <a:tailEnd/>
            </a:ln>
          </p:spPr>
          <p:txBody>
            <a:bodyPr/>
            <a:lstStyle/>
            <a:p>
              <a:endParaRPr lang="es-ES"/>
            </a:p>
          </p:txBody>
        </p:sp>
        <p:sp>
          <p:nvSpPr>
            <p:cNvPr id="1034" name="Line 5"/>
            <p:cNvSpPr>
              <a:spLocks noChangeShapeType="1"/>
            </p:cNvSpPr>
            <p:nvPr/>
          </p:nvSpPr>
          <p:spPr bwMode="auto">
            <a:xfrm>
              <a:off x="0" y="768"/>
              <a:ext cx="5088" cy="0"/>
            </a:xfrm>
            <a:prstGeom prst="line">
              <a:avLst/>
            </a:prstGeom>
            <a:noFill/>
            <a:ln w="38100">
              <a:solidFill>
                <a:schemeClr val="bg1"/>
              </a:solidFill>
              <a:round/>
              <a:headEnd/>
              <a:tailEnd/>
            </a:ln>
          </p:spPr>
          <p:txBody>
            <a:bodyPr/>
            <a:lstStyle/>
            <a:p>
              <a:endParaRPr lang="es-ES"/>
            </a:p>
          </p:txBody>
        </p:sp>
      </p:grpSp>
      <p:sp>
        <p:nvSpPr>
          <p:cNvPr id="1027"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MX"/>
              <a:t>Haga clic para cambiar el estilo de título	</a:t>
            </a:r>
          </a:p>
        </p:txBody>
      </p:sp>
      <p:sp>
        <p:nvSpPr>
          <p:cNvPr id="1028"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MX"/>
              <a:t>Haga clic para modificar el estilo de texto del patrón</a:t>
            </a:r>
          </a:p>
          <a:p>
            <a:pPr lvl="1"/>
            <a:r>
              <a:rPr lang="es-MX"/>
              <a:t>Segundo nivel</a:t>
            </a:r>
          </a:p>
          <a:p>
            <a:pPr lvl="2"/>
            <a:r>
              <a:rPr lang="es-MX"/>
              <a:t>Tercer nivel</a:t>
            </a:r>
          </a:p>
          <a:p>
            <a:pPr lvl="3"/>
            <a:r>
              <a:rPr lang="es-MX"/>
              <a:t>Cuarto nivel</a:t>
            </a:r>
          </a:p>
          <a:p>
            <a:pPr lvl="4"/>
            <a:r>
              <a:rPr lang="es-MX"/>
              <a:t>Quinto nivel</a:t>
            </a:r>
          </a:p>
        </p:txBody>
      </p:sp>
      <p:sp>
        <p:nvSpPr>
          <p:cNvPr id="1024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s-MX"/>
          </a:p>
        </p:txBody>
      </p:sp>
      <p:sp>
        <p:nvSpPr>
          <p:cNvPr id="1024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s-MX"/>
          </a:p>
        </p:txBody>
      </p:sp>
      <p:sp>
        <p:nvSpPr>
          <p:cNvPr id="1025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66EC6A28-46CA-4EDE-9959-40C3B0A1AC0A}" type="slidenum">
              <a:rPr lang="es-MX"/>
              <a:pPr/>
              <a:t>‹Nº›</a:t>
            </a:fld>
            <a:endParaRPr lang="es-MX"/>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build="p">
        <p:tmplLst>
          <p:tmpl lvl="1">
            <p:tnLst>
              <p:par>
                <p:cTn presetID="1" presetClass="entr" presetSubtype="0" fill="hold" nodeType="click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decalogo-janohalire.blogspot.com/p/escuela-sabatica.html" TargetMode="External"/><Relationship Id="rId2" Type="http://schemas.openxmlformats.org/officeDocument/2006/relationships/image" Target="../media/image5.jpeg"/><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hyperlink" Target="http://decalogo-janohalire.blogspot.com/" TargetMode="External"/><Relationship Id="rId4" Type="http://schemas.openxmlformats.org/officeDocument/2006/relationships/hyperlink" Target="https://www.recursos-biblicos.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2 CuadroTexto"/>
          <p:cNvSpPr txBox="1">
            <a:spLocks noChangeArrowheads="1"/>
          </p:cNvSpPr>
          <p:nvPr/>
        </p:nvSpPr>
        <p:spPr bwMode="auto">
          <a:xfrm>
            <a:off x="4857750" y="285750"/>
            <a:ext cx="2520950" cy="304800"/>
          </a:xfrm>
          <a:prstGeom prst="rect">
            <a:avLst/>
          </a:prstGeom>
          <a:noFill/>
          <a:ln w="9525">
            <a:noFill/>
            <a:miter lim="800000"/>
            <a:headEnd/>
            <a:tailEnd/>
          </a:ln>
        </p:spPr>
        <p:txBody>
          <a:bodyPr>
            <a:spAutoFit/>
          </a:bodyPr>
          <a:lstStyle/>
          <a:p>
            <a:pPr algn="r" eaLnBrk="1" hangingPunct="1"/>
            <a:r>
              <a:rPr lang="es-ES" sz="1400" dirty="0">
                <a:solidFill>
                  <a:srgbClr val="E8E8FA"/>
                </a:solidFill>
              </a:rPr>
              <a:t>10 febrero 2024</a:t>
            </a:r>
          </a:p>
        </p:txBody>
      </p:sp>
      <p:sp>
        <p:nvSpPr>
          <p:cNvPr id="2052" name="Text Box 8"/>
          <p:cNvSpPr txBox="1">
            <a:spLocks noChangeArrowheads="1"/>
          </p:cNvSpPr>
          <p:nvPr/>
        </p:nvSpPr>
        <p:spPr bwMode="auto">
          <a:xfrm>
            <a:off x="323850" y="663575"/>
            <a:ext cx="7734300" cy="369332"/>
          </a:xfrm>
          <a:prstGeom prst="rect">
            <a:avLst/>
          </a:prstGeom>
          <a:noFill/>
          <a:ln w="9525">
            <a:noFill/>
            <a:miter lim="800000"/>
            <a:headEnd/>
            <a:tailEnd/>
          </a:ln>
        </p:spPr>
        <p:txBody>
          <a:bodyPr>
            <a:spAutoFit/>
          </a:bodyPr>
          <a:lstStyle/>
          <a:p>
            <a:pPr eaLnBrk="1" hangingPunct="1"/>
            <a:r>
              <a:rPr lang="es-MX" dirty="0">
                <a:solidFill>
                  <a:schemeClr val="bg1"/>
                </a:solidFill>
                <a:latin typeface="Arial Black" pitchFamily="34" charset="0"/>
              </a:rPr>
              <a:t>ME LEVANTARÉ</a:t>
            </a:r>
          </a:p>
        </p:txBody>
      </p:sp>
      <p:sp>
        <p:nvSpPr>
          <p:cNvPr id="2053" name="Text Box 10"/>
          <p:cNvSpPr txBox="1">
            <a:spLocks noChangeArrowheads="1"/>
          </p:cNvSpPr>
          <p:nvPr/>
        </p:nvSpPr>
        <p:spPr bwMode="auto">
          <a:xfrm>
            <a:off x="1692275" y="5768975"/>
            <a:ext cx="5686425" cy="400110"/>
          </a:xfrm>
          <a:prstGeom prst="rect">
            <a:avLst/>
          </a:prstGeom>
          <a:noFill/>
          <a:ln w="9525">
            <a:noFill/>
            <a:miter lim="800000"/>
            <a:headEnd/>
            <a:tailEnd/>
          </a:ln>
        </p:spPr>
        <p:txBody>
          <a:bodyPr wrap="square">
            <a:spAutoFit/>
          </a:bodyPr>
          <a:lstStyle/>
          <a:p>
            <a:pPr algn="just" eaLnBrk="1" hangingPunct="1"/>
            <a:r>
              <a:rPr lang="es-MX" sz="2000" dirty="0">
                <a:solidFill>
                  <a:srgbClr val="F2021F"/>
                </a:solidFill>
                <a:latin typeface="Arial Black" pitchFamily="34" charset="0"/>
              </a:rPr>
              <a:t>TEXTO CLAVE:</a:t>
            </a:r>
            <a:r>
              <a:rPr lang="es-MX" sz="2000" dirty="0">
                <a:solidFill>
                  <a:schemeClr val="folHlink"/>
                </a:solidFill>
                <a:latin typeface="Arial Black" pitchFamily="34" charset="0"/>
              </a:rPr>
              <a:t> Salmo 12:5</a:t>
            </a:r>
          </a:p>
        </p:txBody>
      </p:sp>
      <p:sp>
        <p:nvSpPr>
          <p:cNvPr id="2054" name="Rectangle 11"/>
          <p:cNvSpPr>
            <a:spLocks noChangeArrowheads="1"/>
          </p:cNvSpPr>
          <p:nvPr/>
        </p:nvSpPr>
        <p:spPr bwMode="auto">
          <a:xfrm>
            <a:off x="2044700" y="6381750"/>
            <a:ext cx="5165725" cy="304800"/>
          </a:xfrm>
          <a:prstGeom prst="rect">
            <a:avLst/>
          </a:prstGeom>
          <a:noFill/>
          <a:ln w="9525">
            <a:noFill/>
            <a:miter lim="800000"/>
            <a:headEnd/>
            <a:tailEnd/>
          </a:ln>
        </p:spPr>
        <p:txBody>
          <a:bodyPr>
            <a:spAutoFit/>
          </a:bodyPr>
          <a:lstStyle/>
          <a:p>
            <a:pPr algn="ctr" eaLnBrk="1" hangingPunct="1"/>
            <a:r>
              <a:rPr lang="es-ES" sz="1400" b="1" dirty="0">
                <a:solidFill>
                  <a:schemeClr val="bg2"/>
                </a:solidFill>
              </a:rPr>
              <a:t>Escuela Sabática </a:t>
            </a:r>
            <a:r>
              <a:rPr lang="es-ES" sz="1400" b="1">
                <a:solidFill>
                  <a:schemeClr val="bg2"/>
                </a:solidFill>
              </a:rPr>
              <a:t>– 1° </a:t>
            </a:r>
            <a:r>
              <a:rPr lang="es-ES" sz="1400" b="1" dirty="0">
                <a:solidFill>
                  <a:schemeClr val="bg2"/>
                </a:solidFill>
              </a:rPr>
              <a:t>Trimestre </a:t>
            </a:r>
            <a:r>
              <a:rPr lang="es-ES" sz="1400" b="1">
                <a:solidFill>
                  <a:schemeClr val="bg2"/>
                </a:solidFill>
              </a:rPr>
              <a:t>de 2024</a:t>
            </a:r>
            <a:endParaRPr lang="es-MX" sz="1400" b="1" dirty="0">
              <a:solidFill>
                <a:schemeClr val="bg2"/>
              </a:solidFill>
            </a:endParaRPr>
          </a:p>
        </p:txBody>
      </p:sp>
      <p:sp>
        <p:nvSpPr>
          <p:cNvPr id="2055" name="Rectangle 9"/>
          <p:cNvSpPr>
            <a:spLocks noChangeArrowheads="1"/>
          </p:cNvSpPr>
          <p:nvPr/>
        </p:nvSpPr>
        <p:spPr bwMode="auto">
          <a:xfrm>
            <a:off x="323850" y="260350"/>
            <a:ext cx="1584325" cy="369332"/>
          </a:xfrm>
          <a:prstGeom prst="rect">
            <a:avLst/>
          </a:prstGeom>
          <a:noFill/>
          <a:ln w="9525">
            <a:noFill/>
            <a:miter lim="800000"/>
            <a:headEnd/>
            <a:tailEnd/>
          </a:ln>
        </p:spPr>
        <p:txBody>
          <a:bodyPr>
            <a:spAutoFit/>
          </a:bodyPr>
          <a:lstStyle/>
          <a:p>
            <a:pPr eaLnBrk="1" hangingPunct="1"/>
            <a:r>
              <a:rPr lang="es-ES" dirty="0">
                <a:solidFill>
                  <a:srgbClr val="F2021F"/>
                </a:solidFill>
                <a:latin typeface="Arial Black" pitchFamily="34" charset="0"/>
              </a:rPr>
              <a:t>Lección 06</a:t>
            </a:r>
            <a:endParaRPr lang="es-MX" dirty="0">
              <a:solidFill>
                <a:srgbClr val="FFFF07"/>
              </a:solidFill>
            </a:endParaRPr>
          </a:p>
        </p:txBody>
      </p:sp>
      <p:pic>
        <p:nvPicPr>
          <p:cNvPr id="5" name="Imagen 4">
            <a:extLst>
              <a:ext uri="{FF2B5EF4-FFF2-40B4-BE49-F238E27FC236}">
                <a16:creationId xmlns:a16="http://schemas.microsoft.com/office/drawing/2014/main" id="{47A2B1E7-9246-5895-E6CE-B4DCC12FE50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2089455" y="1821915"/>
            <a:ext cx="4881788" cy="366134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250825" y="206375"/>
            <a:ext cx="8015288" cy="914400"/>
          </a:xfrm>
          <a:prstGeom prst="rect">
            <a:avLst/>
          </a:prstGeom>
          <a:noFill/>
          <a:ln>
            <a:noFill/>
          </a:ln>
        </p:spPr>
        <p:txBody>
          <a:bodyPr anchor="ct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a:lstStyle>
          <a:p>
            <a:pPr>
              <a:defRPr/>
            </a:pPr>
            <a:r>
              <a:rPr lang="es-MX" sz="3200" b="1" kern="0" dirty="0">
                <a:solidFill>
                  <a:srgbClr val="FFFF99"/>
                </a:solidFill>
                <a:latin typeface="Tahoma" panose="020B0604030504040204" pitchFamily="34" charset="0"/>
                <a:ea typeface="Tahoma" panose="020B0604030504040204" pitchFamily="34" charset="0"/>
                <a:cs typeface="Tahoma" panose="020B0604030504040204" pitchFamily="34" charset="0"/>
              </a:rPr>
              <a:t>Créditos</a:t>
            </a:r>
            <a:endParaRPr lang="es-MX" sz="2400" b="1" kern="0" dirty="0">
              <a:solidFill>
                <a:srgbClr val="FFFF99"/>
              </a:solidFill>
              <a:latin typeface="Tahoma" panose="020B0604030504040204" pitchFamily="34" charset="0"/>
              <a:ea typeface="Tahoma" panose="020B0604030504040204" pitchFamily="34" charset="0"/>
              <a:cs typeface="Tahoma" panose="020B0604030504040204" pitchFamily="34" charset="0"/>
            </a:endParaRPr>
          </a:p>
        </p:txBody>
      </p:sp>
      <p:sp>
        <p:nvSpPr>
          <p:cNvPr id="6" name="Rectángulo 5"/>
          <p:cNvSpPr/>
          <p:nvPr/>
        </p:nvSpPr>
        <p:spPr>
          <a:xfrm>
            <a:off x="8532813" y="677863"/>
            <a:ext cx="360362" cy="547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AR"/>
          </a:p>
        </p:txBody>
      </p:sp>
      <p:pic>
        <p:nvPicPr>
          <p:cNvPr id="9220" name="Picture 4" descr="Jesús sonriente"/>
          <p:cNvPicPr>
            <a:picLocks noChangeAspect="1" noChangeArrowheads="1"/>
          </p:cNvPicPr>
          <p:nvPr/>
        </p:nvPicPr>
        <p:blipFill>
          <a:blip r:embed="rId2"/>
          <a:srcRect/>
          <a:stretch>
            <a:fillRect/>
          </a:stretch>
        </p:blipFill>
        <p:spPr bwMode="auto">
          <a:xfrm>
            <a:off x="327025" y="1341438"/>
            <a:ext cx="8205788" cy="5011737"/>
          </a:xfrm>
          <a:prstGeom prst="rect">
            <a:avLst/>
          </a:prstGeom>
          <a:noFill/>
          <a:ln w="9525">
            <a:noFill/>
            <a:miter lim="800000"/>
            <a:headEnd/>
            <a:tailEnd/>
          </a:ln>
        </p:spPr>
      </p:pic>
      <p:sp>
        <p:nvSpPr>
          <p:cNvPr id="9221" name="Rectangle 2"/>
          <p:cNvSpPr>
            <a:spLocks noChangeArrowheads="1"/>
          </p:cNvSpPr>
          <p:nvPr/>
        </p:nvSpPr>
        <p:spPr bwMode="auto">
          <a:xfrm>
            <a:off x="1979613" y="1844675"/>
            <a:ext cx="6480175" cy="4216539"/>
          </a:xfrm>
          <a:prstGeom prst="rect">
            <a:avLst/>
          </a:prstGeom>
          <a:noFill/>
          <a:ln w="9525">
            <a:noFill/>
            <a:miter lim="800000"/>
            <a:headEnd/>
            <a:tailEnd/>
          </a:ln>
        </p:spPr>
        <p:txBody>
          <a:bodyPr>
            <a:spAutoFit/>
          </a:bodyPr>
          <a:lstStyle/>
          <a:p>
            <a:pPr algn="ctr" eaLnBrk="1" hangingPunct="1"/>
            <a:r>
              <a:rPr lang="es-AR" sz="1600" b="1" dirty="0">
                <a:solidFill>
                  <a:srgbClr val="FFFFCC"/>
                </a:solidFill>
                <a:latin typeface="Tahoma" pitchFamily="34" charset="0"/>
              </a:rPr>
              <a:t>DISEÑO ORIGINAL</a:t>
            </a:r>
          </a:p>
          <a:p>
            <a:pPr algn="ctr" eaLnBrk="1" hangingPunct="1"/>
            <a:r>
              <a:rPr lang="es-AR" sz="1200" b="1" dirty="0">
                <a:solidFill>
                  <a:srgbClr val="FFFFCC"/>
                </a:solidFill>
                <a:latin typeface="Tahoma" pitchFamily="34" charset="0"/>
              </a:rPr>
              <a:t>Lic. Alejandrino </a:t>
            </a:r>
            <a:r>
              <a:rPr lang="es-AR" sz="1200" b="1" dirty="0" err="1">
                <a:solidFill>
                  <a:srgbClr val="FFFFCC"/>
                </a:solidFill>
                <a:latin typeface="Tahoma" pitchFamily="34" charset="0"/>
              </a:rPr>
              <a:t>Halire</a:t>
            </a:r>
            <a:r>
              <a:rPr lang="es-AR" sz="1200" b="1" dirty="0">
                <a:solidFill>
                  <a:srgbClr val="FFFFCC"/>
                </a:solidFill>
                <a:latin typeface="Tahoma" pitchFamily="34" charset="0"/>
              </a:rPr>
              <a:t> </a:t>
            </a:r>
            <a:r>
              <a:rPr lang="es-AR" sz="1200" b="1" dirty="0" err="1">
                <a:solidFill>
                  <a:srgbClr val="FFFFCC"/>
                </a:solidFill>
                <a:latin typeface="Tahoma" pitchFamily="34" charset="0"/>
              </a:rPr>
              <a:t>Ccahuana</a:t>
            </a:r>
            <a:r>
              <a:rPr lang="es-AR" sz="1200" b="1" dirty="0">
                <a:solidFill>
                  <a:srgbClr val="FFFFCC"/>
                </a:solidFill>
                <a:latin typeface="Tahoma" pitchFamily="34" charset="0"/>
              </a:rPr>
              <a:t> </a:t>
            </a:r>
          </a:p>
          <a:p>
            <a:pPr algn="ctr" eaLnBrk="1" hangingPunct="1"/>
            <a:r>
              <a:rPr lang="es-AR" sz="1400" dirty="0">
                <a:solidFill>
                  <a:srgbClr val="FFFFCC"/>
                </a:solidFill>
                <a:latin typeface="Tahoma" pitchFamily="34" charset="0"/>
                <a:hlinkClick r:id="rId3"/>
              </a:rPr>
              <a:t>http://decalogo-janohalire.blogspot.com/p/escuela-sabatica.html</a:t>
            </a:r>
            <a:r>
              <a:rPr lang="es-AR" sz="1000" dirty="0">
                <a:solidFill>
                  <a:srgbClr val="FFFFCC"/>
                </a:solidFill>
                <a:latin typeface="Tahoma" pitchFamily="34" charset="0"/>
              </a:rPr>
              <a:t> </a:t>
            </a:r>
          </a:p>
          <a:p>
            <a:pPr algn="ctr" eaLnBrk="1" hangingPunct="1"/>
            <a:endParaRPr lang="es-AR" sz="1600" b="1" dirty="0">
              <a:latin typeface="Tahoma" pitchFamily="34" charset="0"/>
            </a:endParaRPr>
          </a:p>
          <a:p>
            <a:pPr algn="ctr" eaLnBrk="1" hangingPunct="1"/>
            <a:r>
              <a:rPr lang="es-AR" sz="1600" b="1" dirty="0">
                <a:solidFill>
                  <a:srgbClr val="CCECFF"/>
                </a:solidFill>
                <a:latin typeface="Tahoma" pitchFamily="34" charset="0"/>
              </a:rPr>
              <a:t>Distribución</a:t>
            </a:r>
          </a:p>
          <a:p>
            <a:pPr algn="ctr" eaLnBrk="1" hangingPunct="1"/>
            <a:r>
              <a:rPr lang="es-AR" sz="1600" b="1" dirty="0">
                <a:solidFill>
                  <a:srgbClr val="CCECFF"/>
                </a:solidFill>
                <a:latin typeface="Tahoma" pitchFamily="34" charset="0"/>
              </a:rPr>
              <a:t>Recursos Escuela Sabática ©</a:t>
            </a:r>
          </a:p>
          <a:p>
            <a:pPr algn="ctr" eaLnBrk="1" hangingPunct="1"/>
            <a:endParaRPr lang="es-AR" sz="1200" b="1" dirty="0">
              <a:latin typeface="Tahoma" pitchFamily="34" charset="0"/>
            </a:endParaRPr>
          </a:p>
          <a:p>
            <a:pPr algn="ctr" eaLnBrk="1" hangingPunct="1"/>
            <a:r>
              <a:rPr lang="es-AR" sz="1400" b="1" dirty="0">
                <a:solidFill>
                  <a:schemeClr val="bg1"/>
                </a:solidFill>
                <a:latin typeface="Tahoma" pitchFamily="34" charset="0"/>
              </a:rPr>
              <a:t>Para recibir las próximas lecciones inscríbase enviando un mail a:</a:t>
            </a:r>
          </a:p>
          <a:p>
            <a:pPr algn="ctr" eaLnBrk="1" hangingPunct="1"/>
            <a:r>
              <a:rPr lang="es-PE" sz="1400" u="sng" dirty="0">
                <a:hlinkClick r:id="rId4"/>
              </a:rPr>
              <a:t>www.recursos-biblicos.com</a:t>
            </a:r>
            <a:endParaRPr lang="es-AR" sz="1400" b="1" dirty="0">
              <a:solidFill>
                <a:schemeClr val="bg1"/>
              </a:solidFill>
              <a:latin typeface="Tahoma" pitchFamily="34" charset="0"/>
            </a:endParaRPr>
          </a:p>
          <a:p>
            <a:pPr algn="ctr" eaLnBrk="1" hangingPunct="1">
              <a:buFont typeface="Wingdings" pitchFamily="2" charset="2"/>
              <a:buNone/>
            </a:pPr>
            <a:r>
              <a:rPr lang="es-AR" sz="1200" b="1" dirty="0">
                <a:solidFill>
                  <a:schemeClr val="bg1"/>
                </a:solidFill>
                <a:latin typeface="Tahoma" pitchFamily="34" charset="0"/>
              </a:rPr>
              <a:t> Asunto: Lecciones en </a:t>
            </a:r>
            <a:r>
              <a:rPr lang="es-AR" sz="1200" b="1" dirty="0" err="1">
                <a:solidFill>
                  <a:schemeClr val="bg1"/>
                </a:solidFill>
                <a:latin typeface="Tahoma" pitchFamily="34" charset="0"/>
              </a:rPr>
              <a:t>Powerpoint</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endParaRPr lang="es-AR" sz="1400" b="1" dirty="0">
              <a:solidFill>
                <a:schemeClr val="bg1"/>
              </a:solidFill>
              <a:latin typeface="Tahoma" pitchFamily="34" charset="0"/>
            </a:endParaRPr>
          </a:p>
          <a:p>
            <a:pPr algn="ctr" eaLnBrk="1" hangingPunct="1"/>
            <a:r>
              <a:rPr lang="es-AR" sz="1400" b="1" dirty="0">
                <a:solidFill>
                  <a:schemeClr val="bg1"/>
                </a:solidFill>
                <a:latin typeface="Tahoma" pitchFamily="34" charset="0"/>
              </a:rPr>
              <a:t>RECURSOS ADVENTISTAS</a:t>
            </a:r>
          </a:p>
          <a:p>
            <a:pPr algn="ctr" eaLnBrk="1" hangingPunct="1"/>
            <a:r>
              <a:rPr lang="es-AR" sz="1400" b="1" dirty="0">
                <a:solidFill>
                  <a:schemeClr val="bg1"/>
                </a:solidFill>
                <a:latin typeface="Tahoma" pitchFamily="34" charset="0"/>
              </a:rPr>
              <a:t>Recursos gratuitos </a:t>
            </a:r>
          </a:p>
          <a:p>
            <a:pPr algn="ctr" eaLnBrk="1" hangingPunct="1"/>
            <a:endParaRPr lang="es-AR" sz="1200" b="1" dirty="0">
              <a:solidFill>
                <a:schemeClr val="bg1"/>
              </a:solidFill>
              <a:latin typeface="Tahoma" pitchFamily="34" charset="0"/>
            </a:endParaRPr>
          </a:p>
          <a:p>
            <a:pPr algn="ctr" eaLnBrk="1" hangingPunct="1"/>
            <a:r>
              <a:rPr lang="es-AR" sz="1200" b="1" dirty="0">
                <a:solidFill>
                  <a:schemeClr val="bg1"/>
                </a:solidFill>
                <a:latin typeface="Tahoma" pitchFamily="34" charset="0"/>
                <a:hlinkClick r:id="rId5"/>
              </a:rPr>
              <a:t>http://decalogo-janohalire.blogspot.com/</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r>
              <a:rPr lang="es-PE" sz="1200" dirty="0"/>
              <a:t>https://www.slideshare.net/ahalirecc</a:t>
            </a:r>
          </a:p>
          <a:p>
            <a:pPr algn="ctr" eaLnBrk="1" hangingPunct="1"/>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p:txBody>
      </p:sp>
      <p:grpSp>
        <p:nvGrpSpPr>
          <p:cNvPr id="9222" name="Group 3"/>
          <p:cNvGrpSpPr>
            <a:grpSpLocks/>
          </p:cNvGrpSpPr>
          <p:nvPr/>
        </p:nvGrpSpPr>
        <p:grpSpPr bwMode="auto">
          <a:xfrm>
            <a:off x="511175" y="5084763"/>
            <a:ext cx="1120775" cy="865187"/>
            <a:chOff x="4694" y="3521"/>
            <a:chExt cx="908" cy="680"/>
          </a:xfrm>
        </p:grpSpPr>
        <p:sp>
          <p:nvSpPr>
            <p:cNvPr id="9223" name="WordArt 4"/>
            <p:cNvSpPr>
              <a:spLocks noChangeArrowheads="1" noChangeShapeType="1" noTextEdit="1"/>
            </p:cNvSpPr>
            <p:nvPr/>
          </p:nvSpPr>
          <p:spPr bwMode="auto">
            <a:xfrm>
              <a:off x="4740" y="3838"/>
              <a:ext cx="804" cy="276"/>
            </a:xfrm>
            <a:prstGeom prst="rect">
              <a:avLst/>
            </a:prstGeom>
          </p:spPr>
          <p:txBody>
            <a:bodyPr wrap="none" fromWordArt="1">
              <a:prstTxWarp prst="textPlain">
                <a:avLst>
                  <a:gd name="adj" fmla="val 50000"/>
                </a:avLst>
              </a:prstTxWarp>
            </a:bodyPr>
            <a:lstStyle/>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Recursos</a:t>
              </a:r>
            </a:p>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Escuela Sabática</a:t>
              </a:r>
            </a:p>
          </p:txBody>
        </p:sp>
        <p:pic>
          <p:nvPicPr>
            <p:cNvPr id="9224" name="Picture 5" descr="logo IASD - ANI"/>
            <p:cNvPicPr>
              <a:picLocks noChangeAspect="1" noChangeArrowheads="1" noCrop="1"/>
            </p:cNvPicPr>
            <p:nvPr/>
          </p:nvPicPr>
          <p:blipFill>
            <a:blip r:embed="rId6"/>
            <a:srcRect/>
            <a:stretch>
              <a:fillRect/>
            </a:stretch>
          </p:blipFill>
          <p:spPr bwMode="auto">
            <a:xfrm>
              <a:off x="5012" y="3521"/>
              <a:ext cx="288" cy="317"/>
            </a:xfrm>
            <a:prstGeom prst="rect">
              <a:avLst/>
            </a:prstGeom>
            <a:noFill/>
            <a:ln w="9525">
              <a:noFill/>
              <a:miter lim="800000"/>
              <a:headEnd/>
              <a:tailEnd/>
            </a:ln>
          </p:spPr>
        </p:pic>
        <p:sp>
          <p:nvSpPr>
            <p:cNvPr id="9225" name="Line 6"/>
            <p:cNvSpPr>
              <a:spLocks noChangeShapeType="1"/>
            </p:cNvSpPr>
            <p:nvPr/>
          </p:nvSpPr>
          <p:spPr bwMode="auto">
            <a:xfrm>
              <a:off x="4988" y="3802"/>
              <a:ext cx="329" cy="0"/>
            </a:xfrm>
            <a:prstGeom prst="line">
              <a:avLst/>
            </a:prstGeom>
            <a:noFill/>
            <a:ln w="76200">
              <a:solidFill>
                <a:srgbClr val="990099"/>
              </a:solidFill>
              <a:round/>
              <a:headEnd/>
              <a:tailEnd/>
            </a:ln>
          </p:spPr>
          <p:txBody>
            <a:bodyPr/>
            <a:lstStyle/>
            <a:p>
              <a:endParaRPr lang="es-ES"/>
            </a:p>
          </p:txBody>
        </p:sp>
        <p:sp>
          <p:nvSpPr>
            <p:cNvPr id="9226" name="Line 7"/>
            <p:cNvSpPr>
              <a:spLocks noChangeShapeType="1"/>
            </p:cNvSpPr>
            <p:nvPr/>
          </p:nvSpPr>
          <p:spPr bwMode="auto">
            <a:xfrm>
              <a:off x="4694" y="4201"/>
              <a:ext cx="908" cy="0"/>
            </a:xfrm>
            <a:prstGeom prst="line">
              <a:avLst/>
            </a:prstGeom>
            <a:noFill/>
            <a:ln w="76200">
              <a:solidFill>
                <a:srgbClr val="990099"/>
              </a:solidFill>
              <a:round/>
              <a:headEnd/>
              <a:tailEnd/>
            </a:ln>
          </p:spPr>
          <p:txBody>
            <a:bodyPr/>
            <a:lstStyle/>
            <a:p>
              <a:endParaRPr lang="es-E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3625851" y="2561531"/>
            <a:ext cx="4857750" cy="3348955"/>
          </a:xfrm>
        </p:spPr>
        <p:txBody>
          <a:bodyPr/>
          <a:lstStyle/>
          <a:p>
            <a:pPr eaLnBrk="1" hangingPunct="1">
              <a:lnSpc>
                <a:spcPct val="90000"/>
              </a:lnSpc>
            </a:pPr>
            <a:r>
              <a:rPr lang="es-MX" sz="2400" b="1" dirty="0">
                <a:solidFill>
                  <a:schemeClr val="accent6">
                    <a:lumMod val="75000"/>
                  </a:schemeClr>
                </a:solidFill>
              </a:rPr>
              <a:t>SABER  entender que Dios intervendrá en asuntos humanos con juicio.</a:t>
            </a:r>
          </a:p>
          <a:p>
            <a:pPr eaLnBrk="1" hangingPunct="1">
              <a:lnSpc>
                <a:spcPct val="90000"/>
              </a:lnSpc>
            </a:pPr>
            <a:r>
              <a:rPr lang="es-MX" sz="2400" b="1" dirty="0">
                <a:solidFill>
                  <a:schemeClr val="accent6">
                    <a:lumMod val="75000"/>
                  </a:schemeClr>
                </a:solidFill>
              </a:rPr>
              <a:t>SENTIR el deseo de confiar en Dios Todopoderoso y justo.</a:t>
            </a:r>
          </a:p>
          <a:p>
            <a:pPr eaLnBrk="1" hangingPunct="1">
              <a:lnSpc>
                <a:spcPct val="90000"/>
              </a:lnSpc>
            </a:pPr>
            <a:r>
              <a:rPr lang="es-MX" sz="2400" b="1" dirty="0">
                <a:solidFill>
                  <a:schemeClr val="accent6">
                    <a:lumMod val="75000"/>
                  </a:schemeClr>
                </a:solidFill>
              </a:rPr>
              <a:t>HACER la decisión de confiar plenamente en la justicia divina.</a:t>
            </a:r>
          </a:p>
        </p:txBody>
      </p:sp>
      <p:sp>
        <p:nvSpPr>
          <p:cNvPr id="21507" name="5 CuadroTexto"/>
          <p:cNvSpPr txBox="1">
            <a:spLocks noChangeArrowheads="1"/>
          </p:cNvSpPr>
          <p:nvPr/>
        </p:nvSpPr>
        <p:spPr bwMode="auto">
          <a:xfrm>
            <a:off x="468313" y="1484313"/>
            <a:ext cx="8015288" cy="1015663"/>
          </a:xfrm>
          <a:prstGeom prst="rect">
            <a:avLst/>
          </a:prstGeom>
          <a:noFill/>
          <a:ln w="9525">
            <a:noFill/>
            <a:miter lim="800000"/>
            <a:headEnd/>
            <a:tailEnd/>
          </a:ln>
        </p:spPr>
        <p:txBody>
          <a:bodyPr wrap="square">
            <a:spAutoFit/>
          </a:bodyPr>
          <a:lstStyle/>
          <a:p>
            <a:pPr eaLnBrk="1" hangingPunct="1"/>
            <a:r>
              <a:rPr lang="es-ES" sz="2000" dirty="0">
                <a:solidFill>
                  <a:schemeClr val="accent6">
                    <a:lumMod val="75000"/>
                  </a:schemeClr>
                </a:solidFill>
                <a:latin typeface="Arial Black" pitchFamily="34" charset="0"/>
              </a:rPr>
              <a:t>Que, seas un discípulo que confía en Dios que hará justicia de las injusticias que existen en la tierra.</a:t>
            </a:r>
          </a:p>
          <a:p>
            <a:pPr eaLnBrk="1" hangingPunct="1"/>
            <a:r>
              <a:rPr lang="es-ES" sz="2000" u="sng" dirty="0">
                <a:solidFill>
                  <a:schemeClr val="accent6">
                    <a:lumMod val="75000"/>
                  </a:schemeClr>
                </a:solidFill>
                <a:latin typeface="Arial Black" pitchFamily="34" charset="0"/>
              </a:rPr>
              <a:t>APRENDIZAJE  POR  NIVELES</a:t>
            </a:r>
            <a:r>
              <a:rPr lang="es-ES" sz="2000" dirty="0">
                <a:solidFill>
                  <a:schemeClr val="accent6">
                    <a:lumMod val="75000"/>
                  </a:schemeClr>
                </a:solidFill>
                <a:latin typeface="Arial Black" pitchFamily="34" charset="0"/>
              </a:rPr>
              <a:t>:</a:t>
            </a:r>
            <a:endParaRPr lang="es-ES" dirty="0">
              <a:solidFill>
                <a:schemeClr val="accent6">
                  <a:lumMod val="75000"/>
                </a:schemeClr>
              </a:solidFill>
              <a:latin typeface="Arial Black" pitchFamily="34" charset="0"/>
            </a:endParaRPr>
          </a:p>
        </p:txBody>
      </p:sp>
      <p:pic>
        <p:nvPicPr>
          <p:cNvPr id="21508" name="7 Imagen" descr="jesus0090.jpg"/>
          <p:cNvPicPr>
            <a:picLocks noChangeAspect="1"/>
          </p:cNvPicPr>
          <p:nvPr/>
        </p:nvPicPr>
        <p:blipFill>
          <a:blip r:embed="rId2"/>
          <a:srcRect/>
          <a:stretch>
            <a:fillRect/>
          </a:stretch>
        </p:blipFill>
        <p:spPr bwMode="auto">
          <a:xfrm>
            <a:off x="611188" y="3068638"/>
            <a:ext cx="2784475" cy="2087562"/>
          </a:xfrm>
          <a:prstGeom prst="rect">
            <a:avLst/>
          </a:prstGeom>
          <a:noFill/>
          <a:ln w="9525">
            <a:noFill/>
            <a:miter lim="800000"/>
            <a:headEnd/>
            <a:tailEnd/>
          </a:ln>
        </p:spPr>
      </p:pic>
      <p:sp>
        <p:nvSpPr>
          <p:cNvPr id="21509" name="Rectangle 2"/>
          <p:cNvSpPr txBox="1">
            <a:spLocks noChangeArrowheads="1"/>
          </p:cNvSpPr>
          <p:nvPr/>
        </p:nvSpPr>
        <p:spPr bwMode="auto">
          <a:xfrm>
            <a:off x="250825" y="133495"/>
            <a:ext cx="8015288" cy="914400"/>
          </a:xfrm>
          <a:prstGeom prst="rect">
            <a:avLst/>
          </a:prstGeom>
          <a:noFill/>
          <a:ln w="9525">
            <a:noFill/>
            <a:miter lim="800000"/>
            <a:headEnd/>
            <a:tailEnd/>
          </a:ln>
        </p:spPr>
        <p:txBody>
          <a:bodyPr anchor="ctr"/>
          <a:lstStyle/>
          <a:p>
            <a:pPr marL="354013" indent="-354013" eaLnBrk="1" hangingPunct="1">
              <a:spcAft>
                <a:spcPts val="600"/>
              </a:spcAft>
            </a:pPr>
            <a:r>
              <a:rPr lang="es-MX" sz="2800" b="1" dirty="0">
                <a:solidFill>
                  <a:srgbClr val="F2021F"/>
                </a:solidFill>
                <a:latin typeface="Tahoma" pitchFamily="34" charset="0"/>
              </a:rPr>
              <a:t>I. OBJETIVO: </a:t>
            </a:r>
            <a:r>
              <a:rPr lang="es-MX" sz="2400" b="1" dirty="0">
                <a:solidFill>
                  <a:schemeClr val="bg1"/>
                </a:solidFill>
                <a:latin typeface="Tahoma" pitchFamily="34" charset="0"/>
              </a:rPr>
              <a:t>¿Qué aprender?</a:t>
            </a:r>
            <a:endParaRPr lang="es-MX" sz="24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232202"/>
          </a:xfrm>
          <a:prstGeom prst="rect">
            <a:avLst/>
          </a:prstGeom>
          <a:noFill/>
          <a:ln w="9525">
            <a:noFill/>
            <a:miter lim="800000"/>
            <a:headEnd/>
            <a:tailEnd/>
          </a:ln>
        </p:spPr>
        <p:txBody>
          <a:bodyPr>
            <a:spAutoFit/>
          </a:bodyPr>
          <a:lstStyle/>
          <a:p>
            <a:pPr eaLnBrk="1" hangingPunct="1"/>
            <a:r>
              <a:rPr lang="es-ES" sz="2000" dirty="0">
                <a:solidFill>
                  <a:srgbClr val="7070FF"/>
                </a:solidFill>
                <a:latin typeface="Arial Black" pitchFamily="34" charset="0"/>
              </a:rPr>
              <a:t>1° </a:t>
            </a:r>
            <a:r>
              <a:rPr lang="es-ES" sz="2000" u="sng" dirty="0">
                <a:solidFill>
                  <a:srgbClr val="7070FF"/>
                </a:solidFill>
                <a:latin typeface="Arial Black" pitchFamily="34" charset="0"/>
              </a:rPr>
              <a:t>MOTIVA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 Motivar el logro de una capacidad, un aprendizaje; a </a:t>
            </a:r>
            <a:r>
              <a:rPr lang="es-ES" sz="2000" u="sng" dirty="0">
                <a:solidFill>
                  <a:srgbClr val="7070FF"/>
                </a:solidFill>
                <a:latin typeface="Arial Black" pitchFamily="34" charset="0"/>
              </a:rPr>
              <a:t>SER semejante a Cristo Jesús </a:t>
            </a:r>
            <a:r>
              <a:rPr lang="es-ES" sz="2000" dirty="0">
                <a:solidFill>
                  <a:srgbClr val="7070FF"/>
                </a:solidFill>
                <a:latin typeface="Arial Black" pitchFamily="34" charset="0"/>
              </a:rPr>
              <a:t>en su carácter. </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2° </a:t>
            </a:r>
            <a:r>
              <a:rPr lang="es-ES" sz="2000" u="sng" dirty="0">
                <a:solidFill>
                  <a:srgbClr val="7070FF"/>
                </a:solidFill>
                <a:latin typeface="Arial Black" pitchFamily="34" charset="0"/>
              </a:rPr>
              <a:t>EXPLORA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SABER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Buscar información, </a:t>
            </a:r>
            <a:r>
              <a:rPr lang="es-ES" sz="2000" u="sng" dirty="0">
                <a:solidFill>
                  <a:srgbClr val="7070FF"/>
                </a:solidFill>
                <a:latin typeface="Arial Black" pitchFamily="34" charset="0"/>
              </a:rPr>
              <a:t>con preguntas</a:t>
            </a:r>
            <a:r>
              <a:rPr lang="es-ES" sz="2000" dirty="0">
                <a:solidFill>
                  <a:srgbClr val="7070FF"/>
                </a:solidFill>
                <a:latin typeface="Arial Black" pitchFamily="34" charset="0"/>
              </a:rPr>
              <a:t>, procesarlo, comprender, sintetizar y generalizar.</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3° </a:t>
            </a:r>
            <a:r>
              <a:rPr lang="es-ES" sz="2000" u="sng" dirty="0">
                <a:solidFill>
                  <a:srgbClr val="7070FF"/>
                </a:solidFill>
                <a:latin typeface="Arial Black" pitchFamily="34" charset="0"/>
              </a:rPr>
              <a:t>APLICA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SENTIR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Sentir el deseo de aplicar los conocimientos descubiertos en la vida.</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4° </a:t>
            </a:r>
            <a:r>
              <a:rPr lang="es-ES" sz="2000" u="sng" dirty="0">
                <a:solidFill>
                  <a:srgbClr val="7070FF"/>
                </a:solidFill>
                <a:latin typeface="Arial Black" pitchFamily="34" charset="0"/>
              </a:rPr>
              <a:t>CREA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HACER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Tomar la decisión  de crear oportunidades para vivir lo aprendido y compartirlas.</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EL MÉTODO, O ESTRATEGIA M.: </a:t>
            </a:r>
            <a:r>
              <a:rPr lang="es-MX" sz="2400" b="1" dirty="0">
                <a:solidFill>
                  <a:schemeClr val="tx2"/>
                </a:solidFill>
                <a:latin typeface="Tahoma" pitchFamily="34" charset="0"/>
              </a:rPr>
              <a:t>¿Cómo aprender? </a:t>
            </a:r>
          </a:p>
          <a:p>
            <a:pPr marL="354013" indent="-354013" eaLnBrk="1" hangingPunct="1">
              <a:spcAft>
                <a:spcPts val="600"/>
              </a:spcAft>
            </a:pPr>
            <a:r>
              <a:rPr lang="es-MX" sz="2400" b="1" dirty="0">
                <a:solidFill>
                  <a:schemeClr val="tx2"/>
                </a:solidFill>
                <a:latin typeface="Tahoma" pitchFamily="34" charset="0"/>
              </a:rPr>
              <a:t>¿Qué camino seguir con el alumno?</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078313"/>
          </a:xfrm>
          <a:prstGeom prst="rect">
            <a:avLst/>
          </a:prstGeom>
          <a:noFill/>
          <a:ln w="9525">
            <a:noFill/>
            <a:miter lim="800000"/>
            <a:headEnd/>
            <a:tailEnd/>
          </a:ln>
        </p:spPr>
        <p:txBody>
          <a:bodyPr>
            <a:spAutoFit/>
          </a:bodyPr>
          <a:lstStyle/>
          <a:p>
            <a:pPr eaLnBrk="1" hangingPunct="1"/>
            <a:r>
              <a:rPr lang="es-ES" dirty="0">
                <a:solidFill>
                  <a:srgbClr val="7070FF"/>
                </a:solidFill>
                <a:latin typeface="Arial Black" pitchFamily="34" charset="0"/>
              </a:rPr>
              <a:t>“</a:t>
            </a:r>
            <a:r>
              <a:rPr lang="es-ES" dirty="0">
                <a:solidFill>
                  <a:schemeClr val="accent6">
                    <a:lumMod val="50000"/>
                  </a:schemeClr>
                </a:solidFill>
                <a:latin typeface="Arial Black" pitchFamily="34" charset="0"/>
              </a:rPr>
              <a:t>La escuela sabática, cuando es bien dirigida, es uno de los grandes instrumentos de Dios para traer almas al conocimiento de la verdad. </a:t>
            </a:r>
            <a:r>
              <a:rPr lang="es-ES" u="sng" dirty="0">
                <a:solidFill>
                  <a:schemeClr val="accent6">
                    <a:lumMod val="50000"/>
                  </a:schemeClr>
                </a:solidFill>
                <a:latin typeface="Arial Black" pitchFamily="34" charset="0"/>
              </a:rPr>
              <a:t>No es el mejor plan que solo los maestros hablen. Ellos deberían inducir a los miembros de la clase a decir los que saben. </a:t>
            </a:r>
            <a:r>
              <a:rPr lang="es-ES" dirty="0">
                <a:solidFill>
                  <a:schemeClr val="accent6">
                    <a:lumMod val="50000"/>
                  </a:schemeClr>
                </a:solidFill>
                <a:latin typeface="Arial Black" pitchFamily="34" charset="0"/>
              </a:rPr>
              <a:t>Y entonces el maestro, con pocas palabras y breves observaciones o ilustraciones debería imprimir la lección en sus mentes.” </a:t>
            </a:r>
            <a:r>
              <a:rPr lang="es-ES" dirty="0">
                <a:solidFill>
                  <a:srgbClr val="C00000"/>
                </a:solidFill>
                <a:latin typeface="Arial Black" pitchFamily="34" charset="0"/>
              </a:rPr>
              <a:t>(Consejos sobre la Obra de la Escuela Sabática, 128)</a:t>
            </a:r>
          </a:p>
          <a:p>
            <a:pPr eaLnBrk="1" hangingPunct="1"/>
            <a:endParaRPr lang="es-ES" dirty="0">
              <a:solidFill>
                <a:schemeClr val="accent6">
                  <a:lumMod val="50000"/>
                </a:schemeClr>
              </a:solidFill>
              <a:latin typeface="Arial Black" pitchFamily="34" charset="0"/>
            </a:endParaRPr>
          </a:p>
          <a:p>
            <a:pPr eaLnBrk="1" hangingPunct="1"/>
            <a:r>
              <a:rPr lang="es-ES" dirty="0">
                <a:solidFill>
                  <a:schemeClr val="accent6">
                    <a:lumMod val="50000"/>
                  </a:schemeClr>
                </a:solidFill>
                <a:latin typeface="Arial Black" pitchFamily="34" charset="0"/>
              </a:rPr>
              <a:t>“Cada ser humano, creado a imagen de Dios, está dotado de un facultad semejante a la del Creador: la individualidad, la </a:t>
            </a:r>
            <a:r>
              <a:rPr lang="es-ES" u="sng" dirty="0">
                <a:solidFill>
                  <a:schemeClr val="accent6">
                    <a:lumMod val="50000"/>
                  </a:schemeClr>
                </a:solidFill>
                <a:latin typeface="Arial Black" pitchFamily="34" charset="0"/>
              </a:rPr>
              <a:t>facultad de pensar </a:t>
            </a:r>
            <a:r>
              <a:rPr lang="es-ES" dirty="0">
                <a:solidFill>
                  <a:schemeClr val="accent6">
                    <a:lumMod val="50000"/>
                  </a:schemeClr>
                </a:solidFill>
                <a:latin typeface="Arial Black" pitchFamily="34" charset="0"/>
              </a:rPr>
              <a:t>y hacer… que </a:t>
            </a:r>
            <a:r>
              <a:rPr lang="es-ES" u="sng" dirty="0">
                <a:solidFill>
                  <a:schemeClr val="accent6">
                    <a:lumMod val="50000"/>
                  </a:schemeClr>
                </a:solidFill>
                <a:latin typeface="Arial Black" pitchFamily="34" charset="0"/>
              </a:rPr>
              <a:t>sean pensadores </a:t>
            </a:r>
            <a:r>
              <a:rPr lang="es-ES" dirty="0">
                <a:solidFill>
                  <a:schemeClr val="accent6">
                    <a:lumMod val="50000"/>
                  </a:schemeClr>
                </a:solidFill>
                <a:latin typeface="Arial Black" pitchFamily="34" charset="0"/>
              </a:rPr>
              <a:t>y no meros reflectores de los pensamientos de otros… dirigirlos a las fuentes de la verdad, a los campos abiertos a la </a:t>
            </a:r>
            <a:r>
              <a:rPr lang="es-ES" u="sng" dirty="0">
                <a:solidFill>
                  <a:schemeClr val="accent6">
                    <a:lumMod val="50000"/>
                  </a:schemeClr>
                </a:solidFill>
                <a:latin typeface="Arial Black" pitchFamily="34" charset="0"/>
              </a:rPr>
              <a:t>investigación</a:t>
            </a:r>
            <a:r>
              <a:rPr lang="es-ES" dirty="0">
                <a:solidFill>
                  <a:schemeClr val="accent6">
                    <a:lumMod val="50000"/>
                  </a:schemeClr>
                </a:solidFill>
                <a:latin typeface="Arial Black" pitchFamily="34" charset="0"/>
              </a:rPr>
              <a:t> en la naturaleza y en la revelación.” </a:t>
            </a:r>
            <a:r>
              <a:rPr lang="es-ES" dirty="0">
                <a:solidFill>
                  <a:srgbClr val="C00000"/>
                </a:solidFill>
                <a:latin typeface="Arial Black" pitchFamily="34" charset="0"/>
              </a:rPr>
              <a:t>(Educación 17)</a:t>
            </a:r>
            <a:endParaRPr lang="es-ES" sz="2000" dirty="0">
              <a:solidFill>
                <a:srgbClr val="C00000"/>
              </a:solidFill>
              <a:latin typeface="Arial Black" pitchFamily="34" charset="0"/>
            </a:endParaRP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LA ESTRATEGIA METODOLÓGICA. </a:t>
            </a:r>
          </a:p>
          <a:p>
            <a:pPr marL="354013" indent="-354013" eaLnBrk="1" hangingPunct="1">
              <a:spcAft>
                <a:spcPts val="600"/>
              </a:spcAft>
            </a:pPr>
            <a:r>
              <a:rPr lang="es-MX" sz="2400" b="1" dirty="0">
                <a:solidFill>
                  <a:schemeClr val="tx2"/>
                </a:solidFill>
                <a:latin typeface="Tahoma" pitchFamily="34" charset="0"/>
              </a:rPr>
              <a:t>¿Qué recomendación nos da Dios?</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extLst>
      <p:ext uri="{BB962C8B-B14F-4D97-AF65-F5344CB8AC3E}">
        <p14:creationId xmlns:p14="http://schemas.microsoft.com/office/powerpoint/2010/main" val="4149587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5 CuadroTexto"/>
          <p:cNvSpPr txBox="1">
            <a:spLocks noChangeArrowheads="1"/>
          </p:cNvSpPr>
          <p:nvPr/>
        </p:nvSpPr>
        <p:spPr bwMode="auto">
          <a:xfrm>
            <a:off x="468313" y="1373188"/>
            <a:ext cx="7613650" cy="830997"/>
          </a:xfrm>
          <a:prstGeom prst="rect">
            <a:avLst/>
          </a:prstGeom>
          <a:noFill/>
          <a:ln w="9525">
            <a:noFill/>
            <a:miter lim="800000"/>
            <a:headEnd/>
            <a:tailEnd/>
          </a:ln>
        </p:spPr>
        <p:txBody>
          <a:bodyPr>
            <a:spAutoFit/>
          </a:bodyPr>
          <a:lstStyle/>
          <a:p>
            <a:pPr eaLnBrk="1" hangingPunct="1"/>
            <a:r>
              <a:rPr lang="es-ES" sz="2400" b="1" dirty="0">
                <a:solidFill>
                  <a:srgbClr val="CC6600"/>
                </a:solidFill>
              </a:rPr>
              <a:t>Con preguntas motivadoras, presentando necesidades y casos de la vida:</a:t>
            </a:r>
            <a:endParaRPr lang="es-ES" sz="2400" b="1" dirty="0">
              <a:solidFill>
                <a:srgbClr val="CC6600"/>
              </a:solidFill>
              <a:latin typeface="Arial Black" pitchFamily="34" charset="0"/>
            </a:endParaRPr>
          </a:p>
        </p:txBody>
      </p:sp>
      <p:pic>
        <p:nvPicPr>
          <p:cNvPr id="4099" name="Picture 2" descr="H:\Interrogante.5.jpg"/>
          <p:cNvPicPr>
            <a:picLocks noChangeAspect="1" noChangeArrowheads="1"/>
          </p:cNvPicPr>
          <p:nvPr/>
        </p:nvPicPr>
        <p:blipFill>
          <a:blip r:embed="rId3"/>
          <a:srcRect/>
          <a:stretch>
            <a:fillRect/>
          </a:stretch>
        </p:blipFill>
        <p:spPr bwMode="auto">
          <a:xfrm>
            <a:off x="515938" y="2817813"/>
            <a:ext cx="2616200" cy="1781175"/>
          </a:xfrm>
          <a:prstGeom prst="rect">
            <a:avLst/>
          </a:prstGeom>
          <a:noFill/>
          <a:ln w="9525">
            <a:noFill/>
            <a:miter lim="800000"/>
            <a:headEnd/>
            <a:tailEnd/>
          </a:ln>
        </p:spPr>
      </p:pic>
      <p:sp>
        <p:nvSpPr>
          <p:cNvPr id="4100" name="Rectangle 2"/>
          <p:cNvSpPr>
            <a:spLocks noGrp="1" noChangeArrowheads="1"/>
          </p:cNvSpPr>
          <p:nvPr>
            <p:ph type="title"/>
          </p:nvPr>
        </p:nvSpPr>
        <p:spPr>
          <a:xfrm>
            <a:off x="195263" y="260350"/>
            <a:ext cx="8015287" cy="914400"/>
          </a:xfrm>
        </p:spPr>
        <p:txBody>
          <a:bodyPr/>
          <a:lstStyle/>
          <a:p>
            <a:pPr eaLnBrk="1" hangingPunct="1"/>
            <a:r>
              <a:rPr lang="es-MX" sz="2800" b="1" dirty="0">
                <a:solidFill>
                  <a:srgbClr val="FF0000"/>
                </a:solidFill>
                <a:latin typeface="Tahoma" pitchFamily="34" charset="0"/>
              </a:rPr>
              <a:t>II.</a:t>
            </a:r>
            <a:r>
              <a:rPr lang="es-MX" sz="2800" b="1" dirty="0">
                <a:latin typeface="Tahoma" pitchFamily="34" charset="0"/>
              </a:rPr>
              <a:t> </a:t>
            </a:r>
            <a:r>
              <a:rPr lang="es-MX" sz="2800" b="1" dirty="0">
                <a:solidFill>
                  <a:srgbClr val="F2021F"/>
                </a:solidFill>
                <a:latin typeface="Tahoma" pitchFamily="34" charset="0"/>
              </a:rPr>
              <a:t>MOTIVAR: </a:t>
            </a:r>
            <a:r>
              <a:rPr lang="es-MX" sz="2400" b="1" dirty="0">
                <a:solidFill>
                  <a:srgbClr val="FFFFCC"/>
                </a:solidFill>
              </a:rPr>
              <a:t>¿Cómo despertar interés y cómo enseñar?</a:t>
            </a:r>
            <a:r>
              <a:rPr lang="es-MX" sz="2400" b="1" dirty="0">
                <a:solidFill>
                  <a:srgbClr val="F2021F"/>
                </a:solidFill>
                <a:latin typeface="Tahoma" pitchFamily="34" charset="0"/>
              </a:rPr>
              <a:t> </a:t>
            </a:r>
            <a:endParaRPr lang="es-MX" sz="2400" b="1" dirty="0">
              <a:solidFill>
                <a:srgbClr val="CAE2FF"/>
              </a:solidFill>
              <a:latin typeface="Tahoma" pitchFamily="34" charset="0"/>
            </a:endParaRPr>
          </a:p>
        </p:txBody>
      </p:sp>
      <p:sp>
        <p:nvSpPr>
          <p:cNvPr id="4101" name="Rectangle 3"/>
          <p:cNvSpPr>
            <a:spLocks noGrp="1" noChangeArrowheads="1"/>
          </p:cNvSpPr>
          <p:nvPr>
            <p:ph type="body" idx="1"/>
          </p:nvPr>
        </p:nvSpPr>
        <p:spPr>
          <a:xfrm>
            <a:off x="2483769" y="2492374"/>
            <a:ext cx="5904656" cy="3528913"/>
          </a:xfrm>
        </p:spPr>
        <p:txBody>
          <a:bodyPr/>
          <a:lstStyle/>
          <a:p>
            <a:pPr eaLnBrk="1" hangingPunct="1">
              <a:lnSpc>
                <a:spcPct val="90000"/>
              </a:lnSpc>
            </a:pPr>
            <a:r>
              <a:rPr lang="es-MX" sz="2400" b="1" dirty="0">
                <a:solidFill>
                  <a:schemeClr val="accent6">
                    <a:lumMod val="50000"/>
                  </a:schemeClr>
                </a:solidFill>
              </a:rPr>
              <a:t>¿Dios nos dará victorias en los conflictos?</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¿Qué ocurre cuando las autoridades pervierten la justicia?</a:t>
            </a:r>
          </a:p>
          <a:p>
            <a:pPr marL="0" indent="0" eaLnBrk="1" hangingPunct="1">
              <a:lnSpc>
                <a:spcPct val="90000"/>
              </a:lnSpc>
              <a:buNone/>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 ¿Cómo nos ayuda el santuario entender sobre el juicio divino?</a:t>
            </a:r>
            <a:endParaRPr lang="es-MX" sz="2400" dirty="0">
              <a:solidFill>
                <a:schemeClr val="accent6">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783"/>
            <a:ext cx="8064127" cy="4578391"/>
          </a:xfrm>
        </p:spPr>
        <p:txBody>
          <a:bodyPr/>
          <a:lstStyle/>
          <a:p>
            <a:r>
              <a:rPr lang="es-ES" sz="2400" b="1" dirty="0">
                <a:solidFill>
                  <a:schemeClr val="accent6">
                    <a:lumMod val="50000"/>
                  </a:schemeClr>
                </a:solidFill>
              </a:rPr>
              <a:t>Sí, como lo hizo con el rey David. “Como David participó en las guerras, la liberación no provino de manos humanos. En sus muchas batallas contra los enemigos del pueblo de Dios, el rey David alabó a Dios como el único que obtuvo todas las victorias. </a:t>
            </a:r>
          </a:p>
          <a:p>
            <a:r>
              <a:rPr lang="es-ES" sz="2400" b="1" dirty="0">
                <a:solidFill>
                  <a:schemeClr val="accent6">
                    <a:lumMod val="50000"/>
                  </a:schemeClr>
                </a:solidFill>
              </a:rPr>
              <a:t>Hubiera sido fácil para David atribuirse el mérito de sus muchos éxitos y triunfos, pero esa no era la actitud. Él sabía de dónde provenía la Fuente de su poder.” </a:t>
            </a:r>
            <a:r>
              <a:rPr lang="es-ES" sz="1800" b="1" dirty="0">
                <a:solidFill>
                  <a:schemeClr val="accent6">
                    <a:lumMod val="50000"/>
                  </a:schemeClr>
                </a:solidFill>
              </a:rPr>
              <a:t>(GEB 61)</a:t>
            </a:r>
          </a:p>
          <a:p>
            <a:r>
              <a:rPr lang="es-ES" sz="2400" b="1" dirty="0">
                <a:solidFill>
                  <a:schemeClr val="accent6">
                    <a:lumMod val="50000"/>
                  </a:schemeClr>
                </a:solidFill>
              </a:rPr>
              <a:t>“La alabanza y la oración al Señor son las fuentes de fuerza para David.”</a:t>
            </a:r>
            <a:r>
              <a:rPr lang="es-ES" sz="1800" b="1" dirty="0">
                <a:solidFill>
                  <a:schemeClr val="accent6">
                    <a:lumMod val="50000"/>
                  </a:schemeClr>
                </a:solidFill>
              </a:rPr>
              <a:t>(Id)</a:t>
            </a:r>
          </a:p>
        </p:txBody>
      </p:sp>
      <p:sp>
        <p:nvSpPr>
          <p:cNvPr id="7171"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800" b="1" dirty="0">
                <a:solidFill>
                  <a:srgbClr val="FF0000"/>
                </a:solidFill>
                <a:latin typeface="Tahoma" pitchFamily="34" charset="0"/>
              </a:rPr>
              <a:t>III.</a:t>
            </a:r>
            <a:r>
              <a:rPr lang="es-MX" sz="2800" b="1" dirty="0">
                <a:latin typeface="Tahoma" pitchFamily="34" charset="0"/>
              </a:rPr>
              <a:t> </a:t>
            </a:r>
            <a:r>
              <a:rPr lang="es-MX" sz="2800" b="1" dirty="0">
                <a:solidFill>
                  <a:srgbClr val="F2021F"/>
                </a:solidFill>
                <a:latin typeface="Tahoma" pitchFamily="34" charset="0"/>
              </a:rPr>
              <a:t>EXPLORA: </a:t>
            </a:r>
            <a:r>
              <a:rPr lang="es-MX" sz="2600" b="1" dirty="0">
                <a:solidFill>
                  <a:srgbClr val="FFFFCC"/>
                </a:solidFill>
              </a:rPr>
              <a:t>1.</a:t>
            </a:r>
            <a:r>
              <a:rPr lang="es-MX" sz="2400" b="1" dirty="0">
                <a:solidFill>
                  <a:schemeClr val="bg1"/>
                </a:solidFill>
              </a:rPr>
              <a:t>¿Dios nos dará victorias en los conflictos</a:t>
            </a:r>
            <a:r>
              <a:rPr lang="es-MX" sz="2400" b="1" dirty="0">
                <a:solidFill>
                  <a:srgbClr val="FFFFCC"/>
                </a:solidFill>
              </a:rPr>
              <a:t>? </a:t>
            </a:r>
            <a:r>
              <a:rPr lang="es-MX" sz="2000" b="1" dirty="0">
                <a:solidFill>
                  <a:srgbClr val="FFCC99"/>
                </a:solidFill>
              </a:rPr>
              <a:t>Salmo 18:1- 14</a:t>
            </a:r>
          </a:p>
        </p:txBody>
      </p:sp>
    </p:spTree>
    <p:extLst>
      <p:ext uri="{BB962C8B-B14F-4D97-AF65-F5344CB8AC3E}">
        <p14:creationId xmlns:p14="http://schemas.microsoft.com/office/powerpoint/2010/main" val="4171447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63549" y="1341438"/>
            <a:ext cx="8140899" cy="4895874"/>
          </a:xfrm>
        </p:spPr>
        <p:txBody>
          <a:bodyPr/>
          <a:lstStyle/>
          <a:p>
            <a:r>
              <a:rPr lang="es-ES" sz="2400" b="1" dirty="0">
                <a:solidFill>
                  <a:schemeClr val="accent6">
                    <a:lumMod val="50000"/>
                  </a:schemeClr>
                </a:solidFill>
              </a:rPr>
              <a:t>Cuando los dirigentes y autoridades administran justicia, pervierten la justicia, no hay paz, ni justicia en sus resoluciones. El salmista dice: “¿Hasta cuándo juzgaréis injustamente y os pondréis de parte de los impíos? Haz justicia al débil, al huérfano y al afligido.” (Sal. 82:2, 3)</a:t>
            </a:r>
          </a:p>
          <a:p>
            <a:r>
              <a:rPr lang="es-ES" sz="2400" b="1" dirty="0">
                <a:solidFill>
                  <a:schemeClr val="accent6">
                    <a:lumMod val="50000"/>
                  </a:schemeClr>
                </a:solidFill>
              </a:rPr>
              <a:t>“El Señor dotó a los dirigentes de Israel de autoridad para preservar la justicia en Israel (Sal. 72:1- 4). Los reyes de Israel debían ejercer su autoridad según la voluntad de Dios.” </a:t>
            </a:r>
            <a:r>
              <a:rPr lang="es-ES" sz="1800" b="1" dirty="0">
                <a:solidFill>
                  <a:schemeClr val="accent6">
                    <a:lumMod val="50000"/>
                  </a:schemeClr>
                </a:solidFill>
              </a:rPr>
              <a:t>(GEB 63)</a:t>
            </a:r>
          </a:p>
          <a:p>
            <a:r>
              <a:rPr lang="es-ES" sz="2400" b="1" dirty="0">
                <a:solidFill>
                  <a:schemeClr val="accent6">
                    <a:lumMod val="50000"/>
                  </a:schemeClr>
                </a:solidFill>
              </a:rPr>
              <a:t>La Escritura dice: “Oh Dios, da tus juicios al rey, él juzgará a tu pueblo con justicia, a tus afligidos con juicio, salvará a los hijos del menesteroso.”</a:t>
            </a:r>
            <a:r>
              <a:rPr lang="es-ES" sz="1600" b="1" dirty="0">
                <a:solidFill>
                  <a:schemeClr val="accent6">
                    <a:lumMod val="50000"/>
                  </a:schemeClr>
                </a:solidFill>
              </a:rPr>
              <a:t>(Sal. 72:1, 2)</a:t>
            </a: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1800" b="1" dirty="0">
              <a:solidFill>
                <a:schemeClr val="accent6">
                  <a:lumMod val="75000"/>
                </a:schemeClr>
              </a:solidFill>
            </a:endParaRPr>
          </a:p>
        </p:txBody>
      </p:sp>
      <p:sp>
        <p:nvSpPr>
          <p:cNvPr id="5123" name="Rectangle 2"/>
          <p:cNvSpPr>
            <a:spLocks noGrp="1" noChangeArrowheads="1"/>
          </p:cNvSpPr>
          <p:nvPr>
            <p:ph type="title"/>
          </p:nvPr>
        </p:nvSpPr>
        <p:spPr/>
        <p:txBody>
          <a:bodyPr/>
          <a:lstStyle/>
          <a:p>
            <a:r>
              <a:rPr lang="es-MX" sz="2400" b="1" dirty="0">
                <a:solidFill>
                  <a:srgbClr val="FFFFCC"/>
                </a:solidFill>
                <a:latin typeface="Tahoma" pitchFamily="34" charset="0"/>
              </a:rPr>
              <a:t>2</a:t>
            </a:r>
            <a:r>
              <a:rPr lang="es-MX" sz="2400" b="1" dirty="0">
                <a:solidFill>
                  <a:srgbClr val="FFFFCC"/>
                </a:solidFill>
              </a:rPr>
              <a:t>. ¿</a:t>
            </a:r>
            <a:r>
              <a:rPr lang="es-MX" sz="2400" b="1" dirty="0">
                <a:solidFill>
                  <a:schemeClr val="bg1"/>
                </a:solidFill>
              </a:rPr>
              <a:t>Qué ocurre cuando las autoridades pervierten la justicia</a:t>
            </a:r>
            <a:r>
              <a:rPr lang="es-MX" sz="2400" b="1" dirty="0">
                <a:solidFill>
                  <a:srgbClr val="FFFFCC"/>
                </a:solidFill>
              </a:rPr>
              <a:t>? </a:t>
            </a:r>
            <a:r>
              <a:rPr lang="es-MX" sz="2000" b="1" dirty="0">
                <a:solidFill>
                  <a:srgbClr val="FFCC99"/>
                </a:solidFill>
              </a:rPr>
              <a:t>Salmo 82:2- 8  </a:t>
            </a:r>
            <a:endParaRPr lang="es-MX" sz="1600" b="1" dirty="0">
              <a:solidFill>
                <a:srgbClr val="CC66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313"/>
            <a:ext cx="8015287" cy="4419600"/>
          </a:xfrm>
        </p:spPr>
        <p:txBody>
          <a:bodyPr/>
          <a:lstStyle/>
          <a:p>
            <a:r>
              <a:rPr lang="es-ES" sz="2400" b="1" dirty="0">
                <a:solidFill>
                  <a:schemeClr val="accent6">
                    <a:lumMod val="50000"/>
                  </a:schemeClr>
                </a:solidFill>
              </a:rPr>
              <a:t>“El juicio del Señor está estrechamente relacionado con el santuario. El santuario fue designado como el lugar del juicio divino, como lo indican el juicio de </a:t>
            </a:r>
            <a:r>
              <a:rPr lang="es-ES" sz="2400" b="1" dirty="0" err="1">
                <a:solidFill>
                  <a:schemeClr val="accent6">
                    <a:lumMod val="50000"/>
                  </a:schemeClr>
                </a:solidFill>
              </a:rPr>
              <a:t>Urim</a:t>
            </a:r>
            <a:r>
              <a:rPr lang="es-ES" sz="2400" b="1" dirty="0">
                <a:solidFill>
                  <a:schemeClr val="accent6">
                    <a:lumMod val="50000"/>
                  </a:schemeClr>
                </a:solidFill>
              </a:rPr>
              <a:t> </a:t>
            </a:r>
            <a:r>
              <a:rPr lang="es-ES" sz="1800" b="1" dirty="0">
                <a:solidFill>
                  <a:schemeClr val="accent6">
                    <a:lumMod val="50000"/>
                  </a:schemeClr>
                </a:solidFill>
              </a:rPr>
              <a:t>(Núm. 27:21) </a:t>
            </a:r>
            <a:r>
              <a:rPr lang="es-ES" sz="2400" b="1" dirty="0">
                <a:solidFill>
                  <a:schemeClr val="accent6">
                    <a:lumMod val="50000"/>
                  </a:schemeClr>
                </a:solidFill>
              </a:rPr>
              <a:t>y el pectoral del juicio del sumo sacerdote </a:t>
            </a:r>
            <a:r>
              <a:rPr lang="es-ES" sz="1800" b="1" dirty="0">
                <a:solidFill>
                  <a:schemeClr val="accent6">
                    <a:lumMod val="50000"/>
                  </a:schemeClr>
                </a:solidFill>
              </a:rPr>
              <a:t>(</a:t>
            </a:r>
            <a:r>
              <a:rPr lang="es-ES" sz="1800" b="1" dirty="0" err="1">
                <a:solidFill>
                  <a:schemeClr val="accent6">
                    <a:lumMod val="50000"/>
                  </a:schemeClr>
                </a:solidFill>
              </a:rPr>
              <a:t>Éxo</a:t>
            </a:r>
            <a:r>
              <a:rPr lang="es-ES" sz="1800" b="1" dirty="0">
                <a:solidFill>
                  <a:schemeClr val="accent6">
                    <a:lumMod val="50000"/>
                  </a:schemeClr>
                </a:solidFill>
              </a:rPr>
              <a:t>. 28:15, 28- 30)</a:t>
            </a:r>
            <a:r>
              <a:rPr lang="es-ES" sz="2400" b="1" dirty="0">
                <a:solidFill>
                  <a:schemeClr val="accent6">
                    <a:lumMod val="50000"/>
                  </a:schemeClr>
                </a:solidFill>
              </a:rPr>
              <a:t>” </a:t>
            </a:r>
            <a:r>
              <a:rPr lang="es-ES" sz="1800" b="1" dirty="0">
                <a:solidFill>
                  <a:schemeClr val="accent6">
                    <a:lumMod val="50000"/>
                  </a:schemeClr>
                </a:solidFill>
              </a:rPr>
              <a:t>(GEB 65)</a:t>
            </a:r>
          </a:p>
          <a:p>
            <a:r>
              <a:rPr lang="es-ES" sz="2400" b="1" dirty="0">
                <a:solidFill>
                  <a:schemeClr val="accent6">
                    <a:lumMod val="50000"/>
                  </a:schemeClr>
                </a:solidFill>
              </a:rPr>
              <a:t>“La santidad de Dios significa que él ama la justicia  y la rectitud… El santuario es el lugar del perdón del pecado y de la restauración de la justicia, como indica el propiciatorio del Trono de Dios y los sacrificios de justicia.” </a:t>
            </a:r>
            <a:r>
              <a:rPr lang="es-ES" sz="1800" b="1" dirty="0">
                <a:solidFill>
                  <a:schemeClr val="accent6">
                    <a:lumMod val="50000"/>
                  </a:schemeClr>
                </a:solidFill>
              </a:rPr>
              <a:t>(Id)</a:t>
            </a:r>
          </a:p>
          <a:p>
            <a:r>
              <a:rPr lang="es-ES" sz="2400" b="1" dirty="0">
                <a:solidFill>
                  <a:schemeClr val="accent6">
                    <a:lumMod val="50000"/>
                  </a:schemeClr>
                </a:solidFill>
              </a:rPr>
              <a:t>“Sin embargo Dios perdonador se venga de las malas acciones de los impenitentes.”</a:t>
            </a:r>
            <a:r>
              <a:rPr lang="es-ES" sz="1800" b="1" dirty="0">
                <a:solidFill>
                  <a:schemeClr val="accent6">
                    <a:lumMod val="50000"/>
                  </a:schemeClr>
                </a:solidFill>
              </a:rPr>
              <a:t>(Sal. 99:8) </a:t>
            </a:r>
          </a:p>
        </p:txBody>
      </p:sp>
      <p:sp>
        <p:nvSpPr>
          <p:cNvPr id="6147"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3. </a:t>
            </a:r>
            <a:r>
              <a:rPr lang="es-MX" sz="2400" b="1" dirty="0">
                <a:solidFill>
                  <a:srgbClr val="FFFFCC"/>
                </a:solidFill>
              </a:rPr>
              <a:t>¿</a:t>
            </a:r>
            <a:r>
              <a:rPr lang="es-MX" sz="2400" b="1" dirty="0">
                <a:solidFill>
                  <a:schemeClr val="bg1"/>
                </a:solidFill>
              </a:rPr>
              <a:t>Cómo nos ayuda el santuario entender sobre el juicio divino</a:t>
            </a:r>
            <a:r>
              <a:rPr lang="es-MX" sz="2400" b="1" dirty="0">
                <a:solidFill>
                  <a:srgbClr val="FFFFCC"/>
                </a:solidFill>
              </a:rPr>
              <a:t>?</a:t>
            </a:r>
            <a:r>
              <a:rPr lang="es-MX" sz="2400" b="1" dirty="0">
                <a:solidFill>
                  <a:srgbClr val="FFCC99"/>
                </a:solidFill>
              </a:rPr>
              <a:t> </a:t>
            </a:r>
            <a:r>
              <a:rPr lang="es-MX" sz="2000" b="1" dirty="0">
                <a:solidFill>
                  <a:srgbClr val="FFCC99"/>
                </a:solidFill>
              </a:rPr>
              <a:t>Salmo 96:6- 10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1979712" y="1650493"/>
            <a:ext cx="6592887" cy="4090987"/>
          </a:xfrm>
        </p:spPr>
        <p:txBody>
          <a:bodyPr/>
          <a:lstStyle/>
          <a:p>
            <a:pPr>
              <a:lnSpc>
                <a:spcPct val="80000"/>
              </a:lnSpc>
              <a:buFont typeface="Wingdings" pitchFamily="2" charset="2"/>
              <a:buNone/>
            </a:pPr>
            <a:r>
              <a:rPr lang="es-ES" sz="2800" b="1" dirty="0">
                <a:solidFill>
                  <a:srgbClr val="3D3DD7"/>
                </a:solidFill>
              </a:rPr>
              <a:t>  	</a:t>
            </a:r>
            <a:r>
              <a:rPr lang="es-ES" sz="2400" b="1" dirty="0">
                <a:solidFill>
                  <a:schemeClr val="accent6">
                    <a:lumMod val="50000"/>
                  </a:schemeClr>
                </a:solidFill>
              </a:rPr>
              <a:t>Deseo de confiar en Dios, porque sus juicios son justos y misericordiosos.</a:t>
            </a:r>
          </a:p>
          <a:p>
            <a:pPr>
              <a:lnSpc>
                <a:spcPct val="80000"/>
              </a:lnSpc>
              <a:buFont typeface="Wingdings" pitchFamily="2" charset="2"/>
              <a:buNone/>
            </a:pPr>
            <a:r>
              <a:rPr lang="es-ES" sz="2400" b="1" dirty="0">
                <a:solidFill>
                  <a:schemeClr val="accent6">
                    <a:lumMod val="50000"/>
                  </a:schemeClr>
                </a:solidFill>
              </a:rPr>
              <a:t>	¿Deseas confiar en la justicia divina?</a:t>
            </a:r>
            <a:endParaRPr lang="es-MX" sz="2400" b="1" dirty="0">
              <a:solidFill>
                <a:schemeClr val="accent6">
                  <a:lumMod val="50000"/>
                </a:schemeClr>
              </a:solidFill>
            </a:endParaRPr>
          </a:p>
          <a:p>
            <a:pPr eaLnBrk="1" hangingPunct="1">
              <a:lnSpc>
                <a:spcPct val="80000"/>
              </a:lnSpc>
              <a:buFont typeface="Wingdings" pitchFamily="2" charset="2"/>
              <a:buNone/>
            </a:pPr>
            <a:r>
              <a:rPr lang="es-MX" sz="2400" b="1" dirty="0">
                <a:solidFill>
                  <a:srgbClr val="F33F61"/>
                </a:solidFill>
              </a:rPr>
              <a:t>    ¿Cuál es tu decisión?</a:t>
            </a:r>
          </a:p>
          <a:p>
            <a:pPr eaLnBrk="1" hangingPunct="1">
              <a:lnSpc>
                <a:spcPct val="80000"/>
              </a:lnSpc>
              <a:buFont typeface="Wingdings" pitchFamily="2" charset="2"/>
              <a:buNone/>
            </a:pPr>
            <a:endParaRPr lang="es-MX" sz="2400" b="1" dirty="0">
              <a:solidFill>
                <a:srgbClr val="F33F61"/>
              </a:solidFill>
            </a:endParaRPr>
          </a:p>
          <a:p>
            <a:pPr eaLnBrk="1" hangingPunct="1">
              <a:lnSpc>
                <a:spcPct val="80000"/>
              </a:lnSpc>
              <a:buFont typeface="Wingdings" pitchFamily="2" charset="2"/>
              <a:buNone/>
            </a:pPr>
            <a:r>
              <a:rPr lang="es-MX" sz="2400" b="1" dirty="0">
                <a:solidFill>
                  <a:srgbClr val="F33F61"/>
                </a:solidFill>
              </a:rPr>
              <a:t>V. CREA: </a:t>
            </a:r>
            <a:r>
              <a:rPr lang="es-ES" sz="2400" b="1" dirty="0">
                <a:solidFill>
                  <a:schemeClr val="accent6">
                    <a:lumMod val="50000"/>
                  </a:schemeClr>
                </a:solidFill>
              </a:rPr>
              <a:t>¿Qué haré para compartir esta lección la próxima semana? Crear  oportunidades para compartir nuestras experiencias de como Dios trata a los humanos con misericordia </a:t>
            </a:r>
            <a:r>
              <a:rPr lang="es-ES" sz="2400" b="1">
                <a:solidFill>
                  <a:schemeClr val="accent6">
                    <a:lumMod val="50000"/>
                  </a:schemeClr>
                </a:solidFill>
              </a:rPr>
              <a:t>y justicia. </a:t>
            </a:r>
            <a:r>
              <a:rPr lang="es-ES" sz="2400" b="1" dirty="0">
                <a:solidFill>
                  <a:schemeClr val="accent6">
                    <a:lumMod val="50000"/>
                  </a:schemeClr>
                </a:solidFill>
              </a:rPr>
              <a:t>Amén</a:t>
            </a:r>
            <a:endParaRPr lang="es-MX" sz="2400" b="1" dirty="0">
              <a:solidFill>
                <a:schemeClr val="accent6">
                  <a:lumMod val="50000"/>
                </a:schemeClr>
              </a:solidFill>
            </a:endParaRPr>
          </a:p>
          <a:p>
            <a:pPr eaLnBrk="1" hangingPunct="1">
              <a:lnSpc>
                <a:spcPct val="80000"/>
              </a:lnSpc>
              <a:buFont typeface="Wingdings" pitchFamily="2" charset="2"/>
              <a:buNone/>
            </a:pPr>
            <a:endParaRPr lang="es-MX" sz="2800" b="1" dirty="0">
              <a:solidFill>
                <a:srgbClr val="F33F61"/>
              </a:solidFill>
            </a:endParaRPr>
          </a:p>
        </p:txBody>
      </p:sp>
      <p:pic>
        <p:nvPicPr>
          <p:cNvPr id="8195" name="Picture 10" descr="J"/>
          <p:cNvPicPr>
            <a:picLocks noChangeAspect="1" noChangeArrowheads="1"/>
          </p:cNvPicPr>
          <p:nvPr/>
        </p:nvPicPr>
        <p:blipFill>
          <a:blip r:embed="rId2"/>
          <a:srcRect/>
          <a:stretch>
            <a:fillRect/>
          </a:stretch>
        </p:blipFill>
        <p:spPr bwMode="auto">
          <a:xfrm>
            <a:off x="536774" y="2599831"/>
            <a:ext cx="1442938" cy="2192310"/>
          </a:xfrm>
          <a:prstGeom prst="rect">
            <a:avLst/>
          </a:prstGeom>
          <a:noFill/>
          <a:ln w="9525">
            <a:noFill/>
            <a:miter lim="800000"/>
            <a:headEnd/>
            <a:tailEnd/>
          </a:ln>
        </p:spPr>
      </p:pic>
      <p:sp>
        <p:nvSpPr>
          <p:cNvPr id="8196" name="Rectangle 2"/>
          <p:cNvSpPr>
            <a:spLocks noGrp="1" noChangeArrowheads="1"/>
          </p:cNvSpPr>
          <p:nvPr>
            <p:ph type="title"/>
          </p:nvPr>
        </p:nvSpPr>
        <p:spPr/>
        <p:txBody>
          <a:bodyPr/>
          <a:lstStyle/>
          <a:p>
            <a:pPr eaLnBrk="1" hangingPunct="1"/>
            <a:r>
              <a:rPr lang="es-MX" sz="2800" b="1" dirty="0">
                <a:solidFill>
                  <a:srgbClr val="FF0000"/>
                </a:solidFill>
                <a:latin typeface="Tahoma" pitchFamily="34" charset="0"/>
              </a:rPr>
              <a:t>IV.</a:t>
            </a:r>
            <a:r>
              <a:rPr lang="es-MX" sz="2800" dirty="0">
                <a:solidFill>
                  <a:srgbClr val="FF0000"/>
                </a:solidFill>
                <a:latin typeface="Tahoma" pitchFamily="34" charset="0"/>
              </a:rPr>
              <a:t> </a:t>
            </a:r>
            <a:r>
              <a:rPr lang="es-MX" sz="2800" b="1" dirty="0">
                <a:solidFill>
                  <a:srgbClr val="F2021F"/>
                </a:solidFill>
                <a:latin typeface="Tahoma" pitchFamily="34" charset="0"/>
              </a:rPr>
              <a:t>APLICA:</a:t>
            </a:r>
            <a:br>
              <a:rPr lang="es-MX" sz="2800" b="1" dirty="0">
                <a:latin typeface="Tahoma" pitchFamily="34" charset="0"/>
              </a:rPr>
            </a:br>
            <a:r>
              <a:rPr lang="es-MX" sz="2400" b="1" dirty="0">
                <a:latin typeface="Tahoma" pitchFamily="34" charset="0"/>
              </a:rPr>
              <a:t>¿Qué debo sentir al recibir estos conocimientos?</a:t>
            </a:r>
            <a:r>
              <a:rPr lang="es-MX" sz="2800" b="1" dirty="0">
                <a:latin typeface="Tahoma" pitchFamily="34" charset="0"/>
              </a:rPr>
              <a:t> </a:t>
            </a:r>
          </a:p>
        </p:txBody>
      </p:sp>
    </p:spTree>
  </p:cSld>
  <p:clrMapOvr>
    <a:masterClrMapping/>
  </p:clrMapOvr>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Radial</Template>
  <TotalTime>83807</TotalTime>
  <Words>1007</Words>
  <Application>Microsoft Office PowerPoint</Application>
  <PresentationFormat>Presentación en pantalla (4:3)</PresentationFormat>
  <Paragraphs>87</Paragraphs>
  <Slides>10</Slides>
  <Notes>3</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10</vt:i4>
      </vt:variant>
    </vt:vector>
  </HeadingPairs>
  <TitlesOfParts>
    <vt:vector size="18" baseType="lpstr">
      <vt:lpstr>Arial</vt:lpstr>
      <vt:lpstr>Arial Black</vt:lpstr>
      <vt:lpstr>Calibri</vt:lpstr>
      <vt:lpstr>Impact</vt:lpstr>
      <vt:lpstr>Tahoma</vt:lpstr>
      <vt:lpstr>Times New Roman</vt:lpstr>
      <vt:lpstr>Wingdings</vt:lpstr>
      <vt:lpstr>Radial</vt:lpstr>
      <vt:lpstr>Presentación de PowerPoint</vt:lpstr>
      <vt:lpstr>Presentación de PowerPoint</vt:lpstr>
      <vt:lpstr>Presentación de PowerPoint</vt:lpstr>
      <vt:lpstr>Presentación de PowerPoint</vt:lpstr>
      <vt:lpstr>II. MOTIVAR: ¿Cómo despertar interés y cómo enseñar? </vt:lpstr>
      <vt:lpstr>Presentación de PowerPoint</vt:lpstr>
      <vt:lpstr>2. ¿Qué ocurre cuando las autoridades pervierten la justicia? Salmo 82:2- 8  </vt:lpstr>
      <vt:lpstr>Presentación de PowerPoint</vt:lpstr>
      <vt:lpstr>IV. APLICA: ¿Qué debo sentir al recibir estos conocimientos? </vt:lpstr>
      <vt:lpstr>Presentación de PowerPoint</vt:lpstr>
    </vt:vector>
  </TitlesOfParts>
  <Company>DELBELCONPU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Amor y juicio, el dilema de Dios</dc:title>
  <dc:creator>pc3</dc:creator>
  <cp:lastModifiedBy>Alejandrino Halire Ccahuana</cp:lastModifiedBy>
  <cp:revision>7370</cp:revision>
  <dcterms:created xsi:type="dcterms:W3CDTF">2007-04-17T14:25:21Z</dcterms:created>
  <dcterms:modified xsi:type="dcterms:W3CDTF">2024-02-05T23:07:10Z</dcterms:modified>
</cp:coreProperties>
</file>