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ción predeterminada" id="{1B2364EF-C85E-465D-8903-99FDDE7DDF15}">
          <p14:sldIdLst>
            <p14:sldId id="256"/>
            <p14:sldId id="284"/>
            <p14:sldId id="285"/>
            <p14:sldId id="286"/>
            <p14:sldId id="265"/>
            <p14:sldId id="287"/>
            <p14:sldId id="269"/>
          </p14:sldIdLst>
        </p14:section>
        <p14:section name="Sección sin título" id="{AED1ED32-3F7B-4EF3-AA8C-1268E0351262}">
          <p14:sldIdLst/>
        </p14:section>
        <p14:section name="Sección sin título" id="{81AE0154-2E74-4C08-B009-D7DE51CFE955}">
          <p14:sldIdLst>
            <p14:sldId id="282"/>
            <p14:sldId id="263"/>
            <p14:sldId id="28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70" d="100"/>
          <a:sy n="70"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12/31/2023</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hyperlink" Target="http://decalogo-janohalire.blogspot.com/" TargetMode="External"/><Relationship Id="rId4" Type="http://schemas.openxmlformats.org/officeDocument/2006/relationships/hyperlink" Target="https://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06 de enero 2024</a:t>
            </a:r>
          </a:p>
        </p:txBody>
      </p:sp>
      <p:sp>
        <p:nvSpPr>
          <p:cNvPr id="2052" name="Text Box 8"/>
          <p:cNvSpPr txBox="1">
            <a:spLocks noChangeArrowheads="1"/>
          </p:cNvSpPr>
          <p:nvPr/>
        </p:nvSpPr>
        <p:spPr bwMode="auto">
          <a:xfrm>
            <a:off x="323850" y="663575"/>
            <a:ext cx="7734300" cy="369332"/>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CÓMO LEER SALMOS</a:t>
            </a:r>
          </a:p>
        </p:txBody>
      </p:sp>
      <p:sp>
        <p:nvSpPr>
          <p:cNvPr id="2053" name="Text Box 10"/>
          <p:cNvSpPr txBox="1">
            <a:spLocks noChangeArrowheads="1"/>
          </p:cNvSpPr>
          <p:nvPr/>
        </p:nvSpPr>
        <p:spPr bwMode="auto">
          <a:xfrm>
            <a:off x="1692275" y="5768975"/>
            <a:ext cx="568642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Lucas 24:44, 45</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2023</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01</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144857" y="1840285"/>
            <a:ext cx="4770986" cy="362460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t>https://www.slideshare.net/ahalirecc</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6"/>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cómo se escribió y cómo se usó los salmos en el pasado.</a:t>
            </a:r>
          </a:p>
          <a:p>
            <a:pPr eaLnBrk="1" hangingPunct="1">
              <a:lnSpc>
                <a:spcPct val="90000"/>
              </a:lnSpc>
            </a:pPr>
            <a:r>
              <a:rPr lang="es-MX" sz="2400" b="1" dirty="0">
                <a:solidFill>
                  <a:schemeClr val="accent6">
                    <a:lumMod val="75000"/>
                  </a:schemeClr>
                </a:solidFill>
              </a:rPr>
              <a:t>SENTIR el deseo de alabar a Dios.</a:t>
            </a:r>
          </a:p>
          <a:p>
            <a:pPr eaLnBrk="1" hangingPunct="1">
              <a:lnSpc>
                <a:spcPct val="90000"/>
              </a:lnSpc>
            </a:pPr>
            <a:r>
              <a:rPr lang="es-MX" sz="2400" b="1" dirty="0">
                <a:solidFill>
                  <a:schemeClr val="accent6">
                    <a:lumMod val="75000"/>
                  </a:schemeClr>
                </a:solidFill>
              </a:rPr>
              <a:t>HACER la decisión de usar salmos para alabar y comunicarse mediante salmos.</a:t>
            </a:r>
          </a:p>
        </p:txBody>
      </p:sp>
      <p:sp>
        <p:nvSpPr>
          <p:cNvPr id="21507" name="5 CuadroTexto"/>
          <p:cNvSpPr txBox="1">
            <a:spLocks noChangeArrowheads="1"/>
          </p:cNvSpPr>
          <p:nvPr/>
        </p:nvSpPr>
        <p:spPr bwMode="auto">
          <a:xfrm>
            <a:off x="468313" y="1484313"/>
            <a:ext cx="8015288" cy="707886"/>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Que, seas un discípulo </a:t>
            </a:r>
            <a:r>
              <a:rPr lang="es-ES" sz="2000">
                <a:solidFill>
                  <a:schemeClr val="accent6">
                    <a:lumMod val="75000"/>
                  </a:schemeClr>
                </a:solidFill>
                <a:latin typeface="Arial Black" pitchFamily="34" charset="0"/>
              </a:rPr>
              <a:t>que alaba </a:t>
            </a:r>
            <a:r>
              <a:rPr lang="es-ES" sz="2000" dirty="0">
                <a:solidFill>
                  <a:schemeClr val="accent6">
                    <a:lumMod val="75000"/>
                  </a:schemeClr>
                </a:solidFill>
                <a:latin typeface="Arial Black" pitchFamily="34" charset="0"/>
              </a:rPr>
              <a:t>a Dios con salmos.</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aprender?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aprender?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despertar interés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¿Qué son los salmos?</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¿Quiénes fueron los salmistas?</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recursos literarios usaron los salmistas?</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783"/>
            <a:ext cx="8064127" cy="4578391"/>
          </a:xfrm>
        </p:spPr>
        <p:txBody>
          <a:bodyPr/>
          <a:lstStyle/>
          <a:p>
            <a:r>
              <a:rPr lang="es-ES" sz="2400" b="1" dirty="0">
                <a:solidFill>
                  <a:schemeClr val="accent6">
                    <a:lumMod val="50000"/>
                  </a:schemeClr>
                </a:solidFill>
              </a:rPr>
              <a:t>Son composición poéticas inspirados por Dios. “Salmos ha sido un devocionario y un himnario para judíos y cristianos de todas las épocas. Aunque estas poesías… el Señor los inspiró para que se escribieran. Por eso, como en toda Escritura </a:t>
            </a:r>
            <a:r>
              <a:rPr lang="es-ES" sz="1800" b="1" dirty="0">
                <a:solidFill>
                  <a:schemeClr val="accent6">
                    <a:lumMod val="50000"/>
                  </a:schemeClr>
                </a:solidFill>
              </a:rPr>
              <a:t>(2 </a:t>
            </a:r>
            <a:r>
              <a:rPr lang="es-ES" sz="1800" b="1" dirty="0" err="1">
                <a:solidFill>
                  <a:schemeClr val="accent6">
                    <a:lumMod val="50000"/>
                  </a:schemeClr>
                </a:solidFill>
              </a:rPr>
              <a:t>Ped</a:t>
            </a:r>
            <a:r>
              <a:rPr lang="es-ES" sz="1800" b="1" dirty="0">
                <a:solidFill>
                  <a:schemeClr val="accent6">
                    <a:lumMod val="50000"/>
                  </a:schemeClr>
                </a:solidFill>
              </a:rPr>
              <a:t>. 1:21)</a:t>
            </a:r>
            <a:r>
              <a:rPr lang="es-ES" sz="2400" b="1" dirty="0">
                <a:solidFill>
                  <a:schemeClr val="accent6">
                    <a:lumMod val="50000"/>
                  </a:schemeClr>
                </a:solidFill>
              </a:rPr>
              <a:t> Dios en Salmos nos habla mediane sus siervos y el Espíritu.” </a:t>
            </a:r>
            <a:r>
              <a:rPr lang="es-ES" sz="1800" b="1" dirty="0">
                <a:solidFill>
                  <a:schemeClr val="accent6">
                    <a:lumMod val="50000"/>
                  </a:schemeClr>
                </a:solidFill>
              </a:rPr>
              <a:t>(GEB 5)</a:t>
            </a:r>
          </a:p>
          <a:p>
            <a:r>
              <a:rPr lang="es-ES" sz="2400" b="1" dirty="0">
                <a:solidFill>
                  <a:schemeClr val="accent6">
                    <a:lumMod val="50000"/>
                  </a:schemeClr>
                </a:solidFill>
              </a:rPr>
              <a:t>“Es la máxima expresión de la poesía hebrea. Los salmos expresan los múltiples sentimientos y luchas de los creyentes… cánticos de acción de gracias, alabanzas, confesiones, oraciones de liberación, himnos de protección etc.”</a:t>
            </a:r>
            <a:r>
              <a:rPr lang="es-ES" sz="1800" b="1" dirty="0">
                <a:solidFill>
                  <a:schemeClr val="accent6">
                    <a:lumMod val="50000"/>
                  </a:schemeClr>
                </a:solidFill>
              </a:rPr>
              <a:t>(GEB  12)</a:t>
            </a: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¿Qué son los salmos</a:t>
            </a:r>
            <a:r>
              <a:rPr lang="es-MX" sz="2400" b="1" dirty="0">
                <a:solidFill>
                  <a:srgbClr val="FFFFCC"/>
                </a:solidFill>
              </a:rPr>
              <a:t>? </a:t>
            </a:r>
            <a:r>
              <a:rPr lang="es-MX" sz="2000" b="1" dirty="0">
                <a:solidFill>
                  <a:srgbClr val="FFCC99"/>
                </a:solidFill>
              </a:rPr>
              <a:t>Salmo 92:1; Colosenses 3:16</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“Los salmistas eran personas de genuina devoción y profunda fe y, sin embargo, propensos a desalientos y tentaciones como el resto de nosotros.” </a:t>
            </a:r>
            <a:r>
              <a:rPr lang="es-ES" sz="1800" b="1" dirty="0">
                <a:solidFill>
                  <a:schemeClr val="accent6">
                    <a:lumMod val="50000"/>
                  </a:schemeClr>
                </a:solidFill>
              </a:rPr>
              <a:t>(GEB 7)</a:t>
            </a:r>
          </a:p>
          <a:p>
            <a:r>
              <a:rPr lang="es-ES" sz="2400" b="1" dirty="0">
                <a:solidFill>
                  <a:schemeClr val="accent6">
                    <a:lumMod val="50000"/>
                  </a:schemeClr>
                </a:solidFill>
              </a:rPr>
              <a:t>“El rey David, cuyo nombre aparece en los títulos de la mayoría de los salmos, participó activamente  en la organización de la liturgia del culto de Israel. Se lo llama el ‘el dulce cantor de Israel’ </a:t>
            </a:r>
            <a:r>
              <a:rPr lang="es-ES" sz="1800" b="1" dirty="0">
                <a:solidFill>
                  <a:schemeClr val="accent6">
                    <a:lumMod val="50000"/>
                  </a:schemeClr>
                </a:solidFill>
              </a:rPr>
              <a:t>2 Sam. 23:1.”</a:t>
            </a:r>
          </a:p>
          <a:p>
            <a:r>
              <a:rPr lang="es-ES" sz="2400" b="1" dirty="0">
                <a:solidFill>
                  <a:schemeClr val="accent6">
                    <a:lumMod val="50000"/>
                  </a:schemeClr>
                </a:solidFill>
              </a:rPr>
              <a:t>“Muchos salmos fueron compuestos por los músicos del templo, que también eran levitas: por ejemplo, salmo 50 y salmo 73 a 83, por Asaf; Salmo 42, Salmo 44 a 47 por los hijos de Coré; Salmo 88, por </a:t>
            </a:r>
            <a:r>
              <a:rPr lang="es-ES" sz="2400" b="1" dirty="0" err="1">
                <a:solidFill>
                  <a:schemeClr val="accent6">
                    <a:lumMod val="50000"/>
                  </a:schemeClr>
                </a:solidFill>
              </a:rPr>
              <a:t>Hemán</a:t>
            </a:r>
            <a:r>
              <a:rPr lang="es-ES" sz="2400" b="1" dirty="0">
                <a:solidFill>
                  <a:schemeClr val="accent6">
                    <a:lumMod val="50000"/>
                  </a:schemeClr>
                </a:solidFill>
              </a:rPr>
              <a:t> el </a:t>
            </a:r>
            <a:r>
              <a:rPr lang="es-ES" sz="2400" b="1" dirty="0" err="1">
                <a:solidFill>
                  <a:schemeClr val="accent6">
                    <a:lumMod val="50000"/>
                  </a:schemeClr>
                </a:solidFill>
              </a:rPr>
              <a:t>ezraita</a:t>
            </a:r>
            <a:r>
              <a:rPr lang="es-ES" sz="2400" b="1" dirty="0">
                <a:solidFill>
                  <a:schemeClr val="accent6">
                    <a:lumMod val="50000"/>
                  </a:schemeClr>
                </a:solidFill>
              </a:rPr>
              <a:t> y otros.”</a:t>
            </a:r>
            <a:r>
              <a:rPr lang="es-ES" sz="1800" b="1" dirty="0">
                <a:solidFill>
                  <a:schemeClr val="accent6">
                    <a:lumMod val="50000"/>
                  </a:schemeClr>
                </a:solidFill>
              </a:rPr>
              <a:t> </a:t>
            </a:r>
            <a:r>
              <a:rPr lang="es-ES" sz="1600" b="1" dirty="0">
                <a:solidFill>
                  <a:schemeClr val="accent6">
                    <a:lumMod val="50000"/>
                  </a:schemeClr>
                </a:solidFill>
              </a:rPr>
              <a:t>(GEB 7)</a:t>
            </a:r>
          </a:p>
          <a:p>
            <a:endParaRPr lang="es-ES" sz="2400" b="1" dirty="0">
              <a:solidFill>
                <a:srgbClr val="3D3DD7"/>
              </a:solidFill>
            </a:endParaRPr>
          </a:p>
          <a:p>
            <a:endParaRPr lang="es-ES" sz="2400" b="1" dirty="0">
              <a:solidFill>
                <a:srgbClr val="3D3DD7"/>
              </a:solidFill>
            </a:endParaRPr>
          </a:p>
          <a:p>
            <a:endParaRPr lang="es-ES" sz="2400" b="1" dirty="0">
              <a:solidFill>
                <a:srgbClr val="3D3DD7"/>
              </a:solidFill>
            </a:endParaRPr>
          </a:p>
          <a:p>
            <a:endParaRPr lang="es-ES" sz="1800" b="1" dirty="0">
              <a:solidFill>
                <a:schemeClr val="accent6">
                  <a:lumMod val="75000"/>
                </a:schemeClr>
              </a:solidFill>
            </a:endParaRPr>
          </a:p>
        </p:txBody>
      </p:sp>
      <p:sp>
        <p:nvSpPr>
          <p:cNvPr id="5123" name="Rectangle 2"/>
          <p:cNvSpPr>
            <a:spLocks noGrp="1" noChangeArrowheads="1"/>
          </p:cNvSpPr>
          <p:nvPr>
            <p:ph type="title"/>
          </p:nvPr>
        </p:nvSpPr>
        <p:spPr/>
        <p:txBody>
          <a:bodyPr/>
          <a:lstStyle/>
          <a:p>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Quiénes fueron los salmistas</a:t>
            </a:r>
            <a:r>
              <a:rPr lang="es-MX" sz="2400" b="1" dirty="0">
                <a:solidFill>
                  <a:srgbClr val="FFFFCC"/>
                </a:solidFill>
              </a:rPr>
              <a:t>? </a:t>
            </a:r>
            <a:r>
              <a:rPr lang="es-MX" sz="2000" b="1" dirty="0">
                <a:solidFill>
                  <a:srgbClr val="FFCC99"/>
                </a:solidFill>
              </a:rPr>
              <a:t>Salmo 25:1- 5; 75:1  </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015287" cy="4419600"/>
          </a:xfrm>
        </p:spPr>
        <p:txBody>
          <a:bodyPr/>
          <a:lstStyle/>
          <a:p>
            <a:r>
              <a:rPr lang="es-ES" sz="2400" b="1" dirty="0">
                <a:solidFill>
                  <a:schemeClr val="accent6">
                    <a:lumMod val="50000"/>
                  </a:schemeClr>
                </a:solidFill>
              </a:rPr>
              <a:t>“La poesía de los salmos evidencian un poder singular para captar la atención de los lectores. Aunque algunos de estos recursos poéticos se pierden en la traducción.” </a:t>
            </a:r>
            <a:r>
              <a:rPr lang="es-ES" sz="1800" b="1" dirty="0">
                <a:solidFill>
                  <a:schemeClr val="accent6">
                    <a:lumMod val="50000"/>
                  </a:schemeClr>
                </a:solidFill>
              </a:rPr>
              <a:t>(GEB 8)</a:t>
            </a:r>
          </a:p>
          <a:p>
            <a:r>
              <a:rPr lang="es-ES" sz="2400" b="1" dirty="0">
                <a:solidFill>
                  <a:schemeClr val="accent6">
                    <a:lumMod val="50000"/>
                  </a:schemeClr>
                </a:solidFill>
              </a:rPr>
              <a:t>“Los salmistas también utilizaron recursos literarios como:</a:t>
            </a:r>
          </a:p>
          <a:p>
            <a:r>
              <a:rPr lang="es-ES" sz="2400" b="1" dirty="0">
                <a:solidFill>
                  <a:schemeClr val="accent6">
                    <a:lumMod val="50000"/>
                  </a:schemeClr>
                </a:solidFill>
              </a:rPr>
              <a:t>“</a:t>
            </a:r>
            <a:r>
              <a:rPr lang="es-ES" sz="2400" b="1" u="sng" dirty="0">
                <a:solidFill>
                  <a:schemeClr val="accent6">
                    <a:lumMod val="50000"/>
                  </a:schemeClr>
                </a:solidFill>
              </a:rPr>
              <a:t>Metonimia</a:t>
            </a:r>
            <a:r>
              <a:rPr lang="es-ES" sz="2400" b="1" dirty="0">
                <a:solidFill>
                  <a:schemeClr val="accent6">
                    <a:lumMod val="50000"/>
                  </a:schemeClr>
                </a:solidFill>
              </a:rPr>
              <a:t>, utiliza el nombre de un objeto o concepto por el de otro con que se relaciona.” </a:t>
            </a:r>
            <a:r>
              <a:rPr lang="es-ES" sz="1800" b="1" dirty="0">
                <a:solidFill>
                  <a:schemeClr val="accent6">
                    <a:lumMod val="50000"/>
                  </a:schemeClr>
                </a:solidFill>
              </a:rPr>
              <a:t>(Sal. 2:5; GEB 13)</a:t>
            </a:r>
          </a:p>
          <a:p>
            <a:r>
              <a:rPr lang="es-ES" sz="2400" b="1" dirty="0">
                <a:solidFill>
                  <a:schemeClr val="accent6">
                    <a:lumMod val="50000"/>
                  </a:schemeClr>
                </a:solidFill>
              </a:rPr>
              <a:t>“</a:t>
            </a:r>
            <a:r>
              <a:rPr lang="es-ES" sz="2400" b="1" u="sng" dirty="0">
                <a:solidFill>
                  <a:schemeClr val="accent6">
                    <a:lumMod val="50000"/>
                  </a:schemeClr>
                </a:solidFill>
              </a:rPr>
              <a:t>Sinécdoque</a:t>
            </a:r>
            <a:r>
              <a:rPr lang="es-ES" sz="2400" b="1" dirty="0">
                <a:solidFill>
                  <a:schemeClr val="accent6">
                    <a:lumMod val="50000"/>
                  </a:schemeClr>
                </a:solidFill>
              </a:rPr>
              <a:t>; de lo particular a lo general o lo general a lo particular.” </a:t>
            </a:r>
            <a:r>
              <a:rPr lang="es-ES" sz="1800" b="1" dirty="0">
                <a:solidFill>
                  <a:schemeClr val="accent6">
                    <a:lumMod val="50000"/>
                  </a:schemeClr>
                </a:solidFill>
              </a:rPr>
              <a:t>(Sal. 44:6)</a:t>
            </a:r>
          </a:p>
          <a:p>
            <a:r>
              <a:rPr lang="es-ES" sz="2400" b="1" dirty="0">
                <a:solidFill>
                  <a:schemeClr val="accent6">
                    <a:lumMod val="50000"/>
                  </a:schemeClr>
                </a:solidFill>
              </a:rPr>
              <a:t>“</a:t>
            </a:r>
            <a:r>
              <a:rPr lang="es-ES" sz="2400" b="1" u="sng" dirty="0">
                <a:solidFill>
                  <a:schemeClr val="accent6">
                    <a:lumMod val="50000"/>
                  </a:schemeClr>
                </a:solidFill>
              </a:rPr>
              <a:t>Acróstico</a:t>
            </a:r>
            <a:r>
              <a:rPr lang="es-ES" sz="2400" b="1" dirty="0">
                <a:solidFill>
                  <a:schemeClr val="accent6">
                    <a:lumMod val="50000"/>
                  </a:schemeClr>
                </a:solidFill>
              </a:rPr>
              <a:t>; usa la primeras letras de cada verso.” </a:t>
            </a:r>
            <a:r>
              <a:rPr lang="es-ES" sz="1800" b="1" dirty="0">
                <a:solidFill>
                  <a:schemeClr val="accent6">
                    <a:lumMod val="50000"/>
                  </a:schemeClr>
                </a:solidFill>
              </a:rPr>
              <a:t>(Sal. 119) </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recursos literarios usaron los salmistas</a:t>
            </a:r>
            <a:r>
              <a:rPr lang="es-MX" sz="2400" b="1" dirty="0">
                <a:solidFill>
                  <a:srgbClr val="FFFFCC"/>
                </a:solidFill>
              </a:rPr>
              <a:t>?</a:t>
            </a:r>
            <a:r>
              <a:rPr lang="es-MX" sz="2400" b="1" dirty="0">
                <a:solidFill>
                  <a:srgbClr val="FFCC99"/>
                </a:solidFill>
              </a:rPr>
              <a:t> </a:t>
            </a:r>
            <a:r>
              <a:rPr lang="es-MX" sz="2000" b="1" dirty="0">
                <a:solidFill>
                  <a:srgbClr val="FFCC99"/>
                </a:solidFill>
              </a:rPr>
              <a:t>Salmo 3; 33:1- 3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Deseo de permitir que Dios me hable media salmos, o le hable a él; también alabarle o declamarle por sus grandezas a nuestro Dios.</a:t>
            </a:r>
          </a:p>
          <a:p>
            <a:pPr>
              <a:lnSpc>
                <a:spcPct val="80000"/>
              </a:lnSpc>
              <a:buFont typeface="Wingdings" pitchFamily="2" charset="2"/>
              <a:buNone/>
            </a:pPr>
            <a:r>
              <a:rPr lang="es-ES" sz="2400" b="1" dirty="0">
                <a:solidFill>
                  <a:schemeClr val="accent6">
                    <a:lumMod val="50000"/>
                  </a:schemeClr>
                </a:solidFill>
              </a:rPr>
              <a:t>	¿Deseas alabar a Dios mediante salmos?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alabar a Dios y </a:t>
            </a:r>
            <a:r>
              <a:rPr lang="es-ES" sz="2400" b="1" dirty="0" err="1">
                <a:solidFill>
                  <a:schemeClr val="accent6">
                    <a:lumMod val="50000"/>
                  </a:schemeClr>
                </a:solidFill>
              </a:rPr>
              <a:t>compositar</a:t>
            </a:r>
            <a:r>
              <a:rPr lang="es-ES" sz="2400" b="1" dirty="0">
                <a:solidFill>
                  <a:schemeClr val="accent6">
                    <a:lumMod val="50000"/>
                  </a:schemeClr>
                </a:solidFill>
              </a:rPr>
              <a:t> nuestras propias alabanzas o peticiones a Dios.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82908</TotalTime>
  <Words>983</Words>
  <Application>Microsoft Office PowerPoint</Application>
  <PresentationFormat>Presentación en pantalla (4:3)</PresentationFormat>
  <Paragraphs>88</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despertar interés y cómo enseñar? </vt:lpstr>
      <vt:lpstr>Presentación de PowerPoint</vt:lpstr>
      <vt:lpstr>2. ¿Quiénes fueron los salmistas? Salmo 25:1- 5; 75:1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Alejandrino Halire Ccahuana</cp:lastModifiedBy>
  <cp:revision>7311</cp:revision>
  <dcterms:created xsi:type="dcterms:W3CDTF">2007-04-17T14:25:21Z</dcterms:created>
  <dcterms:modified xsi:type="dcterms:W3CDTF">2023-12-31T23:59:20Z</dcterms:modified>
</cp:coreProperties>
</file>