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87" r:id="rId7"/>
    <p:sldId id="269" r:id="rId8"/>
    <p:sldId id="282"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Sección predeterminada" id="{1B2364EF-C85E-465D-8903-99FDDE7DDF15}">
          <p14:sldIdLst>
            <p14:sldId id="256"/>
            <p14:sldId id="284"/>
            <p14:sldId id="285"/>
            <p14:sldId id="286"/>
            <p14:sldId id="265"/>
            <p14:sldId id="287"/>
            <p14:sldId id="269"/>
          </p14:sldIdLst>
        </p14:section>
        <p14:section name="Sección sin título" id="{AED1ED32-3F7B-4EF3-AA8C-1268E0351262}">
          <p14:sldIdLst/>
        </p14:section>
        <p14:section name="Sección sin título" id="{81AE0154-2E74-4C08-B009-D7DE51CFE955}">
          <p14:sldIdLst>
            <p14:sldId id="282"/>
            <p14:sldId id="263"/>
            <p14:sldId id="28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p:cViewPr varScale="1">
        <p:scale>
          <a:sx n="70" d="100"/>
          <a:sy n="70"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1/28/2024</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8</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hyperlink" Target="http://decalogo-janohalire.blogspot.com/" TargetMode="External"/><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03 febrero 2024</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CÓMO CANTAR CANCIÓN DEL SEÑOR EN TIERRA EXTRAÑA</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Salmo 137:4</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a:t>
            </a:r>
            <a:r>
              <a:rPr lang="es-ES" sz="1400" b="1">
                <a:solidFill>
                  <a:schemeClr val="bg2"/>
                </a:solidFill>
              </a:rPr>
              <a:t>– 1° </a:t>
            </a:r>
            <a:r>
              <a:rPr lang="es-ES" sz="1400" b="1" dirty="0">
                <a:solidFill>
                  <a:schemeClr val="bg2"/>
                </a:solidFill>
              </a:rPr>
              <a:t>Trimestre </a:t>
            </a:r>
            <a:r>
              <a:rPr lang="es-ES" sz="1400" b="1">
                <a:solidFill>
                  <a:schemeClr val="bg2"/>
                </a:solidFill>
              </a:rPr>
              <a:t>de 2024</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05</a:t>
            </a:r>
            <a:endParaRPr lang="es-MX" dirty="0">
              <a:solidFill>
                <a:srgbClr val="FFFF07"/>
              </a:solidFill>
            </a:endParaRPr>
          </a:p>
        </p:txBody>
      </p:sp>
      <p:pic>
        <p:nvPicPr>
          <p:cNvPr id="5" name="Imagen 4">
            <a:extLst>
              <a:ext uri="{FF2B5EF4-FFF2-40B4-BE49-F238E27FC236}">
                <a16:creationId xmlns:a16="http://schemas.microsoft.com/office/drawing/2014/main" id="{47A2B1E7-9246-5895-E6CE-B4DCC12FE50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760506" y="1648989"/>
            <a:ext cx="3539686" cy="400719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t>https://www.slideshare.net/ahalirecc</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6"/>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que Dios está en el control y cómo confiar en él.</a:t>
            </a:r>
          </a:p>
          <a:p>
            <a:pPr eaLnBrk="1" hangingPunct="1">
              <a:lnSpc>
                <a:spcPct val="90000"/>
              </a:lnSpc>
            </a:pPr>
            <a:r>
              <a:rPr lang="es-MX" sz="2400" b="1" dirty="0">
                <a:solidFill>
                  <a:schemeClr val="accent6">
                    <a:lumMod val="75000"/>
                  </a:schemeClr>
                </a:solidFill>
              </a:rPr>
              <a:t>SENTIR el deseo de confiar en Dios en momentos difíciles.</a:t>
            </a:r>
          </a:p>
          <a:p>
            <a:pPr eaLnBrk="1" hangingPunct="1">
              <a:lnSpc>
                <a:spcPct val="90000"/>
              </a:lnSpc>
            </a:pPr>
            <a:r>
              <a:rPr lang="es-MX" sz="2400" b="1" dirty="0">
                <a:solidFill>
                  <a:schemeClr val="accent6">
                    <a:lumMod val="75000"/>
                  </a:schemeClr>
                </a:solidFill>
              </a:rPr>
              <a:t>HACER la decisión de confiar en Dios en momentos de paz y adversidad.</a:t>
            </a:r>
          </a:p>
        </p:txBody>
      </p:sp>
      <p:sp>
        <p:nvSpPr>
          <p:cNvPr id="21507" name="5 CuadroTexto"/>
          <p:cNvSpPr txBox="1">
            <a:spLocks noChangeArrowheads="1"/>
          </p:cNvSpPr>
          <p:nvPr/>
        </p:nvSpPr>
        <p:spPr bwMode="auto">
          <a:xfrm>
            <a:off x="468313" y="1484313"/>
            <a:ext cx="8015288" cy="1015663"/>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Que, seas un discípulo que confía en Dios medio de sufrimientos y pruebas.</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aprender?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a </a:t>
            </a:r>
            <a:r>
              <a:rPr lang="es-ES" sz="2000" u="sng" dirty="0">
                <a:solidFill>
                  <a:srgbClr val="7070FF"/>
                </a:solidFill>
                <a:latin typeface="Arial Black" pitchFamily="34" charset="0"/>
              </a:rPr>
              <a:t>SER semejante a Cristo Jesús </a:t>
            </a:r>
            <a:r>
              <a:rPr lang="es-ES" sz="2000" dirty="0">
                <a:solidFill>
                  <a:srgbClr val="7070FF"/>
                </a:solidFill>
                <a:latin typeface="Arial Black" pitchFamily="34" charset="0"/>
              </a:rPr>
              <a:t>en su carácter.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a:t>
            </a:r>
            <a:r>
              <a:rPr lang="es-ES" sz="2000" u="sng" dirty="0">
                <a:solidFill>
                  <a:srgbClr val="7070FF"/>
                </a:solidFill>
                <a:latin typeface="Arial Black" pitchFamily="34" charset="0"/>
              </a:rPr>
              <a:t>con preguntas</a:t>
            </a:r>
            <a:r>
              <a:rPr lang="es-ES" sz="2000" dirty="0">
                <a:solidFill>
                  <a:srgbClr val="7070FF"/>
                </a:solidFill>
                <a:latin typeface="Arial Black" pitchFamily="34" charset="0"/>
              </a:rPr>
              <a:t>, procesarlo, comprender, sintetizar y generalizar.</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aprender?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078313"/>
          </a:xfrm>
          <a:prstGeom prst="rect">
            <a:avLst/>
          </a:prstGeom>
          <a:noFill/>
          <a:ln w="9525">
            <a:noFill/>
            <a:miter lim="800000"/>
            <a:headEnd/>
            <a:tailEnd/>
          </a:ln>
        </p:spPr>
        <p:txBody>
          <a:bodyPr>
            <a:spAutoFit/>
          </a:bodyPr>
          <a:lstStyle/>
          <a:p>
            <a:pPr eaLnBrk="1" hangingPunct="1"/>
            <a:r>
              <a:rPr lang="es-ES" dirty="0">
                <a:solidFill>
                  <a:srgbClr val="7070FF"/>
                </a:solidFill>
                <a:latin typeface="Arial Black" pitchFamily="34" charset="0"/>
              </a:rPr>
              <a:t>“</a:t>
            </a:r>
            <a:r>
              <a:rPr lang="es-ES"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rgbClr val="C00000"/>
                </a:solidFill>
                <a:latin typeface="Arial Black" pitchFamily="34" charset="0"/>
              </a:rPr>
              <a:t>(Consejos sobre la Obra de la Escuela Sabática, 128)</a:t>
            </a:r>
          </a:p>
          <a:p>
            <a:pPr eaLnBrk="1" hangingPunct="1"/>
            <a:endParaRPr lang="es-ES" dirty="0">
              <a:solidFill>
                <a:schemeClr val="accent6">
                  <a:lumMod val="50000"/>
                </a:schemeClr>
              </a:solidFill>
              <a:latin typeface="Arial Black" pitchFamily="34" charset="0"/>
            </a:endParaRPr>
          </a:p>
          <a:p>
            <a:pPr eaLnBrk="1" hangingPunct="1"/>
            <a:r>
              <a:rPr lang="es-ES" dirty="0">
                <a:solidFill>
                  <a:schemeClr val="accent6">
                    <a:lumMod val="50000"/>
                  </a:schemeClr>
                </a:solidFill>
                <a:latin typeface="Arial Black" pitchFamily="34" charset="0"/>
              </a:rPr>
              <a:t>“Cada ser humano, creado a imagen de Dios, está dotado de un facultad semejante a la del Creador: la individualidad, la </a:t>
            </a:r>
            <a:r>
              <a:rPr lang="es-ES" u="sng" dirty="0">
                <a:solidFill>
                  <a:schemeClr val="accent6">
                    <a:lumMod val="50000"/>
                  </a:schemeClr>
                </a:solidFill>
                <a:latin typeface="Arial Black" pitchFamily="34" charset="0"/>
              </a:rPr>
              <a:t>facultad de pensar </a:t>
            </a:r>
            <a:r>
              <a:rPr lang="es-ES" dirty="0">
                <a:solidFill>
                  <a:schemeClr val="accent6">
                    <a:lumMod val="50000"/>
                  </a:schemeClr>
                </a:solidFill>
                <a:latin typeface="Arial Black" pitchFamily="34" charset="0"/>
              </a:rPr>
              <a:t>y hacer… que </a:t>
            </a:r>
            <a:r>
              <a:rPr lang="es-ES" u="sng" dirty="0">
                <a:solidFill>
                  <a:schemeClr val="accent6">
                    <a:lumMod val="50000"/>
                  </a:schemeClr>
                </a:solidFill>
                <a:latin typeface="Arial Black" pitchFamily="34" charset="0"/>
              </a:rPr>
              <a:t>sean pensadores </a:t>
            </a:r>
            <a:r>
              <a:rPr lang="es-ES" dirty="0">
                <a:solidFill>
                  <a:schemeClr val="accent6">
                    <a:lumMod val="50000"/>
                  </a:schemeClr>
                </a:solidFill>
                <a:latin typeface="Arial Black" pitchFamily="34" charset="0"/>
              </a:rPr>
              <a:t>y no meros reflectores de los pensamientos de otros… dirigirlos a las fuentes de la verdad, a los campos abiertos a la </a:t>
            </a:r>
            <a:r>
              <a:rPr lang="es-ES" u="sng" dirty="0">
                <a:solidFill>
                  <a:schemeClr val="accent6">
                    <a:lumMod val="50000"/>
                  </a:schemeClr>
                </a:solidFill>
                <a:latin typeface="Arial Black" pitchFamily="34" charset="0"/>
              </a:rPr>
              <a:t>investigación</a:t>
            </a:r>
            <a:r>
              <a:rPr lang="es-ES" dirty="0">
                <a:solidFill>
                  <a:schemeClr val="accent6">
                    <a:lumMod val="50000"/>
                  </a:schemeClr>
                </a:solidFill>
                <a:latin typeface="Arial Black" pitchFamily="34" charset="0"/>
              </a:rPr>
              <a:t> en la naturaleza y en la revelación.” </a:t>
            </a:r>
            <a:r>
              <a:rPr lang="es-ES" dirty="0">
                <a:solidFill>
                  <a:srgbClr val="C00000"/>
                </a:solidFill>
                <a:latin typeface="Arial Black" pitchFamily="34" charset="0"/>
              </a:rPr>
              <a:t>(Educación 17)</a:t>
            </a:r>
            <a:endParaRPr lang="es-ES" sz="2000" dirty="0">
              <a:solidFill>
                <a:srgbClr val="C00000"/>
              </a:solidFill>
              <a:latin typeface="Arial Black" pitchFamily="34" charset="0"/>
            </a:endParaRP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recomendación nos da Dios?</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y cómo enseñar?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¿Por qué permite Dios el sufrimiento?</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¿Por qué Dios no pone fin a nuestro sufrimiento actual?</a:t>
            </a:r>
          </a:p>
          <a:p>
            <a:pPr marL="0" indent="0" eaLnBrk="1" hangingPunct="1">
              <a:lnSpc>
                <a:spcPct val="90000"/>
              </a:lnSpc>
              <a:buNone/>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¿Por qué Dios a veces no contesta inmediatamente nuestras oraciones?</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Los salmistas reconocieron que la causa de la destrucción de Jerusalén es el pecado. </a:t>
            </a:r>
          </a:p>
          <a:p>
            <a:r>
              <a:rPr lang="es-ES" sz="2400" b="1" dirty="0">
                <a:solidFill>
                  <a:schemeClr val="accent6">
                    <a:lumMod val="50000"/>
                  </a:schemeClr>
                </a:solidFill>
              </a:rPr>
              <a:t>El salmista Asaf, exclama: “Oh Dios, vinieron las naciones a tu heredad; han profanado su santo templo, redujeron a Jerusalén a escombros… Ayúdanos, oh Dios de nuestra salvación… líbranos, y perdona nuestros pecados por amor de tu nombre. </a:t>
            </a:r>
            <a:r>
              <a:rPr lang="es-ES" sz="1800" b="1" dirty="0">
                <a:solidFill>
                  <a:schemeClr val="accent6">
                    <a:lumMod val="50000"/>
                  </a:schemeClr>
                </a:solidFill>
              </a:rPr>
              <a:t>(Sal. 79:1, 9)</a:t>
            </a:r>
          </a:p>
          <a:p>
            <a:r>
              <a:rPr lang="es-ES" sz="2400" b="1" dirty="0">
                <a:solidFill>
                  <a:schemeClr val="accent6">
                    <a:lumMod val="50000"/>
                  </a:schemeClr>
                </a:solidFill>
              </a:rPr>
              <a:t>“El pecado es el extraño intruso en la creación de Dios. Desde la caída de Satanás en el cielo hasta nuestra condición caída de hoy, la iniquidad ha engendrado todo el sufrimiento.”</a:t>
            </a:r>
            <a:r>
              <a:rPr lang="es-ES" sz="1800" b="1" dirty="0">
                <a:solidFill>
                  <a:schemeClr val="accent6">
                    <a:lumMod val="50000"/>
                  </a:schemeClr>
                </a:solidFill>
              </a:rPr>
              <a:t>(GEB 57)</a:t>
            </a: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800" b="1" dirty="0">
                <a:solidFill>
                  <a:srgbClr val="FF0000"/>
                </a:solidFill>
                <a:latin typeface="Tahoma" pitchFamily="34" charset="0"/>
              </a:rPr>
              <a:t>III.</a:t>
            </a:r>
            <a:r>
              <a:rPr lang="es-MX" sz="2800" b="1" dirty="0">
                <a:latin typeface="Tahoma" pitchFamily="34" charset="0"/>
              </a:rPr>
              <a:t> </a:t>
            </a:r>
            <a:r>
              <a:rPr lang="es-MX" sz="2800" b="1" dirty="0">
                <a:solidFill>
                  <a:srgbClr val="F2021F"/>
                </a:solidFill>
                <a:latin typeface="Tahoma" pitchFamily="34" charset="0"/>
              </a:rPr>
              <a:t>EXPLORA: </a:t>
            </a:r>
            <a:r>
              <a:rPr lang="es-MX" sz="2600" b="1" dirty="0">
                <a:solidFill>
                  <a:srgbClr val="FFFFCC"/>
                </a:solidFill>
              </a:rPr>
              <a:t>1.</a:t>
            </a:r>
            <a:r>
              <a:rPr lang="es-MX" sz="2400" b="1" dirty="0">
                <a:solidFill>
                  <a:schemeClr val="bg1"/>
                </a:solidFill>
              </a:rPr>
              <a:t>¿Por qué permite Dios el sufrimiento</a:t>
            </a:r>
            <a:r>
              <a:rPr lang="es-MX" sz="2400" b="1" dirty="0">
                <a:solidFill>
                  <a:srgbClr val="FFFFCC"/>
                </a:solidFill>
              </a:rPr>
              <a:t>? </a:t>
            </a:r>
            <a:r>
              <a:rPr lang="es-MX" sz="2000" b="1" dirty="0">
                <a:solidFill>
                  <a:srgbClr val="FFCC99"/>
                </a:solidFill>
              </a:rPr>
              <a:t>Salmo 79:1, 9</a:t>
            </a:r>
          </a:p>
        </p:txBody>
      </p:sp>
    </p:spTree>
    <p:extLst>
      <p:ext uri="{BB962C8B-B14F-4D97-AF65-F5344CB8AC3E}">
        <p14:creationId xmlns:p14="http://schemas.microsoft.com/office/powerpoint/2010/main" val="4171447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140899" cy="4895874"/>
          </a:xfrm>
        </p:spPr>
        <p:txBody>
          <a:bodyPr/>
          <a:lstStyle/>
          <a:p>
            <a:r>
              <a:rPr lang="es-ES" sz="2400" b="1" dirty="0">
                <a:solidFill>
                  <a:schemeClr val="accent6">
                    <a:lumMod val="50000"/>
                  </a:schemeClr>
                </a:solidFill>
              </a:rPr>
              <a:t>Porque Dios en su sabiduría contestará oportunamente; sabe como Rey soberano, en qué momento actuar. </a:t>
            </a:r>
          </a:p>
          <a:p>
            <a:r>
              <a:rPr lang="es-ES" sz="2400" b="1" dirty="0">
                <a:solidFill>
                  <a:schemeClr val="accent6">
                    <a:lumMod val="50000"/>
                  </a:schemeClr>
                </a:solidFill>
              </a:rPr>
              <a:t>“En medio del sufrimiento, a menudo nos preguntamos: ¿Dónde está Dios? Esta pregunta suele brotar en nuestro interior desde el lugar de la más profunda angustia y desesperación. </a:t>
            </a:r>
            <a:r>
              <a:rPr lang="es-ES" sz="1800" b="1" dirty="0">
                <a:solidFill>
                  <a:schemeClr val="accent6">
                    <a:lumMod val="50000"/>
                  </a:schemeClr>
                </a:solidFill>
              </a:rPr>
              <a:t>(GEB 57)</a:t>
            </a:r>
          </a:p>
          <a:p>
            <a:r>
              <a:rPr lang="es-ES" sz="2400" b="1" dirty="0">
                <a:solidFill>
                  <a:schemeClr val="accent6">
                    <a:lumMod val="50000"/>
                  </a:schemeClr>
                </a:solidFill>
              </a:rPr>
              <a:t>“Aunque parezca que el Creador no está presente, la súplica del salmista es: ‘Señor, oye mi oración y escucha mi clamor. No calles ante mis lágrimas’ (Sal. 39:12) El salmista sabe que está allí. Eso sí es fe. Confía en Dios y espera que el actúe en su favor en momento oportuno.”</a:t>
            </a:r>
            <a:r>
              <a:rPr lang="es-ES" sz="1600" b="1" dirty="0">
                <a:solidFill>
                  <a:schemeClr val="accent6">
                    <a:lumMod val="50000"/>
                  </a:schemeClr>
                </a:solidFill>
              </a:rPr>
              <a:t>(GEB Id)</a:t>
            </a: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FFCC"/>
                </a:solidFill>
                <a:latin typeface="Tahoma" pitchFamily="34" charset="0"/>
              </a:rPr>
              <a:t>2</a:t>
            </a:r>
            <a:r>
              <a:rPr lang="es-MX" sz="2400" b="1" dirty="0">
                <a:solidFill>
                  <a:srgbClr val="FFFFCC"/>
                </a:solidFill>
              </a:rPr>
              <a:t>. ¿</a:t>
            </a:r>
            <a:r>
              <a:rPr lang="es-MX" sz="2400" b="1" dirty="0">
                <a:solidFill>
                  <a:schemeClr val="bg1"/>
                </a:solidFill>
              </a:rPr>
              <a:t>Por qué Dios a veces no contesta inmediatamente nuestras oraciones</a:t>
            </a:r>
            <a:r>
              <a:rPr lang="es-MX" sz="2400" b="1" dirty="0">
                <a:solidFill>
                  <a:srgbClr val="FFFFCC"/>
                </a:solidFill>
              </a:rPr>
              <a:t>? </a:t>
            </a:r>
            <a:r>
              <a:rPr lang="es-MX" sz="2000" b="1" dirty="0">
                <a:solidFill>
                  <a:srgbClr val="FFCC99"/>
                </a:solidFill>
              </a:rPr>
              <a:t>Salmo 37:7  </a:t>
            </a:r>
            <a:endParaRPr lang="es-MX" sz="1600" b="1" dirty="0">
              <a:solidFill>
                <a:srgbClr val="CC66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El salmista nos da los siguientes consejos:</a:t>
            </a:r>
          </a:p>
          <a:p>
            <a:pPr marL="457200" indent="-457200">
              <a:buAutoNum type="arabicPeriod"/>
            </a:pPr>
            <a:r>
              <a:rPr lang="es-ES" sz="2400" b="1" dirty="0">
                <a:solidFill>
                  <a:schemeClr val="accent6">
                    <a:lumMod val="50000"/>
                  </a:schemeClr>
                </a:solidFill>
              </a:rPr>
              <a:t>Confía en el Señor y haz el bien. </a:t>
            </a:r>
            <a:r>
              <a:rPr lang="es-ES" sz="1800" b="1" dirty="0">
                <a:solidFill>
                  <a:schemeClr val="accent6">
                    <a:lumMod val="50000"/>
                  </a:schemeClr>
                </a:solidFill>
              </a:rPr>
              <a:t>(Sal. 37:3)</a:t>
            </a:r>
          </a:p>
          <a:p>
            <a:pPr marL="457200" indent="-457200">
              <a:buAutoNum type="arabicPeriod"/>
            </a:pPr>
            <a:r>
              <a:rPr lang="es-ES" sz="2400" b="1" dirty="0">
                <a:solidFill>
                  <a:schemeClr val="accent6">
                    <a:lumMod val="50000"/>
                  </a:schemeClr>
                </a:solidFill>
              </a:rPr>
              <a:t>Deléitate en el Señor, y él te concederá los deseos de tu corazón. </a:t>
            </a:r>
            <a:r>
              <a:rPr lang="es-ES" sz="1800" b="1" dirty="0">
                <a:solidFill>
                  <a:schemeClr val="accent6">
                    <a:lumMod val="50000"/>
                  </a:schemeClr>
                </a:solidFill>
              </a:rPr>
              <a:t>(Sal. 37:4)</a:t>
            </a:r>
          </a:p>
          <a:p>
            <a:pPr marL="457200" indent="-457200">
              <a:buAutoNum type="arabicPeriod"/>
            </a:pPr>
            <a:r>
              <a:rPr lang="es-ES" sz="2400" b="1" dirty="0">
                <a:solidFill>
                  <a:schemeClr val="accent6">
                    <a:lumMod val="50000"/>
                  </a:schemeClr>
                </a:solidFill>
              </a:rPr>
              <a:t>Encomienda al Señor tu camino, y confía en él; y él hará. </a:t>
            </a:r>
            <a:r>
              <a:rPr lang="es-ES" sz="1800" b="1" dirty="0">
                <a:solidFill>
                  <a:schemeClr val="accent6">
                    <a:lumMod val="50000"/>
                  </a:schemeClr>
                </a:solidFill>
              </a:rPr>
              <a:t>(Sal. 37:5)</a:t>
            </a:r>
          </a:p>
          <a:p>
            <a:pPr marL="457200" indent="-457200">
              <a:buAutoNum type="arabicPeriod"/>
            </a:pPr>
            <a:r>
              <a:rPr lang="es-ES" sz="2400" b="1" dirty="0">
                <a:solidFill>
                  <a:schemeClr val="accent6">
                    <a:lumMod val="50000"/>
                  </a:schemeClr>
                </a:solidFill>
              </a:rPr>
              <a:t>Guarda silencio ante el Señor, y espera en él. </a:t>
            </a:r>
            <a:r>
              <a:rPr lang="es-ES" sz="1800" b="1" dirty="0">
                <a:solidFill>
                  <a:schemeClr val="accent6">
                    <a:lumMod val="50000"/>
                  </a:schemeClr>
                </a:solidFill>
              </a:rPr>
              <a:t>(Sal. 37:7)</a:t>
            </a:r>
          </a:p>
          <a:p>
            <a:pPr marL="457200" indent="-457200">
              <a:buAutoNum type="arabicPeriod"/>
            </a:pPr>
            <a:r>
              <a:rPr lang="es-ES" sz="2400" b="1" dirty="0">
                <a:solidFill>
                  <a:schemeClr val="accent6">
                    <a:lumMod val="50000"/>
                  </a:schemeClr>
                </a:solidFill>
              </a:rPr>
              <a:t>No te impacientes por el hombre malvado que prospera. </a:t>
            </a:r>
            <a:r>
              <a:rPr lang="es-ES" sz="1800" b="1" dirty="0">
                <a:solidFill>
                  <a:schemeClr val="accent6">
                    <a:lumMod val="50000"/>
                  </a:schemeClr>
                </a:solidFill>
              </a:rPr>
              <a:t>(Sal. 37:7)</a:t>
            </a:r>
          </a:p>
          <a:p>
            <a:r>
              <a:rPr lang="es-ES" sz="2400" b="1" dirty="0">
                <a:solidFill>
                  <a:schemeClr val="accent6">
                    <a:lumMod val="50000"/>
                  </a:schemeClr>
                </a:solidFill>
              </a:rPr>
              <a:t>Deja la ira, los malignos serán destruidos; los que confían en el Señor heredarán la tierra.”</a:t>
            </a:r>
            <a:r>
              <a:rPr lang="es-ES" sz="1800" b="1" dirty="0">
                <a:solidFill>
                  <a:schemeClr val="accent6">
                    <a:lumMod val="50000"/>
                  </a:schemeClr>
                </a:solidFill>
              </a:rPr>
              <a:t>(Sal. 37:8, 9) </a:t>
            </a: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rgbClr val="FFFFCC"/>
                </a:solidFill>
              </a:rPr>
              <a:t>¿</a:t>
            </a:r>
            <a:r>
              <a:rPr lang="es-MX" sz="2400" b="1" dirty="0">
                <a:solidFill>
                  <a:schemeClr val="bg1"/>
                </a:solidFill>
              </a:rPr>
              <a:t>Qué actitud tomar cuando los impíos prosperan</a:t>
            </a:r>
            <a:r>
              <a:rPr lang="es-MX" sz="2400" b="1" dirty="0">
                <a:solidFill>
                  <a:srgbClr val="FFFFCC"/>
                </a:solidFill>
              </a:rPr>
              <a:t>?</a:t>
            </a:r>
            <a:r>
              <a:rPr lang="es-MX" sz="2400" b="1" dirty="0">
                <a:solidFill>
                  <a:srgbClr val="FFCC99"/>
                </a:solidFill>
              </a:rPr>
              <a:t> </a:t>
            </a:r>
            <a:r>
              <a:rPr lang="es-MX" sz="2000" b="1" dirty="0">
                <a:solidFill>
                  <a:srgbClr val="FFCC99"/>
                </a:solidFill>
              </a:rPr>
              <a:t>Salmo 37:1- 11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19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19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Deseo de confiar en Dios, ya sea en momentos de tranquilidad y de adversidad, porque él es Rey de los reyes y soberano que está en el control.</a:t>
            </a:r>
          </a:p>
          <a:p>
            <a:pPr>
              <a:lnSpc>
                <a:spcPct val="80000"/>
              </a:lnSpc>
              <a:buFont typeface="Wingdings" pitchFamily="2" charset="2"/>
              <a:buNone/>
            </a:pPr>
            <a:r>
              <a:rPr lang="es-ES" sz="2400" b="1" dirty="0">
                <a:solidFill>
                  <a:schemeClr val="accent6">
                    <a:lumMod val="50000"/>
                  </a:schemeClr>
                </a:solidFill>
              </a:rPr>
              <a:t>	¿Deseas confiar plenamente en Dios?</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nuestras experiencias de </a:t>
            </a:r>
            <a:r>
              <a:rPr lang="es-ES" sz="2400" b="1">
                <a:solidFill>
                  <a:schemeClr val="accent6">
                    <a:lumMod val="50000"/>
                  </a:schemeClr>
                </a:solidFill>
              </a:rPr>
              <a:t>como Dios en </a:t>
            </a:r>
            <a:r>
              <a:rPr lang="es-ES" sz="2400" b="1" dirty="0">
                <a:solidFill>
                  <a:schemeClr val="accent6">
                    <a:lumMod val="50000"/>
                  </a:schemeClr>
                </a:solidFill>
              </a:rPr>
              <a:t>el pasado nos salvó de diferentes problemas.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536774" y="2599831"/>
            <a:ext cx="1442938" cy="219231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83636</TotalTime>
  <Words>1009</Words>
  <Application>Microsoft Office PowerPoint</Application>
  <PresentationFormat>Presentación en pantalla (4:3)</PresentationFormat>
  <Paragraphs>91</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y cómo enseñar? </vt:lpstr>
      <vt:lpstr>Presentación de PowerPoint</vt:lpstr>
      <vt:lpstr>2. ¿Por qué Dios a veces no contesta inmediatamente nuestras oraciones? Salmo 37:7  </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Alejandrino Halire Ccahuana</cp:lastModifiedBy>
  <cp:revision>7358</cp:revision>
  <dcterms:created xsi:type="dcterms:W3CDTF">2007-04-17T14:25:21Z</dcterms:created>
  <dcterms:modified xsi:type="dcterms:W3CDTF">2024-01-28T21:53:37Z</dcterms:modified>
</cp:coreProperties>
</file>