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69" r:id="rId7"/>
    <p:sldId id="282" r:id="rId8"/>
    <p:sldId id="279"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2" d="100"/>
          <a:sy n="72" d="100"/>
        </p:scale>
        <p:origin x="135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2/5/2023</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11 de febrero 2023</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ACUMULEN EN TESOROS EN EL CIELO </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Marcos 8:36, 37</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1° Trimestre de 2023</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06</a:t>
            </a:r>
            <a:endParaRPr lang="es-MX" dirty="0">
              <a:solidFill>
                <a:srgbClr val="FFFF07"/>
              </a:solidFill>
            </a:endParaRPr>
          </a:p>
        </p:txBody>
      </p:sp>
      <p:pic>
        <p:nvPicPr>
          <p:cNvPr id="5" name="Imagen 4">
            <a:extLst>
              <a:ext uri="{FF2B5EF4-FFF2-40B4-BE49-F238E27FC236}">
                <a16:creationId xmlns:a16="http://schemas.microsoft.com/office/drawing/2014/main" id="{47A2B1E7-9246-5895-E6CE-B4DCC12FE50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532590" y="1700809"/>
            <a:ext cx="5995526" cy="390356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sobre la inversión en la obra de Dios.</a:t>
            </a:r>
          </a:p>
          <a:p>
            <a:pPr eaLnBrk="1" hangingPunct="1">
              <a:lnSpc>
                <a:spcPct val="90000"/>
              </a:lnSpc>
            </a:pPr>
            <a:r>
              <a:rPr lang="es-MX" sz="2400" b="1" dirty="0">
                <a:solidFill>
                  <a:schemeClr val="accent6">
                    <a:lumMod val="75000"/>
                  </a:schemeClr>
                </a:solidFill>
              </a:rPr>
              <a:t>SENTIR el deseo de usar el tiempo, dinero, talentos y nuestra vida en la obra de Dios.</a:t>
            </a:r>
          </a:p>
          <a:p>
            <a:pPr eaLnBrk="1" hangingPunct="1">
              <a:lnSpc>
                <a:spcPct val="90000"/>
              </a:lnSpc>
            </a:pPr>
            <a:r>
              <a:rPr lang="es-MX" sz="2400" b="1" dirty="0">
                <a:solidFill>
                  <a:schemeClr val="accent6">
                    <a:lumMod val="75000"/>
                  </a:schemeClr>
                </a:solidFill>
              </a:rPr>
              <a:t>HACER la decisión de invertir en la obra de Dios.</a:t>
            </a:r>
          </a:p>
        </p:txBody>
      </p:sp>
      <p:sp>
        <p:nvSpPr>
          <p:cNvPr id="21507" name="5 CuadroTexto"/>
          <p:cNvSpPr txBox="1">
            <a:spLocks noChangeArrowheads="1"/>
          </p:cNvSpPr>
          <p:nvPr/>
        </p:nvSpPr>
        <p:spPr bwMode="auto">
          <a:xfrm>
            <a:off x="468313" y="1484313"/>
            <a:ext cx="8015288" cy="1077218"/>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Aprender</a:t>
            </a:r>
            <a:r>
              <a:rPr lang="es-ES" sz="2400" dirty="0">
                <a:solidFill>
                  <a:srgbClr val="F33F61"/>
                </a:solidFill>
                <a:latin typeface="Arial Black" pitchFamily="34" charset="0"/>
              </a:rPr>
              <a:t> a ser</a:t>
            </a:r>
            <a:r>
              <a:rPr lang="es-ES" sz="2000" dirty="0">
                <a:solidFill>
                  <a:schemeClr val="accent6">
                    <a:lumMod val="75000"/>
                  </a:schemeClr>
                </a:solidFill>
                <a:latin typeface="Arial Black" pitchFamily="34" charset="0"/>
              </a:rPr>
              <a:t> un discípulo que invierte en los tesoros del cielo.</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aprendizaje debo lograr?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que puede ser los rasgos del carácter de Cristo Jesús.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procesarlo, comprender, sintetizar y generalizar, o encontrar principios.</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4924425"/>
          </a:xfrm>
          <a:prstGeom prst="rect">
            <a:avLst/>
          </a:prstGeom>
          <a:noFill/>
          <a:ln w="9525">
            <a:noFill/>
            <a:miter lim="800000"/>
            <a:headEnd/>
            <a:tailEnd/>
          </a:ln>
        </p:spPr>
        <p:txBody>
          <a:bodyPr>
            <a:spAutoFit/>
          </a:bodyPr>
          <a:lstStyle/>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 </a:t>
            </a:r>
            <a:r>
              <a:rPr lang="es-ES" sz="2400"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sz="2400"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sz="2400"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chemeClr val="accent6">
                    <a:lumMod val="50000"/>
                  </a:schemeClr>
                </a:solidFill>
                <a:latin typeface="Arial Black" pitchFamily="34" charset="0"/>
              </a:rPr>
              <a:t>(Consejos sobre la Obra de la Escuela Sabática, 128)</a:t>
            </a:r>
          </a:p>
          <a:p>
            <a:pPr eaLnBrk="1" hangingPunct="1"/>
            <a:r>
              <a:rPr lang="es-ES" sz="2000" dirty="0">
                <a:solidFill>
                  <a:srgbClr val="7070FF"/>
                </a:solidFill>
                <a:latin typeface="Arial Black" pitchFamily="34" charset="0"/>
              </a:rPr>
              <a:t>.</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estrategia nos da Dios para el aprendizaje?</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para aprender?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¿Noé invirtió sus tesoros, su tiempo en la obra de Dios?</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¿Abraham usó su vida para ejecutar la obra de Dios?</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¿Moisés dedicó su vida y sus talentos en la obra de Dios?</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Sí, dedicó 120 años de su vida y sus recursos en la construcción del arca, que era el plan de Dios para redimir a los seres humanos de ese entonces y a los animales.</a:t>
            </a:r>
          </a:p>
          <a:p>
            <a:r>
              <a:rPr lang="es-ES" sz="2400" b="1" dirty="0">
                <a:solidFill>
                  <a:schemeClr val="accent6">
                    <a:lumMod val="50000"/>
                  </a:schemeClr>
                </a:solidFill>
              </a:rPr>
              <a:t>“Noé podría haber invertido su tiempo y sus recursos para construir un hogar propio, pero eligió hacer un cambio drástico y pasar 120 años de esa vida siguiendo el llamado de Dios para construir el arca. </a:t>
            </a:r>
            <a:r>
              <a:rPr lang="es-ES" sz="1800" b="1" dirty="0">
                <a:solidFill>
                  <a:schemeClr val="accent6">
                    <a:lumMod val="50000"/>
                  </a:schemeClr>
                </a:solidFill>
              </a:rPr>
              <a:t>(GEB 61)</a:t>
            </a:r>
          </a:p>
          <a:p>
            <a:r>
              <a:rPr lang="es-ES" sz="2400" b="1" dirty="0">
                <a:solidFill>
                  <a:schemeClr val="accent6">
                    <a:lumMod val="50000"/>
                  </a:schemeClr>
                </a:solidFill>
              </a:rPr>
              <a:t>“Noé es un ejemplo de alguien que hizo tesoros en el cielo. Caminó con Dios y, por fe invirtió sus recursos en construir el arca en tierra firme. Al advertir al mundo que escapara del diluvio.”</a:t>
            </a:r>
            <a:r>
              <a:rPr lang="es-ES" sz="1800" b="1" dirty="0">
                <a:solidFill>
                  <a:schemeClr val="accent6">
                    <a:lumMod val="50000"/>
                  </a:schemeClr>
                </a:solidFill>
              </a:rPr>
              <a:t>(GEB 67) </a:t>
            </a: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0000"/>
                </a:solidFill>
                <a:latin typeface="Tahoma" pitchFamily="34" charset="0"/>
              </a:rPr>
              <a:t>III.</a:t>
            </a:r>
            <a:r>
              <a:rPr lang="es-MX" sz="2400" b="1" dirty="0">
                <a:latin typeface="Tahoma" pitchFamily="34" charset="0"/>
              </a:rPr>
              <a:t> </a:t>
            </a:r>
            <a:r>
              <a:rPr lang="es-MX" sz="2400" b="1" dirty="0">
                <a:solidFill>
                  <a:srgbClr val="F2021F"/>
                </a:solidFill>
                <a:latin typeface="Tahoma" pitchFamily="34" charset="0"/>
              </a:rPr>
              <a:t>EXPLORA: </a:t>
            </a:r>
            <a:r>
              <a:rPr lang="es-MX" sz="2400" b="1" dirty="0">
                <a:solidFill>
                  <a:srgbClr val="FFFFCC"/>
                </a:solidFill>
              </a:rPr>
              <a:t>1. ¿</a:t>
            </a:r>
            <a:r>
              <a:rPr lang="es-MX" sz="2400" b="1" dirty="0">
                <a:solidFill>
                  <a:schemeClr val="bg1"/>
                </a:solidFill>
              </a:rPr>
              <a:t>Noé invirtió sus recursos y su tiempo en la obra de Dios</a:t>
            </a:r>
            <a:r>
              <a:rPr lang="es-MX" sz="2400" b="1" dirty="0">
                <a:solidFill>
                  <a:srgbClr val="FFFFCC"/>
                </a:solidFill>
              </a:rPr>
              <a:t>? </a:t>
            </a:r>
            <a:r>
              <a:rPr lang="es-MX" sz="2000" b="1" dirty="0">
                <a:solidFill>
                  <a:srgbClr val="FFCC99"/>
                </a:solidFill>
              </a:rPr>
              <a:t>Génesis 6:5- 14</a:t>
            </a:r>
            <a:endParaRPr lang="es-MX" sz="1600" b="1" dirty="0">
              <a:solidFill>
                <a:srgbClr val="CC66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Sí, Abraham, escuchó el llamado de Dios para servirle fuera de su país. “Dios llamó a Abraham para que dejara su tierra natal y su familia, y fuera a una tierra que él le mostraría. Así comenzó el linaje del Mesías.” </a:t>
            </a:r>
            <a:r>
              <a:rPr lang="es-ES" sz="1800" b="1" dirty="0">
                <a:solidFill>
                  <a:schemeClr val="accent6">
                    <a:lumMod val="50000"/>
                  </a:schemeClr>
                </a:solidFill>
              </a:rPr>
              <a:t>(GEB 62)</a:t>
            </a:r>
          </a:p>
          <a:p>
            <a:r>
              <a:rPr lang="es-ES" sz="2400" b="1" dirty="0">
                <a:solidFill>
                  <a:schemeClr val="accent6">
                    <a:lumMod val="50000"/>
                  </a:schemeClr>
                </a:solidFill>
              </a:rPr>
              <a:t>“Abraham se enfrentó a lo desconocido… en su larga travesía. La evidencia científica estaba en contra de que se convirtiera en padre de una gran multitud, ya que pasaban los años y Sara seguía siendo estéril.” </a:t>
            </a:r>
            <a:r>
              <a:rPr lang="es-ES" sz="1800" b="1" dirty="0">
                <a:solidFill>
                  <a:schemeClr val="accent6">
                    <a:lumMod val="50000"/>
                  </a:schemeClr>
                </a:solidFill>
              </a:rPr>
              <a:t>(GEB 69)</a:t>
            </a:r>
          </a:p>
          <a:p>
            <a:r>
              <a:rPr lang="es-ES" sz="2400" b="1" dirty="0">
                <a:solidFill>
                  <a:schemeClr val="accent6">
                    <a:lumMod val="50000"/>
                  </a:schemeClr>
                </a:solidFill>
              </a:rPr>
              <a:t>“Llegó a ser padre de una gran multitud mediante el nacimiento milagroso de Isaac.” </a:t>
            </a:r>
            <a:r>
              <a:rPr lang="es-ES" sz="1800" b="1" dirty="0">
                <a:solidFill>
                  <a:schemeClr val="accent6">
                    <a:lumMod val="50000"/>
                  </a:schemeClr>
                </a:solidFill>
              </a:rPr>
              <a:t>(Id)</a:t>
            </a: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2. </a:t>
            </a:r>
            <a:r>
              <a:rPr lang="es-MX" sz="2400" b="1" dirty="0">
                <a:solidFill>
                  <a:srgbClr val="FFFFCC"/>
                </a:solidFill>
              </a:rPr>
              <a:t>¿</a:t>
            </a:r>
            <a:r>
              <a:rPr lang="es-MX" sz="2400" b="1" dirty="0">
                <a:solidFill>
                  <a:schemeClr val="bg1"/>
                </a:solidFill>
              </a:rPr>
              <a:t>Abraham usó su vida para ejecutar el plan de Dios</a:t>
            </a:r>
            <a:r>
              <a:rPr lang="es-MX" sz="2400" b="1" dirty="0">
                <a:solidFill>
                  <a:srgbClr val="FFFFCC"/>
                </a:solidFill>
              </a:rPr>
              <a:t>?</a:t>
            </a:r>
            <a:r>
              <a:rPr lang="es-MX" sz="2400" b="1" dirty="0">
                <a:solidFill>
                  <a:srgbClr val="FFCC99"/>
                </a:solidFill>
              </a:rPr>
              <a:t> </a:t>
            </a:r>
            <a:r>
              <a:rPr lang="es-MX" sz="2000" b="1" dirty="0">
                <a:solidFill>
                  <a:srgbClr val="FFCC99"/>
                </a:solidFill>
              </a:rPr>
              <a:t> Génesis 12:1- 9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Sí, eligió servir a Dios. “Eligió antes ser maltratado con el pueblo de Dios, que gozar los deleites temporales del pecado. Y consideró que el vituperio de Cristo es mayor riqueza que los tesoros egipcios.” </a:t>
            </a:r>
            <a:r>
              <a:rPr lang="es-ES" sz="1800" b="1" dirty="0">
                <a:solidFill>
                  <a:schemeClr val="accent6">
                    <a:lumMod val="50000"/>
                  </a:schemeClr>
                </a:solidFill>
              </a:rPr>
              <a:t>(</a:t>
            </a:r>
            <a:r>
              <a:rPr lang="es-ES" sz="1800" b="1" dirty="0" err="1">
                <a:solidFill>
                  <a:schemeClr val="accent6">
                    <a:lumMod val="50000"/>
                  </a:schemeClr>
                </a:solidFill>
              </a:rPr>
              <a:t>Heb</a:t>
            </a:r>
            <a:r>
              <a:rPr lang="es-ES" sz="1800" b="1" dirty="0">
                <a:solidFill>
                  <a:schemeClr val="accent6">
                    <a:lumMod val="50000"/>
                  </a:schemeClr>
                </a:solidFill>
              </a:rPr>
              <a:t>. 11:25, 26)</a:t>
            </a:r>
          </a:p>
          <a:p>
            <a:r>
              <a:rPr lang="es-ES" sz="2400" b="1" dirty="0">
                <a:solidFill>
                  <a:schemeClr val="accent6">
                    <a:lumMod val="50000"/>
                  </a:schemeClr>
                </a:solidFill>
              </a:rPr>
              <a:t>“El magnífico palacio de Faraón y el trono del monarca fueron ofrecidos a Moisés para seducirlo; pero él sabía que los placeres pecaminosos que hacen que los hombres se olviden de Dios imperaban en su cortes señoriales. Vio más allá del esplendoroso palacio, más allá de la corona de un monarca, los altos honores que se otorgarán a los santos del altísimo”. </a:t>
            </a:r>
            <a:r>
              <a:rPr lang="es-ES" sz="1800" b="1" dirty="0">
                <a:solidFill>
                  <a:schemeClr val="accent6">
                    <a:lumMod val="50000"/>
                  </a:schemeClr>
                </a:solidFill>
              </a:rPr>
              <a:t>(GEB 66; PP 252)</a:t>
            </a: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chemeClr val="bg1"/>
                </a:solidFill>
              </a:rPr>
              <a:t>¿Moisés dedicó su vida y sus talentos en la obra de Dios</a:t>
            </a:r>
            <a:r>
              <a:rPr lang="es-MX" sz="2400" b="1" dirty="0">
                <a:solidFill>
                  <a:srgbClr val="FFFFCC"/>
                </a:solidFill>
              </a:rPr>
              <a:t>? </a:t>
            </a:r>
            <a:r>
              <a:rPr lang="es-MX" sz="2000" b="1" dirty="0">
                <a:solidFill>
                  <a:srgbClr val="FFCC99"/>
                </a:solidFill>
              </a:rPr>
              <a:t>Hebreos 11:24- 29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invertir mi tiempo, recursos, talentos y vida, que me dio Dios, como lo hizo, Noé, Abraham, Moisés y otros, correspondiendo al amor divino.</a:t>
            </a:r>
            <a:endParaRPr lang="es-ES" sz="1800" b="1" dirty="0">
              <a:solidFill>
                <a:schemeClr val="accent6">
                  <a:lumMod val="50000"/>
                </a:schemeClr>
              </a:solidFill>
            </a:endParaRPr>
          </a:p>
          <a:p>
            <a:pPr>
              <a:lnSpc>
                <a:spcPct val="80000"/>
              </a:lnSpc>
              <a:buFont typeface="Wingdings" pitchFamily="2" charset="2"/>
              <a:buNone/>
            </a:pPr>
            <a:r>
              <a:rPr lang="es-ES" sz="2400" b="1" dirty="0">
                <a:solidFill>
                  <a:schemeClr val="accent6">
                    <a:lumMod val="50000"/>
                  </a:schemeClr>
                </a:solidFill>
              </a:rPr>
              <a:t>	¿Deseas ser libre de deudas?</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esta información, para que nuestro prójimo también, encuentre felicidad.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684213" y="1682750"/>
            <a:ext cx="1149350" cy="174625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73736</TotalTime>
  <Words>978</Words>
  <Application>Microsoft Office PowerPoint</Application>
  <PresentationFormat>Presentación en pantalla (4:3)</PresentationFormat>
  <Paragraphs>90</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para aprender? </vt:lpstr>
      <vt:lpstr>III. EXPLORA: 1. ¿Noé invirtió sus recursos y su tiempo en la obra de Dios? Génesis 6:5- 14</vt:lpstr>
      <vt:lpstr>Presentación de PowerPoint</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alex.halire@gmail.com</cp:lastModifiedBy>
  <cp:revision>6777</cp:revision>
  <dcterms:created xsi:type="dcterms:W3CDTF">2007-04-17T14:25:21Z</dcterms:created>
  <dcterms:modified xsi:type="dcterms:W3CDTF">2023-02-06T00:15:05Z</dcterms:modified>
</cp:coreProperties>
</file>