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2/21/2022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26 de febrero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JESÚS, EL SACRIFICIO PERFECTO</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10:14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518454" y="1696347"/>
            <a:ext cx="4218216" cy="381452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las dos fases de la mediación de Jesús.  </a:t>
            </a:r>
          </a:p>
          <a:p>
            <a:pPr eaLnBrk="1" hangingPunct="1">
              <a:lnSpc>
                <a:spcPct val="90000"/>
              </a:lnSpc>
            </a:pPr>
            <a:r>
              <a:rPr lang="es-MX" sz="2400" b="1" dirty="0">
                <a:solidFill>
                  <a:schemeClr val="accent6">
                    <a:lumMod val="75000"/>
                  </a:schemeClr>
                </a:solidFill>
              </a:rPr>
              <a:t>SENTIR el deseo de alcanzar la justicia divina para la redención.</a:t>
            </a:r>
          </a:p>
          <a:p>
            <a:pPr eaLnBrk="1" hangingPunct="1">
              <a:lnSpc>
                <a:spcPct val="90000"/>
              </a:lnSpc>
            </a:pPr>
            <a:r>
              <a:rPr lang="es-MX" sz="2400" b="1" dirty="0">
                <a:solidFill>
                  <a:schemeClr val="accent6">
                    <a:lumMod val="75000"/>
                  </a:schemeClr>
                </a:solidFill>
              </a:rPr>
              <a:t>HACER la decisión de creer el sacrificio perfecto de Jesús.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confía en el Redentor que dio su vida para redimir del pecado.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se necesitaban sacrificios?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¿Cuáles son las dos fases de mediación de Jesús?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alcanzará la justicia divina el pecador?</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Porque el ser humano necesita redención del pecado.</a:t>
            </a:r>
          </a:p>
          <a:p>
            <a:r>
              <a:rPr lang="es-ES" sz="2400" b="1" dirty="0">
                <a:solidFill>
                  <a:schemeClr val="accent6">
                    <a:lumMod val="50000"/>
                  </a:schemeClr>
                </a:solidFill>
              </a:rPr>
              <a:t>“Hebreos 9:15 explica que la muerte de Jesús como sacrificio tenía el propósito de ofrecer redención de las transgresiones… a fin de que los elegidos de Dios reciban la promesa de la herencia eterna.” </a:t>
            </a:r>
            <a:r>
              <a:rPr lang="es-ES" sz="1800" b="1" dirty="0">
                <a:solidFill>
                  <a:schemeClr val="accent6">
                    <a:lumMod val="50000"/>
                  </a:schemeClr>
                </a:solidFill>
              </a:rPr>
              <a:t>(GEB 94)</a:t>
            </a:r>
          </a:p>
          <a:p>
            <a:r>
              <a:rPr lang="es-ES" sz="2400" b="1" dirty="0">
                <a:solidFill>
                  <a:schemeClr val="accent6">
                    <a:lumMod val="50000"/>
                  </a:schemeClr>
                </a:solidFill>
              </a:rPr>
              <a:t>“Hebreos 9:22 dice que sin derramamiento de sangre no hay remisión de pecado… El pacto exigía la muerte de los transgresores, pero Dios amaba a su pueblo… el Hijo de Dios se ofreció como sustituto; murió en nuestro lugar.” </a:t>
            </a:r>
            <a:r>
              <a:rPr lang="es-ES" sz="1800" b="1" dirty="0">
                <a:solidFill>
                  <a:schemeClr val="accent6">
                    <a:lumMod val="50000"/>
                  </a:schemeClr>
                </a:solidFill>
              </a:rPr>
              <a:t>(Id) </a:t>
            </a:r>
            <a:endParaRPr lang="es-ES" sz="18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Por qué se necesitaban sacrificios</a:t>
            </a:r>
            <a:r>
              <a:rPr lang="es-MX" sz="2400" b="1" dirty="0">
                <a:solidFill>
                  <a:srgbClr val="FFFFCC"/>
                </a:solidFill>
              </a:rPr>
              <a:t>? </a:t>
            </a:r>
            <a:r>
              <a:rPr lang="es-MX" sz="2000" b="1" dirty="0">
                <a:solidFill>
                  <a:srgbClr val="FFCC99"/>
                </a:solidFill>
              </a:rPr>
              <a:t>Hebreos 9:15, 22  </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3" y="1484313"/>
            <a:ext cx="7924800" cy="4419600"/>
          </a:xfrm>
        </p:spPr>
        <p:txBody>
          <a:bodyPr/>
          <a:lstStyle/>
          <a:p>
            <a:r>
              <a:rPr lang="es-ES" sz="2400" b="1" dirty="0">
                <a:solidFill>
                  <a:schemeClr val="accent6">
                    <a:lumMod val="50000"/>
                  </a:schemeClr>
                </a:solidFill>
              </a:rPr>
              <a:t>“En el sistema israelita, la purificación, o expiación, de los pecados se daba en dos fases.”</a:t>
            </a:r>
          </a:p>
          <a:p>
            <a:r>
              <a:rPr lang="es-ES" sz="2400" b="1" dirty="0">
                <a:solidFill>
                  <a:schemeClr val="accent6">
                    <a:lumMod val="50000"/>
                  </a:schemeClr>
                </a:solidFill>
              </a:rPr>
              <a:t>PRIMERA FASE: “Durante el año, los pecadores arrepentidos llevaban sacrificios al santuario, con lo que quedaban limpios de su pecado, pero ese pecado se trasladaba al santuario, a Dios mismo.” </a:t>
            </a:r>
            <a:r>
              <a:rPr lang="es-ES" sz="1800" b="1" dirty="0">
                <a:solidFill>
                  <a:schemeClr val="accent6">
                    <a:lumMod val="50000"/>
                  </a:schemeClr>
                </a:solidFill>
              </a:rPr>
              <a:t>(GEB 97)</a:t>
            </a:r>
            <a:endParaRPr lang="es-ES" sz="2400" b="1" dirty="0">
              <a:solidFill>
                <a:schemeClr val="accent6">
                  <a:lumMod val="50000"/>
                </a:schemeClr>
              </a:solidFill>
            </a:endParaRPr>
          </a:p>
          <a:p>
            <a:r>
              <a:rPr lang="es-ES" sz="2400" b="1" dirty="0">
                <a:solidFill>
                  <a:schemeClr val="accent6">
                    <a:lumMod val="50000"/>
                  </a:schemeClr>
                </a:solidFill>
              </a:rPr>
              <a:t>SEGUNDA FASE: “Al final del año, en el Día de la expiación, que era el día de juicio, Dios purificaba el santuario, con lo que quitaba su responsabilidad judicial al transferir los pecados al macho cabrío, que representaba a Satanás.” </a:t>
            </a:r>
            <a:r>
              <a:rPr lang="es-ES" sz="1800" b="1" dirty="0">
                <a:solidFill>
                  <a:schemeClr val="accent6">
                    <a:lumMod val="50000"/>
                  </a:schemeClr>
                </a:solidFill>
              </a:rPr>
              <a:t>(Id)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Cuáles son las dos fases de mediación de Jesús</a:t>
            </a:r>
            <a:r>
              <a:rPr lang="es-MX" sz="2400" b="1" dirty="0">
                <a:solidFill>
                  <a:srgbClr val="FFFFCC"/>
                </a:solidFill>
              </a:rPr>
              <a:t>?</a:t>
            </a:r>
            <a:r>
              <a:rPr lang="es-MX" sz="2400" b="1" dirty="0">
                <a:solidFill>
                  <a:srgbClr val="FFCC99"/>
                </a:solidFill>
              </a:rPr>
              <a:t> </a:t>
            </a:r>
            <a:r>
              <a:rPr lang="es-MX" sz="2000" b="1" dirty="0">
                <a:solidFill>
                  <a:srgbClr val="FFCC99"/>
                </a:solidFill>
              </a:rPr>
              <a:t>Hebreos 9:24-28; 10:10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Reconciliándose con Dios. “El sistema de sacrificios nos enseña, que debemos acercarnos a Dios mediante el gran Mediador… solo alcanzará salvación el alma arrepentida y creyente.” </a:t>
            </a:r>
            <a:r>
              <a:rPr lang="es-ES" sz="1800" b="1" dirty="0">
                <a:solidFill>
                  <a:schemeClr val="accent6">
                    <a:lumMod val="50000"/>
                  </a:schemeClr>
                </a:solidFill>
              </a:rPr>
              <a:t>(GEB 102)</a:t>
            </a:r>
          </a:p>
          <a:p>
            <a:r>
              <a:rPr lang="es-ES" sz="2400" b="1" dirty="0">
                <a:solidFill>
                  <a:schemeClr val="accent6">
                    <a:lumMod val="50000"/>
                  </a:schemeClr>
                </a:solidFill>
              </a:rPr>
              <a:t>Día de la expiación señala el Juicio divino, e indica que, el que no se arrepentía y creía, era separado. </a:t>
            </a:r>
          </a:p>
          <a:p>
            <a:r>
              <a:rPr lang="es-ES" sz="2400" b="1" dirty="0">
                <a:solidFill>
                  <a:schemeClr val="accent6">
                    <a:lumMod val="50000"/>
                  </a:schemeClr>
                </a:solidFill>
              </a:rPr>
              <a:t>“Jesús, nuestro abogado, presenta una súplica eficaz en favor de todos los que mediante el arrepentimiento y la fe le han confiado la guarda de sus almas. Intercede por su causa y vence a su acusador con los poderosos argumentos del calvario.” </a:t>
            </a:r>
            <a:r>
              <a:rPr lang="es-ES" sz="1800" b="1" dirty="0">
                <a:solidFill>
                  <a:schemeClr val="accent6">
                    <a:lumMod val="50000"/>
                  </a:schemeClr>
                </a:solidFill>
              </a:rPr>
              <a:t>(GEB 98)</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¿Cómo alcanzará la justicia divina el pecador</a:t>
            </a:r>
            <a:r>
              <a:rPr lang="es-MX" sz="2400" b="1" dirty="0">
                <a:solidFill>
                  <a:srgbClr val="FFFFCC"/>
                </a:solidFill>
              </a:rPr>
              <a:t>? </a:t>
            </a:r>
            <a:r>
              <a:rPr lang="es-MX" sz="2000" b="1" dirty="0">
                <a:solidFill>
                  <a:srgbClr val="FFCC99"/>
                </a:solidFill>
              </a:rPr>
              <a:t> Romanos 3:21-26; 1:17</a:t>
            </a:r>
            <a:r>
              <a:rPr lang="es-MX" sz="2000" b="1">
                <a:solidFill>
                  <a:srgbClr val="FFCC99"/>
                </a:solidFill>
              </a:rPr>
              <a:t>; Levítico 23:27-32</a:t>
            </a:r>
            <a:endParaRPr lang="es-MX" sz="2000" b="1" dirty="0">
              <a:solidFill>
                <a:srgbClr val="FFCC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reconciliarse con Dios, aceptando el sacrificio perfecto y la mediación de nuestro Señor Jesucristo.</a:t>
            </a:r>
          </a:p>
          <a:p>
            <a:pPr>
              <a:lnSpc>
                <a:spcPct val="80000"/>
              </a:lnSpc>
              <a:buFont typeface="Wingdings" pitchFamily="2" charset="2"/>
              <a:buNone/>
            </a:pPr>
            <a:r>
              <a:rPr lang="es-ES" sz="2400" b="1" dirty="0">
                <a:solidFill>
                  <a:schemeClr val="accent6">
                    <a:lumMod val="50000"/>
                  </a:schemeClr>
                </a:solidFill>
              </a:rPr>
              <a:t>	¿Deseas reconciliarte con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el sacrificio perfecto y mediación de Cristo Jesús para alcanzar la salvación.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63344</TotalTime>
  <Words>889</Words>
  <Application>Microsoft Office PowerPoint</Application>
  <PresentationFormat>Presentación en pantalla (4:3)</PresentationFormat>
  <Paragraphs>96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¿Por qué se necesitaban sacrificios? Hebreos 9:15, 22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6141</cp:revision>
  <dcterms:created xsi:type="dcterms:W3CDTF">2007-04-17T14:25:21Z</dcterms:created>
  <dcterms:modified xsi:type="dcterms:W3CDTF">2022-02-21T22:21:24Z</dcterms:modified>
</cp:coreProperties>
</file>