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2"/>
  </p:notesMasterIdLst>
  <p:sldIdLst>
    <p:sldId id="256" r:id="rId2"/>
    <p:sldId id="284" r:id="rId3"/>
    <p:sldId id="285" r:id="rId4"/>
    <p:sldId id="286" r:id="rId5"/>
    <p:sldId id="265" r:id="rId6"/>
    <p:sldId id="269" r:id="rId7"/>
    <p:sldId id="282" r:id="rId8"/>
    <p:sldId id="279" r:id="rId9"/>
    <p:sldId id="263" r:id="rId10"/>
    <p:sldId id="281" r:id="rId11"/>
  </p:sldIdLst>
  <p:sldSz cx="9144000" cy="6858000" type="screen4x3"/>
  <p:notesSz cx="6858000" cy="9144000"/>
  <p:defaultTextStyle>
    <a:defPPr>
      <a:defRPr lang="es-MX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  <a:srgbClr val="FFFF07"/>
    <a:srgbClr val="F2021F"/>
    <a:srgbClr val="F33F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47" autoAdjust="0"/>
    <p:restoredTop sz="94660"/>
  </p:normalViewPr>
  <p:slideViewPr>
    <p:cSldViewPr>
      <p:cViewPr varScale="1">
        <p:scale>
          <a:sx n="68" d="100"/>
          <a:sy n="68" d="100"/>
        </p:scale>
        <p:origin x="14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D3446F-5817-4C25-929D-4F180A64F446}" type="datetimeFigureOut">
              <a:rPr lang="en-US" smtClean="0"/>
              <a:pPr/>
              <a:t>1/31/2022</a:t>
            </a:fld>
            <a:endParaRPr lang="en-U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CF0B65-7D7D-4124-8CC2-64ACEAB319AA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6986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15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98588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PE" dirty="0"/>
              <a:t> </a:t>
            </a:r>
            <a:endParaRPr lang="en-U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CF0B65-7D7D-4124-8CC2-64ACEAB319AA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9900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ED0F7BE-E3AA-46EA-A2AF-7CD58110409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415EB-96B7-43E0-822F-C9D61E0D6D5A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168BFF-7334-4524-B060-8FA62EB200FE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29015A-E9DF-4999-BA96-80B4C3B68754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867857-65F8-4624-9800-9A1D2E106D7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4F4103F-56A9-456A-BBC1-4F8FE456CDB3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09F1150-F025-40A1-8C0E-A093890BB6AB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D5691C-32EC-415A-9C86-A5A11EA90AD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" noProof="0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6CC3B3-BC7B-4C19-A548-5E4108AA5E31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2B1C7-C32D-491F-9835-10D9D954E90D}" type="slidenum">
              <a:rPr lang="es-MX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32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es-ES" sz="2400">
                <a:latin typeface="Times New Roman" panose="02020603050405020304" pitchFamily="18" charset="0"/>
              </a:endParaRPr>
            </a:p>
          </p:txBody>
        </p:sp>
        <p:sp>
          <p:nvSpPr>
            <p:cNvPr id="1033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T0" fmla="*/ 0 w 7000"/>
                <a:gd name="T1" fmla="*/ 0 h 1000"/>
                <a:gd name="T2" fmla="*/ 2261 w 7000"/>
                <a:gd name="T3" fmla="*/ 0 h 1000"/>
                <a:gd name="T4" fmla="*/ 2435 w 7000"/>
                <a:gd name="T5" fmla="*/ 174 h 1000"/>
                <a:gd name="T6" fmla="*/ 2262 w 7000"/>
                <a:gd name="T7" fmla="*/ 348 h 1000"/>
                <a:gd name="T8" fmla="*/ 0 w 7000"/>
                <a:gd name="T9" fmla="*/ 348 h 100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000"/>
                <a:gd name="T16" fmla="*/ 0 h 1000"/>
                <a:gd name="T17" fmla="*/ 3500 w 7000"/>
                <a:gd name="T18" fmla="*/ 1000 h 100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1034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1027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cambiar el estilo de título	</a:t>
            </a:r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/>
              <a:t>Haga clic para modificar el estilo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10248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49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pitchFamily="34" charset="0"/>
              </a:defRPr>
            </a:lvl1pPr>
          </a:lstStyle>
          <a:p>
            <a:fld id="{66EC6A28-46CA-4EDE-9959-40C3B0A1AC0A}" type="slidenum">
              <a:rPr lang="es-MX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63" r:id="rId3"/>
    <p:sldLayoutId id="2147483662" r:id="rId4"/>
    <p:sldLayoutId id="2147483661" r:id="rId5"/>
    <p:sldLayoutId id="2147483660" r:id="rId6"/>
    <p:sldLayoutId id="2147483659" r:id="rId7"/>
    <p:sldLayoutId id="2147483658" r:id="rId8"/>
    <p:sldLayoutId id="2147483657" r:id="rId9"/>
    <p:sldLayoutId id="2147483656" r:id="rId10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l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decalogo-janohalire.blogspot.com/p/escuela-sabatica.html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hyperlink" Target="https://www.recursos-biblicos.com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2 CuadroTexto"/>
          <p:cNvSpPr txBox="1">
            <a:spLocks noChangeArrowheads="1"/>
          </p:cNvSpPr>
          <p:nvPr/>
        </p:nvSpPr>
        <p:spPr bwMode="auto">
          <a:xfrm>
            <a:off x="4857750" y="285750"/>
            <a:ext cx="25209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1" hangingPunct="1"/>
            <a:r>
              <a:rPr lang="es-ES" sz="1400" dirty="0">
                <a:solidFill>
                  <a:srgbClr val="E8E8FA"/>
                </a:solidFill>
              </a:rPr>
              <a:t>05 de febrero 2022</a:t>
            </a:r>
          </a:p>
        </p:txBody>
      </p:sp>
      <p:sp>
        <p:nvSpPr>
          <p:cNvPr id="2052" name="Text Box 8"/>
          <p:cNvSpPr txBox="1">
            <a:spLocks noChangeArrowheads="1"/>
          </p:cNvSpPr>
          <p:nvPr/>
        </p:nvSpPr>
        <p:spPr bwMode="auto">
          <a:xfrm>
            <a:off x="323850" y="663575"/>
            <a:ext cx="77343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MX" dirty="0">
                <a:solidFill>
                  <a:schemeClr val="bg1"/>
                </a:solidFill>
                <a:latin typeface="Arial Black" pitchFamily="34" charset="0"/>
              </a:rPr>
              <a:t>JESÚS, EL SACERDOTE FIEL</a:t>
            </a:r>
          </a:p>
        </p:txBody>
      </p:sp>
      <p:sp>
        <p:nvSpPr>
          <p:cNvPr id="2053" name="Text Box 10"/>
          <p:cNvSpPr txBox="1">
            <a:spLocks noChangeArrowheads="1"/>
          </p:cNvSpPr>
          <p:nvPr/>
        </p:nvSpPr>
        <p:spPr bwMode="auto">
          <a:xfrm>
            <a:off x="1692275" y="5768975"/>
            <a:ext cx="5686425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1" hangingPunct="1"/>
            <a:r>
              <a:rPr lang="es-MX" sz="2000" dirty="0">
                <a:solidFill>
                  <a:srgbClr val="F2021F"/>
                </a:solidFill>
                <a:latin typeface="Arial Black" pitchFamily="34" charset="0"/>
              </a:rPr>
              <a:t>TEXTO CLAVE:</a:t>
            </a:r>
            <a:r>
              <a:rPr lang="es-MX" sz="2000" dirty="0">
                <a:solidFill>
                  <a:schemeClr val="folHlink"/>
                </a:solidFill>
                <a:latin typeface="Arial Black" pitchFamily="34" charset="0"/>
              </a:rPr>
              <a:t>  Hebreos 7:26</a:t>
            </a:r>
          </a:p>
        </p:txBody>
      </p:sp>
      <p:sp>
        <p:nvSpPr>
          <p:cNvPr id="2054" name="Rectangle 11"/>
          <p:cNvSpPr>
            <a:spLocks noChangeArrowheads="1"/>
          </p:cNvSpPr>
          <p:nvPr/>
        </p:nvSpPr>
        <p:spPr bwMode="auto">
          <a:xfrm>
            <a:off x="2044700" y="6381750"/>
            <a:ext cx="51657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ES" sz="1400" b="1" dirty="0">
                <a:solidFill>
                  <a:schemeClr val="bg2"/>
                </a:solidFill>
              </a:rPr>
              <a:t>Escuela Sabática – 1° Trimestre de 2022</a:t>
            </a:r>
            <a:endParaRPr lang="es-MX" sz="1400" b="1" dirty="0">
              <a:solidFill>
                <a:schemeClr val="bg2"/>
              </a:solidFill>
            </a:endParaRPr>
          </a:p>
        </p:txBody>
      </p:sp>
      <p:sp>
        <p:nvSpPr>
          <p:cNvPr id="2055" name="Rectangle 9"/>
          <p:cNvSpPr>
            <a:spLocks noChangeArrowheads="1"/>
          </p:cNvSpPr>
          <p:nvPr/>
        </p:nvSpPr>
        <p:spPr bwMode="auto">
          <a:xfrm>
            <a:off x="323850" y="260350"/>
            <a:ext cx="15843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dirty="0">
                <a:solidFill>
                  <a:srgbClr val="F2021F"/>
                </a:solidFill>
                <a:latin typeface="Arial Black" pitchFamily="34" charset="0"/>
              </a:rPr>
              <a:t>Lección 06</a:t>
            </a:r>
            <a:endParaRPr lang="es-MX" dirty="0">
              <a:solidFill>
                <a:srgbClr val="FFFF07"/>
              </a:solidFill>
            </a:endParaRPr>
          </a:p>
        </p:txBody>
      </p:sp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044699" y="1668954"/>
            <a:ext cx="5165725" cy="386930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250825" y="206375"/>
            <a:ext cx="8015288" cy="914400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42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s-MX" sz="3200" b="1" kern="0" dirty="0">
                <a:solidFill>
                  <a:srgbClr val="FFFF99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Créditos</a:t>
            </a:r>
            <a:endParaRPr lang="es-MX" sz="2400" b="1" kern="0" dirty="0">
              <a:solidFill>
                <a:srgbClr val="FFFF99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6" name="Rectángulo 5"/>
          <p:cNvSpPr/>
          <p:nvPr/>
        </p:nvSpPr>
        <p:spPr>
          <a:xfrm>
            <a:off x="8532813" y="677863"/>
            <a:ext cx="360362" cy="54721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s-AR"/>
          </a:p>
        </p:txBody>
      </p:sp>
      <p:pic>
        <p:nvPicPr>
          <p:cNvPr id="9220" name="Picture 4" descr="Jesús sonrient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025" y="1341438"/>
            <a:ext cx="8205788" cy="5011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1979613" y="1844675"/>
            <a:ext cx="6480175" cy="40626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s-AR" sz="1600" b="1" dirty="0">
                <a:solidFill>
                  <a:srgbClr val="FFFFCC"/>
                </a:solidFill>
                <a:latin typeface="Tahoma" pitchFamily="34" charset="0"/>
              </a:rPr>
              <a:t>DISEÑO ORIGINAL</a:t>
            </a:r>
          </a:p>
          <a:p>
            <a:pPr algn="ctr" eaLnBrk="1" hangingPunct="1"/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Lic. Alejandrino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Halire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  <a:r>
              <a:rPr lang="es-AR" sz="1200" b="1" dirty="0" err="1">
                <a:solidFill>
                  <a:srgbClr val="FFFFCC"/>
                </a:solidFill>
                <a:latin typeface="Tahoma" pitchFamily="34" charset="0"/>
              </a:rPr>
              <a:t>Ccahuana</a:t>
            </a:r>
            <a:r>
              <a:rPr lang="es-AR" sz="1200" b="1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r>
              <a:rPr lang="es-AR" sz="1400" dirty="0">
                <a:solidFill>
                  <a:srgbClr val="FFFFCC"/>
                </a:solidFill>
                <a:latin typeface="Tahoma" pitchFamily="34" charset="0"/>
                <a:hlinkClick r:id="rId3"/>
              </a:rPr>
              <a:t>http://decalogo-janohalire.blogspot.com/p/escuela-sabatica.html</a:t>
            </a:r>
            <a:r>
              <a:rPr lang="es-AR" sz="1000" dirty="0">
                <a:solidFill>
                  <a:srgbClr val="FFFFCC"/>
                </a:solidFill>
                <a:latin typeface="Tahoma" pitchFamily="34" charset="0"/>
              </a:rPr>
              <a:t> </a:t>
            </a:r>
          </a:p>
          <a:p>
            <a:pPr algn="ctr" eaLnBrk="1" hangingPunct="1"/>
            <a:endParaRPr lang="es-AR" sz="1600" b="1" dirty="0">
              <a:latin typeface="Tahoma" pitchFamily="34" charset="0"/>
            </a:endParaRP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Distribución</a:t>
            </a:r>
          </a:p>
          <a:p>
            <a:pPr algn="ctr" eaLnBrk="1" hangingPunct="1"/>
            <a:r>
              <a:rPr lang="es-AR" sz="1600" b="1" dirty="0">
                <a:solidFill>
                  <a:srgbClr val="CCECFF"/>
                </a:solidFill>
                <a:latin typeface="Tahoma" pitchFamily="34" charset="0"/>
              </a:rPr>
              <a:t>Recursos Escuela Sabática ©</a:t>
            </a:r>
          </a:p>
          <a:p>
            <a:pPr algn="ctr" eaLnBrk="1" hangingPunct="1"/>
            <a:endParaRPr lang="es-AR" sz="1200" b="1" dirty="0"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Para recibir las próximas lecciones inscríbase enviando un mail a:</a:t>
            </a:r>
          </a:p>
          <a:p>
            <a:pPr algn="ctr" eaLnBrk="1" hangingPunct="1"/>
            <a:r>
              <a:rPr lang="es-PE" sz="1400" u="sng" dirty="0">
                <a:hlinkClick r:id="rId4"/>
              </a:rPr>
              <a:t>www.recursos-biblicos.com</a:t>
            </a:r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es-AR" sz="1200" b="1" dirty="0">
                <a:solidFill>
                  <a:schemeClr val="bg1"/>
                </a:solidFill>
                <a:latin typeface="Tahoma" pitchFamily="34" charset="0"/>
              </a:rPr>
              <a:t> Asunto: Lecciones en </a:t>
            </a:r>
            <a:r>
              <a:rPr lang="es-AR" sz="1200" b="1" dirty="0" err="1">
                <a:solidFill>
                  <a:schemeClr val="bg1"/>
                </a:solidFill>
                <a:latin typeface="Tahoma" pitchFamily="34" charset="0"/>
              </a:rPr>
              <a:t>Powerpoint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ADVENTISTAS</a:t>
            </a:r>
          </a:p>
          <a:p>
            <a:pPr algn="ctr" eaLnBrk="1" hangingPunct="1"/>
            <a:r>
              <a:rPr lang="es-AR" sz="1400" b="1" dirty="0">
                <a:solidFill>
                  <a:schemeClr val="bg1"/>
                </a:solidFill>
                <a:latin typeface="Tahoma" pitchFamily="34" charset="0"/>
              </a:rPr>
              <a:t>Recursos gratuitos </a:t>
            </a:r>
          </a:p>
          <a:p>
            <a:pPr algn="ctr" eaLnBrk="1" hangingPunct="1"/>
            <a:endParaRPr lang="es-AR" sz="14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r>
              <a:rPr lang="es-AR" sz="1200" b="1">
                <a:solidFill>
                  <a:schemeClr val="bg1"/>
                </a:solidFill>
                <a:latin typeface="Tahoma" pitchFamily="34" charset="0"/>
              </a:rPr>
              <a:t>http://decalogo-janohalire.blogspot.com/</a:t>
            </a:r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  <a:p>
            <a:pPr algn="ctr" eaLnBrk="1" hangingPunct="1"/>
            <a:endParaRPr lang="es-AR" sz="1200" b="1" dirty="0">
              <a:solidFill>
                <a:schemeClr val="bg1"/>
              </a:solidFill>
              <a:latin typeface="Tahoma" pitchFamily="34" charset="0"/>
            </a:endParaRPr>
          </a:p>
        </p:txBody>
      </p:sp>
      <p:grpSp>
        <p:nvGrpSpPr>
          <p:cNvPr id="9222" name="Group 3"/>
          <p:cNvGrpSpPr>
            <a:grpSpLocks/>
          </p:cNvGrpSpPr>
          <p:nvPr/>
        </p:nvGrpSpPr>
        <p:grpSpPr bwMode="auto">
          <a:xfrm>
            <a:off x="511175" y="5084763"/>
            <a:ext cx="1120775" cy="865187"/>
            <a:chOff x="4694" y="3521"/>
            <a:chExt cx="908" cy="680"/>
          </a:xfrm>
        </p:grpSpPr>
        <p:sp>
          <p:nvSpPr>
            <p:cNvPr id="9223" name="WordArt 4"/>
            <p:cNvSpPr>
              <a:spLocks noChangeArrowheads="1" noChangeShapeType="1" noTextEdit="1"/>
            </p:cNvSpPr>
            <p:nvPr/>
          </p:nvSpPr>
          <p:spPr bwMode="auto">
            <a:xfrm>
              <a:off x="4740" y="3838"/>
              <a:ext cx="804" cy="2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Recursos</a:t>
              </a:r>
            </a:p>
            <a:p>
              <a:pPr algn="ctr"/>
              <a:r>
                <a:rPr lang="es-ES" sz="1400" kern="10">
                  <a:ln w="9525">
                    <a:noFill/>
                    <a:round/>
                    <a:headEnd/>
                    <a:tailEnd/>
                  </a:ln>
                  <a:gradFill rotWithShape="1">
                    <a:gsLst>
                      <a:gs pos="0">
                        <a:srgbClr val="FFFF00"/>
                      </a:gs>
                      <a:gs pos="100000">
                        <a:srgbClr val="FF9933"/>
                      </a:gs>
                    </a:gsLst>
                    <a:path path="rect">
                      <a:fillToRect l="50000" t="50000" r="50000" b="50000"/>
                    </a:path>
                  </a:gradFill>
                  <a:effectLst>
                    <a:outerShdw dist="38100" dir="2700000" algn="ctr" rotWithShape="0">
                      <a:srgbClr val="000066">
                        <a:alpha val="79999"/>
                      </a:srgbClr>
                    </a:outerShdw>
                  </a:effectLst>
                  <a:latin typeface="Impact"/>
                </a:rPr>
                <a:t>Escuela Sabática</a:t>
              </a:r>
            </a:p>
          </p:txBody>
        </p:sp>
        <p:pic>
          <p:nvPicPr>
            <p:cNvPr id="9224" name="Picture 5" descr="logo IASD - ANI"/>
            <p:cNvPicPr>
              <a:picLocks noChangeAspect="1" noChangeArrowheads="1" noCrop="1"/>
            </p:cNvPicPr>
            <p:nvPr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5012" y="3521"/>
              <a:ext cx="288" cy="3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225" name="Line 6"/>
            <p:cNvSpPr>
              <a:spLocks noChangeShapeType="1"/>
            </p:cNvSpPr>
            <p:nvPr/>
          </p:nvSpPr>
          <p:spPr bwMode="auto">
            <a:xfrm>
              <a:off x="4988" y="3802"/>
              <a:ext cx="329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9226" name="Line 7"/>
            <p:cNvSpPr>
              <a:spLocks noChangeShapeType="1"/>
            </p:cNvSpPr>
            <p:nvPr/>
          </p:nvSpPr>
          <p:spPr bwMode="auto">
            <a:xfrm>
              <a:off x="4694" y="4201"/>
              <a:ext cx="908" cy="0"/>
            </a:xfrm>
            <a:prstGeom prst="line">
              <a:avLst/>
            </a:prstGeom>
            <a:noFill/>
            <a:ln w="76200">
              <a:solidFill>
                <a:srgbClr val="990099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625851" y="2561531"/>
            <a:ext cx="4857750" cy="3348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SABER  entender sobre Jesús, el sacerdote fiel.  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SENTIR el deseo de confiar en Cristo Jesús nuestro sacerdote fiel.</a:t>
            </a: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75000"/>
                  </a:schemeClr>
                </a:solidFill>
              </a:rPr>
              <a:t>HACER la decisión de confiar en la obra sacerdotal del Señor Jesucristo.</a:t>
            </a:r>
          </a:p>
        </p:txBody>
      </p:sp>
      <p:sp>
        <p:nvSpPr>
          <p:cNvPr id="21507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8015288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/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Aprender</a:t>
            </a:r>
            <a:r>
              <a:rPr lang="es-ES" sz="2400" dirty="0">
                <a:solidFill>
                  <a:srgbClr val="F33F61"/>
                </a:solidFill>
                <a:latin typeface="Arial Black" pitchFamily="34" charset="0"/>
              </a:rPr>
              <a:t> a ser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 un discípulo que, confía en su mediador y garante para la salvación, que es Cristo Jesús. </a:t>
            </a:r>
          </a:p>
          <a:p>
            <a:pPr eaLnBrk="1" hangingPunct="1"/>
            <a:r>
              <a:rPr lang="es-ES" sz="2000" u="sng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APRENDIZAJE  POR  NIVELES</a:t>
            </a:r>
            <a:r>
              <a:rPr lang="es-ES" sz="2000" dirty="0">
                <a:solidFill>
                  <a:schemeClr val="accent6">
                    <a:lumMod val="75000"/>
                  </a:schemeClr>
                </a:solidFill>
                <a:latin typeface="Arial Black" pitchFamily="34" charset="0"/>
              </a:rPr>
              <a:t>:</a:t>
            </a:r>
            <a:endParaRPr lang="es-ES" dirty="0">
              <a:solidFill>
                <a:schemeClr val="accent6">
                  <a:lumMod val="75000"/>
                </a:schemeClr>
              </a:solidFill>
              <a:latin typeface="Arial Black" pitchFamily="34" charset="0"/>
            </a:endParaRPr>
          </a:p>
        </p:txBody>
      </p:sp>
      <p:pic>
        <p:nvPicPr>
          <p:cNvPr id="21508" name="7 Imagen" descr="jesus009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1188" y="3068638"/>
            <a:ext cx="2784475" cy="2087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Rectangle 2"/>
          <p:cNvSpPr txBox="1">
            <a:spLocks noChangeArrowheads="1"/>
          </p:cNvSpPr>
          <p:nvPr/>
        </p:nvSpPr>
        <p:spPr bwMode="auto">
          <a:xfrm>
            <a:off x="250825" y="133495"/>
            <a:ext cx="8015288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I. OBJETIVO: </a:t>
            </a:r>
            <a:r>
              <a:rPr lang="es-MX" sz="2400" b="1" dirty="0">
                <a:solidFill>
                  <a:schemeClr val="bg1"/>
                </a:solidFill>
                <a:latin typeface="Tahoma" pitchFamily="34" charset="0"/>
              </a:rPr>
              <a:t>¿Qué aprendizaje debo lograr?</a:t>
            </a:r>
            <a:endParaRPr lang="es-MX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52322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1°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MOTIVA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Motivar el logro de una capacidad, un aprendizaje, que puede ser los rasgos del carácter de Cristo Jesús. 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2°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EXPLORA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SABER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Buscar información, procesarlo, comprender, sintetizar y generalizar, o encontrar principios.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3°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APLICA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SENTIR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Sentir el deseo de aplicar los conocimientos descubiertos en la vida.</a:t>
            </a:r>
          </a:p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4° </a:t>
            </a:r>
            <a:r>
              <a:rPr lang="es-ES" sz="2000" u="sng" dirty="0">
                <a:solidFill>
                  <a:srgbClr val="7070FF"/>
                </a:solidFill>
                <a:latin typeface="Arial Black" pitchFamily="34" charset="0"/>
              </a:rPr>
              <a:t>CREA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: ¿Qué debo </a:t>
            </a:r>
            <a:r>
              <a:rPr lang="es-ES" sz="2000" dirty="0">
                <a:solidFill>
                  <a:srgbClr val="F33F61"/>
                </a:solidFill>
                <a:latin typeface="Arial Black" pitchFamily="34" charset="0"/>
              </a:rPr>
              <a:t>HACER</a:t>
            </a:r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?.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Tomar la decisión  de crear oportunidades para vivir lo aprendido y compartirlas.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EL MÉTODO, O ESTRATEGIA M.: </a:t>
            </a: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¿Cómo enseñar?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camino seguir con el alumno?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5 CuadroTexto"/>
          <p:cNvSpPr txBox="1">
            <a:spLocks noChangeArrowheads="1"/>
          </p:cNvSpPr>
          <p:nvPr/>
        </p:nvSpPr>
        <p:spPr bwMode="auto">
          <a:xfrm>
            <a:off x="468313" y="1484313"/>
            <a:ext cx="7848600" cy="492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endParaRPr lang="es-ES" sz="20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La escuela sabática, cuando es bien dirigida, es uno de los grandes instrumentos de Dios para traer almas al conocimiento de la verdad. </a:t>
            </a:r>
            <a:r>
              <a:rPr lang="es-ES" sz="2400" u="sng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No es el mejor plan que solo los maestros hablen. Ellos deberían inducir a los miembros de la clase a decir los que saben. </a:t>
            </a:r>
            <a:r>
              <a:rPr lang="es-ES" sz="2400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Y entonces el maestro, con pocas palabras y breves observaciones o ilustraciones debería imprimir la lección en sus mentes. </a:t>
            </a:r>
            <a:r>
              <a:rPr lang="es-ES" dirty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(Consejos sobre la Obra de la Escuela Sabática, 128)</a:t>
            </a:r>
          </a:p>
          <a:p>
            <a:pPr eaLnBrk="1" hangingPunct="1"/>
            <a:r>
              <a:rPr lang="es-ES" sz="2000" dirty="0">
                <a:solidFill>
                  <a:srgbClr val="7070FF"/>
                </a:solidFill>
                <a:latin typeface="Arial Black" pitchFamily="34" charset="0"/>
              </a:rPr>
              <a:t>.</a:t>
            </a:r>
          </a:p>
          <a:p>
            <a:pPr eaLnBrk="1" hangingPunct="1"/>
            <a:endParaRPr lang="es-ES" sz="1600" dirty="0">
              <a:solidFill>
                <a:srgbClr val="7070FF"/>
              </a:solidFill>
              <a:latin typeface="Arial Black" pitchFamily="34" charset="0"/>
            </a:endParaRPr>
          </a:p>
          <a:p>
            <a:pPr eaLnBrk="1" hangingPunct="1"/>
            <a:r>
              <a:rPr lang="es-ES" dirty="0">
                <a:solidFill>
                  <a:srgbClr val="CC6600"/>
                </a:solidFill>
                <a:latin typeface="Arial Black" pitchFamily="34" charset="0"/>
              </a:rPr>
              <a:t> </a:t>
            </a:r>
          </a:p>
        </p:txBody>
      </p:sp>
      <p:sp>
        <p:nvSpPr>
          <p:cNvPr id="20485" name="Rectangle 2"/>
          <p:cNvSpPr txBox="1">
            <a:spLocks noChangeArrowheads="1"/>
          </p:cNvSpPr>
          <p:nvPr/>
        </p:nvSpPr>
        <p:spPr bwMode="auto">
          <a:xfrm>
            <a:off x="250825" y="188912"/>
            <a:ext cx="8015288" cy="11683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LA ESTRATEGIA METODOLÓGICA. </a:t>
            </a: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400" b="1" dirty="0">
                <a:solidFill>
                  <a:schemeClr val="tx2"/>
                </a:solidFill>
                <a:latin typeface="Tahoma" pitchFamily="34" charset="0"/>
              </a:rPr>
              <a:t>¿Qué estrategia nos da Dios para el aprendizaje?</a:t>
            </a:r>
            <a:endParaRPr lang="es-MX" sz="2000" b="1" dirty="0">
              <a:solidFill>
                <a:schemeClr val="tx2"/>
              </a:solidFill>
            </a:endParaRPr>
          </a:p>
          <a:p>
            <a:pPr marL="354013" indent="-354013" eaLnBrk="1" hangingPunct="1">
              <a:spcAft>
                <a:spcPts val="600"/>
              </a:spcAft>
            </a:pPr>
            <a:r>
              <a:rPr lang="es-MX" sz="2000" b="1" dirty="0">
                <a:solidFill>
                  <a:schemeClr val="bg1"/>
                </a:solidFill>
              </a:rPr>
              <a:t>	</a:t>
            </a:r>
            <a:endParaRPr lang="es-MX" sz="28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95870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5 CuadroTexto"/>
          <p:cNvSpPr txBox="1">
            <a:spLocks noChangeArrowheads="1"/>
          </p:cNvSpPr>
          <p:nvPr/>
        </p:nvSpPr>
        <p:spPr bwMode="auto">
          <a:xfrm>
            <a:off x="468313" y="1373188"/>
            <a:ext cx="761365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es-ES" sz="2400" b="1" dirty="0">
                <a:solidFill>
                  <a:srgbClr val="CC6600"/>
                </a:solidFill>
              </a:rPr>
              <a:t>Con preguntas motivadoras, presentando necesidades y casos de la vida:</a:t>
            </a:r>
            <a:endParaRPr lang="es-ES" sz="2400" b="1" dirty="0">
              <a:solidFill>
                <a:srgbClr val="CC6600"/>
              </a:solidFill>
              <a:latin typeface="Arial Black" pitchFamily="34" charset="0"/>
            </a:endParaRPr>
          </a:p>
        </p:txBody>
      </p:sp>
      <p:pic>
        <p:nvPicPr>
          <p:cNvPr id="4099" name="Picture 2" descr="H:\Interrogante.5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15938" y="2817813"/>
            <a:ext cx="2616200" cy="178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60350"/>
            <a:ext cx="8015287" cy="914400"/>
          </a:xfrm>
        </p:spPr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II.</a:t>
            </a:r>
            <a:r>
              <a:rPr lang="es-MX" sz="2800" b="1" dirty="0"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MOTIVAR: </a:t>
            </a:r>
            <a:r>
              <a:rPr lang="es-MX" sz="2400" b="1" dirty="0">
                <a:solidFill>
                  <a:srgbClr val="FFFFCC"/>
                </a:solidFill>
              </a:rPr>
              <a:t>¿Cómo despertar interés para aprender?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 </a:t>
            </a:r>
            <a:endParaRPr lang="es-MX" sz="2400" b="1" dirty="0">
              <a:solidFill>
                <a:srgbClr val="CAE2FF"/>
              </a:solidFill>
              <a:latin typeface="Tahoma" pitchFamily="34" charset="0"/>
            </a:endParaRP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483769" y="2492374"/>
            <a:ext cx="5904656" cy="35289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¿Cuál es el papel sacerdotal de Cristo Jesús?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¿Cómo prefiguraba Melquisedec a Jesús?</a:t>
            </a:r>
          </a:p>
          <a:p>
            <a:pPr eaLnBrk="1" hangingPunct="1">
              <a:lnSpc>
                <a:spcPct val="90000"/>
              </a:lnSpc>
            </a:pP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es-MX" sz="2400" b="1" dirty="0">
                <a:solidFill>
                  <a:schemeClr val="accent6">
                    <a:lumMod val="50000"/>
                  </a:schemeClr>
                </a:solidFill>
              </a:rPr>
              <a:t> ¿Sobre que base Jesús se convirtió en sacerdote?</a:t>
            </a:r>
            <a:endParaRPr lang="es-MX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3549" y="1341438"/>
            <a:ext cx="8015287" cy="4895874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Es interceder, mediar entre los pecadores y Dios. “El propósito básico de un sacerdote es mediar entre los pecadores y Dios. Los sacerdotes fueron designados por Dios para ministrar en favor de los seres humanos; por lo tanto debían ser misericordiosos y comprender las debilidades humanas.”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“Hebreos 5:5-10, Pablo muestra que Jesús cumple perfectamente con esos propósitos: Dios lo designó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5:5, 6)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 y, además, Jesús nos entiende porque él también ha sufrido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5:7, 8) (GEB 61)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“Habiendo sido hecho perfecto, vino a ser una fuente de eterna salvación...”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5:9)</a:t>
            </a:r>
            <a:endParaRPr lang="es-ES" sz="18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2400" b="1" dirty="0">
              <a:solidFill>
                <a:srgbClr val="3D3DD7"/>
              </a:solidFill>
            </a:endParaRPr>
          </a:p>
          <a:p>
            <a:endParaRPr lang="es-ES" sz="1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MX" sz="2400" b="1" dirty="0">
                <a:solidFill>
                  <a:srgbClr val="FF0000"/>
                </a:solidFill>
                <a:latin typeface="Tahoma" pitchFamily="34" charset="0"/>
              </a:rPr>
              <a:t>III.</a:t>
            </a:r>
            <a:r>
              <a:rPr lang="es-MX" sz="2400" b="1" dirty="0">
                <a:latin typeface="Tahoma" pitchFamily="34" charset="0"/>
              </a:rPr>
              <a:t> </a:t>
            </a:r>
            <a:r>
              <a:rPr lang="es-MX" sz="2400" b="1" dirty="0">
                <a:solidFill>
                  <a:srgbClr val="F2021F"/>
                </a:solidFill>
                <a:latin typeface="Tahoma" pitchFamily="34" charset="0"/>
              </a:rPr>
              <a:t>EXPLORA: </a:t>
            </a:r>
            <a:r>
              <a:rPr lang="es-MX" sz="2400" b="1" dirty="0">
                <a:solidFill>
                  <a:srgbClr val="FFFFCC"/>
                </a:solidFill>
              </a:rPr>
              <a:t>1. ¿</a:t>
            </a:r>
            <a:r>
              <a:rPr lang="es-MX" sz="2400" b="1" dirty="0">
                <a:solidFill>
                  <a:schemeClr val="bg1"/>
                </a:solidFill>
              </a:rPr>
              <a:t>Cuál es el papel sacerdotal de Cristo Jesús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Hebreos 5:1-10  </a:t>
            </a:r>
            <a:endParaRPr lang="es-MX" sz="2400" b="1" dirty="0">
              <a:solidFill>
                <a:srgbClr val="CC66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3" y="1484313"/>
            <a:ext cx="7924800" cy="4419600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“Melquisedec era rey y sacerdote. También era superior a Abraham, ya que Abraham le dio el diezmo. De igual modo, Jesús es Rey y Sacerdote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1:3) (GEB 62)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“Esto es más que evidente aún, cuando a semejanza de Melquisedec se levanta otro sacerdote distinto.”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“Fue Cristo quien habló mediante Melquisedec, sacerdote del Dios Altísimo. Melquisedec no era Cristo, sino la voz de Dios en el mundo, el representante del Padre. Y Cristo habló a través de todas las generaciones del pasado.”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62) </a:t>
            </a:r>
          </a:p>
          <a:p>
            <a:pPr marL="0" indent="0">
              <a:buNone/>
            </a:pPr>
            <a:endParaRPr lang="es-ES" sz="18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147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2. </a:t>
            </a:r>
            <a:r>
              <a:rPr lang="es-MX" sz="2400" b="1" dirty="0">
                <a:solidFill>
                  <a:srgbClr val="FFFFCC"/>
                </a:solidFill>
              </a:rPr>
              <a:t>¿</a:t>
            </a:r>
            <a:r>
              <a:rPr lang="es-MX" sz="2400" b="1" dirty="0">
                <a:solidFill>
                  <a:schemeClr val="bg1"/>
                </a:solidFill>
              </a:rPr>
              <a:t>Cómo prefiguraba Melquisedec a Jesús</a:t>
            </a:r>
            <a:r>
              <a:rPr lang="es-MX" sz="2400" b="1" dirty="0">
                <a:solidFill>
                  <a:srgbClr val="FFFFCC"/>
                </a:solidFill>
              </a:rPr>
              <a:t>?</a:t>
            </a:r>
            <a:r>
              <a:rPr lang="es-MX" sz="2400" b="1" dirty="0">
                <a:solidFill>
                  <a:srgbClr val="FFCC99"/>
                </a:solidFill>
              </a:rPr>
              <a:t> </a:t>
            </a:r>
            <a:r>
              <a:rPr lang="es-MX" sz="2000" b="1" dirty="0">
                <a:solidFill>
                  <a:srgbClr val="FFCC99"/>
                </a:solidFill>
              </a:rPr>
              <a:t>Génesis 14:18-20; Hebreos 7:1-3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68312" y="1484783"/>
            <a:ext cx="8064127" cy="4578391"/>
          </a:xfrm>
        </p:spPr>
        <p:txBody>
          <a:bodyPr/>
          <a:lstStyle/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recibió el sacerdocio sobre la base de una vida indestructible y porque tiene un ministerio eterno.”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(GEB 64)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La Escritura dice: “Constituido, no según una ley humana, sino según el poder de una vida indestructible. Pues se afirma de él: Tú eres sacerdote para siempre, según el orden de Melquisedec.”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7:16, 17)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“Jesús salva por completo, eterna y perpetuamente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7:25)</a:t>
            </a:r>
          </a:p>
          <a:p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“Al cambiar el sacerdocio, es necesario cambiar también la ley del sacerdocio.” 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s-ES" sz="1800" b="1" dirty="0" err="1">
                <a:solidFill>
                  <a:schemeClr val="accent6">
                    <a:lumMod val="50000"/>
                  </a:schemeClr>
                </a:solidFill>
              </a:rPr>
              <a:t>Heb</a:t>
            </a: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. 7:12, 18, 27)</a:t>
            </a:r>
          </a:p>
          <a:p>
            <a:pPr marL="0" indent="0">
              <a:buNone/>
            </a:pPr>
            <a:r>
              <a:rPr lang="es-ES" sz="1800" b="1" dirty="0">
                <a:solidFill>
                  <a:schemeClr val="accent6">
                    <a:lumMod val="50000"/>
                  </a:schemeClr>
                </a:solidFill>
              </a:rPr>
              <a:t>      </a:t>
            </a:r>
          </a:p>
        </p:txBody>
      </p:sp>
      <p:sp>
        <p:nvSpPr>
          <p:cNvPr id="7171" name="Rectangle 2"/>
          <p:cNvSpPr txBox="1">
            <a:spLocks noChangeArrowheads="1"/>
          </p:cNvSpPr>
          <p:nvPr/>
        </p:nvSpPr>
        <p:spPr bwMode="auto">
          <a:xfrm>
            <a:off x="195263" y="282575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MX" sz="2600" b="1" dirty="0">
                <a:solidFill>
                  <a:srgbClr val="FFFFCC"/>
                </a:solidFill>
              </a:rPr>
              <a:t>3. </a:t>
            </a:r>
            <a:r>
              <a:rPr lang="es-MX" sz="2400" b="1" dirty="0">
                <a:solidFill>
                  <a:schemeClr val="bg1"/>
                </a:solidFill>
              </a:rPr>
              <a:t>¿Sobre que base Jesús se convirtió en sacerdote</a:t>
            </a:r>
            <a:r>
              <a:rPr lang="es-MX" sz="2400" b="1" dirty="0">
                <a:solidFill>
                  <a:srgbClr val="FFFFCC"/>
                </a:solidFill>
              </a:rPr>
              <a:t>? </a:t>
            </a:r>
            <a:r>
              <a:rPr lang="es-MX" sz="2000" b="1" dirty="0">
                <a:solidFill>
                  <a:srgbClr val="FFCC99"/>
                </a:solidFill>
              </a:rPr>
              <a:t> Hebreos 7:16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79712" y="1650493"/>
            <a:ext cx="6592887" cy="4090987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800" b="1" dirty="0">
                <a:solidFill>
                  <a:srgbClr val="3D3DD7"/>
                </a:solidFill>
              </a:rPr>
              <a:t>  	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El deseo de confiar plenamente en nuestro mediador Jesucristo, hecho sacerdote para siempre.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¿Deseas, aceptar el ministerio sacerdotal de Cristo Jesús?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    ¿Cuál es tu decisión?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400" b="1" dirty="0">
              <a:solidFill>
                <a:srgbClr val="F33F61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s-MX" sz="2400" b="1" dirty="0">
                <a:solidFill>
                  <a:srgbClr val="F33F61"/>
                </a:solidFill>
              </a:rPr>
              <a:t>V. CREA: </a:t>
            </a:r>
            <a:r>
              <a:rPr lang="es-ES" sz="2400" b="1" dirty="0">
                <a:solidFill>
                  <a:schemeClr val="accent6">
                    <a:lumMod val="50000"/>
                  </a:schemeClr>
                </a:solidFill>
              </a:rPr>
              <a:t>¿Qué haré para compartir esta lección la próxima semana?  Crear  oportunidades para compartir sobre el ministerio sacerdotal de Cristo a amigos, e invitar que le acepten como su intercesor. Amén</a:t>
            </a:r>
            <a:endParaRPr lang="es-MX" sz="2400" b="1" dirty="0">
              <a:solidFill>
                <a:schemeClr val="accent6">
                  <a:lumMod val="50000"/>
                </a:schemeClr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s-MX" sz="2800" b="1" dirty="0">
              <a:solidFill>
                <a:srgbClr val="F33F61"/>
              </a:solidFill>
            </a:endParaRPr>
          </a:p>
        </p:txBody>
      </p:sp>
      <p:pic>
        <p:nvPicPr>
          <p:cNvPr id="8195" name="Picture 10" descr="J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682750"/>
            <a:ext cx="1149350" cy="174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MX" sz="2800" b="1" dirty="0">
                <a:solidFill>
                  <a:srgbClr val="FF0000"/>
                </a:solidFill>
                <a:latin typeface="Tahoma" pitchFamily="34" charset="0"/>
              </a:rPr>
              <a:t>IV.</a:t>
            </a:r>
            <a:r>
              <a:rPr lang="es-MX" sz="2800" dirty="0">
                <a:solidFill>
                  <a:srgbClr val="FF0000"/>
                </a:solidFill>
                <a:latin typeface="Tahoma" pitchFamily="34" charset="0"/>
              </a:rPr>
              <a:t> </a:t>
            </a:r>
            <a:r>
              <a:rPr lang="es-MX" sz="2800" b="1" dirty="0">
                <a:solidFill>
                  <a:srgbClr val="F2021F"/>
                </a:solidFill>
                <a:latin typeface="Tahoma" pitchFamily="34" charset="0"/>
              </a:rPr>
              <a:t>APLICA:</a:t>
            </a:r>
            <a:br>
              <a:rPr lang="es-MX" sz="2800" b="1" dirty="0">
                <a:latin typeface="Tahoma" pitchFamily="34" charset="0"/>
              </a:rPr>
            </a:br>
            <a:r>
              <a:rPr lang="es-MX" sz="2400" b="1" dirty="0">
                <a:latin typeface="Tahoma" pitchFamily="34" charset="0"/>
              </a:rPr>
              <a:t>¿Qué debo sentir al recibir estos conocimientos?</a:t>
            </a:r>
            <a:r>
              <a:rPr lang="es-MX" sz="2800" b="1" dirty="0">
                <a:latin typeface="Tahoma" pitchFamily="34" charset="0"/>
              </a:rPr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62618</TotalTime>
  <Words>914</Words>
  <Application>Microsoft Office PowerPoint</Application>
  <PresentationFormat>Presentación en pantalla (4:3)</PresentationFormat>
  <Paragraphs>97</Paragraphs>
  <Slides>10</Slides>
  <Notes>3</Notes>
  <HiddenSlides>0</HiddenSlides>
  <MMClips>0</MMClips>
  <ScaleCrop>false</ScaleCrop>
  <HeadingPairs>
    <vt:vector size="6" baseType="variant">
      <vt:variant>
        <vt:lpstr>Fuentes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8" baseType="lpstr">
      <vt:lpstr>Arial</vt:lpstr>
      <vt:lpstr>Arial Black</vt:lpstr>
      <vt:lpstr>Calibri</vt:lpstr>
      <vt:lpstr>Impact</vt:lpstr>
      <vt:lpstr>Tahoma</vt:lpstr>
      <vt:lpstr>Times New Roman</vt:lpstr>
      <vt:lpstr>Wingdings</vt:lpstr>
      <vt:lpstr>Radial</vt:lpstr>
      <vt:lpstr>Presentación de PowerPoint</vt:lpstr>
      <vt:lpstr>Presentación de PowerPoint</vt:lpstr>
      <vt:lpstr>Presentación de PowerPoint</vt:lpstr>
      <vt:lpstr>Presentación de PowerPoint</vt:lpstr>
      <vt:lpstr>II. MOTIVAR: ¿Cómo despertar interés para aprender? </vt:lpstr>
      <vt:lpstr>III. EXPLORA: 1. ¿Cuál es el papel sacerdotal de Cristo Jesús? Hebreos 5:1-10  </vt:lpstr>
      <vt:lpstr>Presentación de PowerPoint</vt:lpstr>
      <vt:lpstr>Presentación de PowerPoint</vt:lpstr>
      <vt:lpstr>IV. APLICA: ¿Qué debo sentir al recibir estos conocimientos? </vt:lpstr>
      <vt:lpstr>Presentación de PowerPoint</vt:lpstr>
    </vt:vector>
  </TitlesOfParts>
  <Company>DELBELCONPU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Amor y juicio, el dilema de Dios</dc:title>
  <dc:creator>pc3</dc:creator>
  <cp:lastModifiedBy>alex.halire@gmail.com</cp:lastModifiedBy>
  <cp:revision>6103</cp:revision>
  <dcterms:created xsi:type="dcterms:W3CDTF">2007-04-17T14:25:21Z</dcterms:created>
  <dcterms:modified xsi:type="dcterms:W3CDTF">2022-01-31T16:25:37Z</dcterms:modified>
</cp:coreProperties>
</file>