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 id="401" r:id="rId147"/>
    <p:sldId id="402" r:id="rId148"/>
    <p:sldId id="403" r:id="rId149"/>
    <p:sldId id="404" r:id="rId150"/>
    <p:sldId id="405" r:id="rId151"/>
    <p:sldId id="406" r:id="rId152"/>
    <p:sldId id="407" r:id="rId153"/>
    <p:sldId id="408" r:id="rId154"/>
    <p:sldId id="409" r:id="rId155"/>
    <p:sldId id="410" r:id="rId156"/>
    <p:sldId id="411" r:id="rId157"/>
    <p:sldId id="412" r:id="rId158"/>
    <p:sldId id="413" r:id="rId159"/>
    <p:sldId id="414" r:id="rId160"/>
    <p:sldId id="415" r:id="rId161"/>
    <p:sldId id="416" r:id="rId162"/>
    <p:sldId id="417" r:id="rId163"/>
    <p:sldId id="418" r:id="rId164"/>
    <p:sldId id="419" r:id="rId165"/>
    <p:sldId id="420" r:id="rId166"/>
    <p:sldId id="421" r:id="rId167"/>
    <p:sldId id="422" r:id="rId168"/>
    <p:sldId id="423" r:id="rId169"/>
    <p:sldId id="424" r:id="rId170"/>
    <p:sldId id="425" r:id="rId171"/>
    <p:sldId id="426" r:id="rId17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icio" id="{7EA43053-9B6B-2ABA-C713-D1C31DDC960D}">
          <p14:sldIdLst>
            <p14:sldId id="256"/>
            <p14:sldId id="257"/>
          </p14:sldIdLst>
        </p14:section>
        <p14:section name="Lección 1 · El Creador habla" id="{F886D1C4-D1FA-82B2-6E9B-1D4F519B6611}">
          <p14:sldIdLst>
            <p14:sldId id="258"/>
            <p14:sldId id="259"/>
            <p14:sldId id="260"/>
            <p14:sldId id="261"/>
            <p14:sldId id="262"/>
            <p14:sldId id="263"/>
            <p14:sldId id="264"/>
            <p14:sldId id="265"/>
            <p14:sldId id="266"/>
            <p14:sldId id="267"/>
            <p14:sldId id="268"/>
            <p14:sldId id="269"/>
            <p14:sldId id="270"/>
          </p14:sldIdLst>
        </p14:section>
        <p14:section name="Lección 2 · El llamado de un profeta" id="{CCEB26FF-0DB7-7565-56CC-A45E20FD4D64}">
          <p14:sldIdLst>
            <p14:sldId id="271"/>
            <p14:sldId id="272"/>
            <p14:sldId id="273"/>
            <p14:sldId id="274"/>
            <p14:sldId id="275"/>
            <p14:sldId id="276"/>
            <p14:sldId id="277"/>
            <p14:sldId id="278"/>
            <p14:sldId id="279"/>
            <p14:sldId id="280"/>
            <p14:sldId id="281"/>
            <p14:sldId id="282"/>
            <p14:sldId id="283"/>
          </p14:sldIdLst>
        </p14:section>
        <p14:section name="Lección 3 · Profetas del Antiguo Testamento" id="{2CEE5C55-1EDC-24B5-57DA-29EF7CA0BD81}">
          <p14:sldIdLst>
            <p14:sldId id="284"/>
            <p14:sldId id="285"/>
            <p14:sldId id="286"/>
            <p14:sldId id="287"/>
            <p14:sldId id="288"/>
            <p14:sldId id="289"/>
            <p14:sldId id="290"/>
            <p14:sldId id="291"/>
            <p14:sldId id="292"/>
            <p14:sldId id="293"/>
            <p14:sldId id="294"/>
            <p14:sldId id="295"/>
            <p14:sldId id="296"/>
          </p14:sldIdLst>
        </p14:section>
        <p14:section name="Lección 4 · Profetas del Nuevo Testamento" id="{2852F49F-603C-DA3A-EA5A-D3A9099A02CF}">
          <p14:sldIdLst>
            <p14:sldId id="297"/>
            <p14:sldId id="298"/>
            <p14:sldId id="299"/>
            <p14:sldId id="300"/>
            <p14:sldId id="301"/>
            <p14:sldId id="302"/>
            <p14:sldId id="303"/>
            <p14:sldId id="304"/>
            <p14:sldId id="305"/>
            <p14:sldId id="306"/>
            <p14:sldId id="307"/>
            <p14:sldId id="308"/>
            <p14:sldId id="309"/>
          </p14:sldIdLst>
        </p14:section>
        <p14:section name="Lección 5 · Revelación e inspiración" id="{A6040BF3-278C-B9CD-93FA-E753AFBD08BA}">
          <p14:sldIdLst>
            <p14:sldId id="310"/>
            <p14:sldId id="311"/>
            <p14:sldId id="312"/>
            <p14:sldId id="313"/>
            <p14:sldId id="314"/>
            <p14:sldId id="315"/>
            <p14:sldId id="316"/>
            <p14:sldId id="317"/>
            <p14:sldId id="318"/>
            <p14:sldId id="319"/>
            <p14:sldId id="320"/>
            <p14:sldId id="321"/>
            <p14:sldId id="322"/>
          </p14:sldIdLst>
        </p14:section>
        <p14:section name="Lección 6 · Los escritos proféticos" id="{559F5AB9-866F-5028-8D15-47E1F5C6181B}">
          <p14:sldIdLst>
            <p14:sldId id="323"/>
            <p14:sldId id="324"/>
            <p14:sldId id="325"/>
            <p14:sldId id="326"/>
            <p14:sldId id="327"/>
            <p14:sldId id="328"/>
            <p14:sldId id="329"/>
            <p14:sldId id="330"/>
            <p14:sldId id="331"/>
            <p14:sldId id="332"/>
            <p14:sldId id="333"/>
            <p14:sldId id="334"/>
            <p14:sldId id="335"/>
          </p14:sldIdLst>
        </p14:section>
        <p14:section name="Lección 7 · ¡Escuchen esto!" id="{ABF8F070-1A14-F7DD-1C3C-60729DCE1800}">
          <p14:sldIdLst>
            <p14:sldId id="336"/>
            <p14:sldId id="337"/>
            <p14:sldId id="338"/>
            <p14:sldId id="339"/>
            <p14:sldId id="340"/>
            <p14:sldId id="341"/>
            <p14:sldId id="342"/>
            <p14:sldId id="343"/>
            <p14:sldId id="344"/>
            <p14:sldId id="345"/>
            <p14:sldId id="346"/>
            <p14:sldId id="347"/>
            <p14:sldId id="348"/>
          </p14:sldIdLst>
        </p14:section>
        <p14:section name="Lección 8 · Interpretación de los escritos proféticos" id="{E612AD6E-F385-4AF8-DFED-1916EA77E5FD}">
          <p14:sldIdLst>
            <p14:sldId id="349"/>
            <p14:sldId id="350"/>
            <p14:sldId id="351"/>
            <p14:sldId id="352"/>
            <p14:sldId id="353"/>
            <p14:sldId id="354"/>
            <p14:sldId id="355"/>
            <p14:sldId id="356"/>
            <p14:sldId id="357"/>
            <p14:sldId id="358"/>
            <p14:sldId id="359"/>
            <p14:sldId id="360"/>
            <p14:sldId id="361"/>
          </p14:sldIdLst>
        </p14:section>
        <p14:section name="Lección 9 · Poniendo a prueba a los profetas" id="{8CC075CA-8CFE-CA73-7F8B-8F346C188D14}">
          <p14:sldIdLst>
            <p14:sldId id="362"/>
            <p14:sldId id="363"/>
            <p14:sldId id="364"/>
            <p14:sldId id="365"/>
            <p14:sldId id="366"/>
            <p14:sldId id="367"/>
            <p14:sldId id="368"/>
            <p14:sldId id="369"/>
            <p14:sldId id="370"/>
            <p14:sldId id="371"/>
            <p14:sldId id="372"/>
            <p14:sldId id="373"/>
            <p14:sldId id="374"/>
          </p14:sldIdLst>
        </p14:section>
        <p14:section name="Lección 10 · Autoridad y relevancia proféticas" id="{B8878A0A-474F-B65D-8DE5-ABAD16419C8E}">
          <p14:sldIdLst>
            <p14:sldId id="375"/>
            <p14:sldId id="376"/>
            <p14:sldId id="377"/>
            <p14:sldId id="378"/>
            <p14:sldId id="379"/>
            <p14:sldId id="380"/>
            <p14:sldId id="381"/>
            <p14:sldId id="382"/>
            <p14:sldId id="383"/>
            <p14:sldId id="384"/>
            <p14:sldId id="385"/>
            <p14:sldId id="386"/>
            <p14:sldId id="387"/>
          </p14:sldIdLst>
        </p14:section>
        <p14:section name="Lección 11 · Manifestación profética en momentos cruciales" id="{B459784A-8FB0-E16F-B509-E89ECF435375}">
          <p14:sldIdLst>
            <p14:sldId id="388"/>
            <p14:sldId id="389"/>
            <p14:sldId id="390"/>
            <p14:sldId id="391"/>
            <p14:sldId id="392"/>
            <p14:sldId id="393"/>
            <p14:sldId id="394"/>
            <p14:sldId id="395"/>
            <p14:sldId id="396"/>
            <p14:sldId id="397"/>
            <p14:sldId id="398"/>
            <p14:sldId id="399"/>
            <p14:sldId id="400"/>
          </p14:sldIdLst>
        </p14:section>
        <p14:section name="Lección 12 · Revelaciones proféticas del fin de los tiempos" id="{EFA03A74-8A68-3938-76DF-66F35D50CFFE}">
          <p14:sldIdLst>
            <p14:sldId id="401"/>
            <p14:sldId id="402"/>
            <p14:sldId id="403"/>
            <p14:sldId id="404"/>
            <p14:sldId id="405"/>
            <p14:sldId id="406"/>
            <p14:sldId id="407"/>
            <p14:sldId id="408"/>
            <p14:sldId id="409"/>
            <p14:sldId id="410"/>
            <p14:sldId id="411"/>
            <p14:sldId id="412"/>
            <p14:sldId id="413"/>
          </p14:sldIdLst>
        </p14:section>
        <p14:section name="Lección 13 · Bendiciones de la palabra profética" id="{B266D722-AAF9-E10F-6AD4-2F1057590592}">
          <p14:sldIdLst>
            <p14:sldId id="414"/>
            <p14:sldId id="415"/>
            <p14:sldId id="416"/>
            <p14:sldId id="417"/>
            <p14:sldId id="418"/>
            <p14:sldId id="419"/>
            <p14:sldId id="420"/>
            <p14:sldId id="421"/>
            <p14:sldId id="422"/>
            <p14:sldId id="423"/>
            <p14:sldId id="424"/>
            <p14:sldId id="425"/>
            <p14:sldId id="42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tableStyles" Target="tableStyles.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viewProps" Target="view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theme" Target="theme/theme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6111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611188"/>
          </a:xfrm>
          <a:prstGeom prst="rect">
            <a:avLst/>
          </a:prstGeom>
        </p:spPr>
        <p:txBody>
          <a:bodyPr vert="horz" lIns="91440" tIns="45720" rIns="91440" bIns="45720" rtlCol="0"/>
          <a:lstStyle>
            <a:lvl1pPr algn="r">
              <a:defRPr sz="1200"/>
            </a:lvl1pPr>
          </a:lstStyle>
          <a:p>
            <a:fld id="{347D74F0-7877-4B37-AA80-2A97FFCF14FA}" type="datetimeFigureOut">
              <a:t>9/29/2026</a:t>
            </a:fld>
            <a:endParaRPr lang="en-US"/>
          </a:p>
        </p:txBody>
      </p:sp>
      <p:sp>
        <p:nvSpPr>
          <p:cNvPr id="4" name="Slide Image Placeholder 3"/>
          <p:cNvSpPr>
            <a:spLocks noGrp="1" noRot="1" noChangeAspect="1"/>
          </p:cNvSpPr>
          <p:nvPr>
            <p:ph type="sldImg" idx="2"/>
          </p:nvPr>
        </p:nvSpPr>
        <p:spPr>
          <a:xfrm>
            <a:off x="-228600" y="1524000"/>
            <a:ext cx="7315200" cy="41148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5867400"/>
            <a:ext cx="5486400" cy="48006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1580813"/>
            <a:ext cx="2971800" cy="6111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11580813"/>
            <a:ext cx="2971800" cy="611187"/>
          </a:xfrm>
          <a:prstGeom prst="rect">
            <a:avLst/>
          </a:prstGeom>
        </p:spPr>
        <p:txBody>
          <a:bodyPr vert="horz" lIns="91440" tIns="45720" rIns="91440" bIns="45720" rtlCol="0" anchor="b"/>
          <a:lstStyle>
            <a:lvl1pPr algn="r">
              <a:defRPr sz="1200"/>
            </a:lvl1pPr>
          </a:lstStyle>
          <a:p>
            <a:fld id="{5204E01F-EE62-4903-8F82-914AAA461BB5}" type="slidenum">
              <a:t>‹#›</a:t>
            </a:fld>
            <a:endParaRPr lang="en-US"/>
          </a:p>
        </p:txBody>
      </p:sp>
    </p:spTree>
    <p:extLst>
      <p:ext uri="{BB962C8B-B14F-4D97-AF65-F5344CB8AC3E}">
        <p14:creationId xmlns:p14="http://schemas.microsoft.com/office/powerpoint/2010/main" val="30860552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Lección 1: El Creador habla. Sábado 3 de octubre de 2026.
Dé la bienvenida y presente el título. Pregunte: ¿qué les sugiere el título y la imagen?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Lean juntos el texto principal: Hebreos 1:1-2.
Pida a alguien que lo lea en voz alta y luego pregunte qué palabra o frase les llama más la atención.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Tema central (resumen para el maestro):
La tecnología nos permite hablar con quien está lejos, pero nada reemplaza el encuentro cara a cara. Fuimos creados para esa comunión directa con nuestro Creador, y el pecado la rompió. Sin embargo, Dios no se quedó callado: buscó a Adán en el jardín, habló por los profetas y, finalmente, nos habló por su Hijo.
Sugerencia: cuente la idea con sus palabras en un minuto; no la lea.</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Pregunta GPS: Si el pecado me hace esconderme de Dios, ¿por qué él sigue tomando la iniciativa de buscarme y hablarme, y cómo estoy respondiendo hoy a su voz?
No la responda usted: deje 30 segundos de silencio y escuche 2 o 3 respuestas. Volverán a ella al final.</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Vista general de los cuatro puntos del estudio. Puede dividir la clase en cuatro grupos y asignar un punto a cada uno.</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1: Creados para hablar cara a cara
Pregunta: ¿Qué tipo de comunicación existía entre Dios y los seres humanos en el Edén, y qué la hacía posible? (Génesis 1:27-28)
• Solo del ser humano se dice que fue creado “a imagen de Dios”; esa semejanza incluía la capacidad de relacionarse con él en comunión personal y de recibir sus instrucciones directamente (Génesis 2:15-17)
• Dios creó a Eva porque “no es bueno que el hombre esté solo”: el matrimonio fue la primera institución social, un espacio para experimentar comunión con Dios y entre ambos (Génesis 2:18-23)
• El sábado, parte esencial de la creación, fue apartado como tiempo especial de comunión entre Dios y sus hijos; en ese día experimentaban su amor de manera particular (Génesis 2:2-3; Éxodo 20:8-11)
Aplicación para mi vida: Fui creado para la comunión, no para la soledad. Esta semana voy a cuidar los espacios que Dios me dio para encontrarme con él: un tiempo diario de oración y el sábado como cita fija, sin permitir que la pantalla los desplace.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2: Escondidos del Dios que busca
Pregunta: ¿Por qué Adán y Eva se escondieron de su Creador, y qué revela la pregunta “¿dónde estás?” sobre el corazón de Dios? (Génesis 3:1-13)
• Satanás usó las palabras, las emociones y las promesas placenteras; al pecar, Adán y Eva perdieron la vestidura de esplendor que reflejaba la imagen divina, y la culpa los hizo rehuir a Dios, de quien nadie puede ocultarse (Salmo 104:1-2; Hebreos 4:13)
• “¿Dónde estás?” era una pregunta retórica: Dios tomó la iniciativa de restablecer la comunicación; el verbo hebreo qara’ (“llamar”) es el mismo con que Dios llama a sus profetas (Génesis 3:9; Isaías 51:2)
• Como el padre del hijo pródigo, Dios nunca se da por vencido; mientras Adán culpaba a Eva y Eva a la serpiente, él ya buscaba a sus hijos para darles esperanza (Lucas 15:20; Génesis 3:12-13)
Aplicación para mi vida: Reconozco que, cuando peco, mi primer impulso es esconderme o culpar a otros, como Adán y Eva. Esta semana quiero responder al “¿dónde estás?” de Dios con honestidad: confesar sin excusas y dejar que su amor me traiga de regreso.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3: Expulsados, pero con una promesa
Pregunta: ¿Cómo cambió el pecado nuestra comunicación con Dios, y qué esperanza recibieron Adán y Eva antes de salir del Edén? (Génesis 3:14-24)
• Las iniquidades nos separaron de Dios: la tierra fue maldita, llegaron el dolor, el sudor y la muerte, y se perdió la comunicación directa cara a cara con el Creador (Isaías 59:2)
• Desde entonces Dios habla mediado por símbolos y mensajeros: en el Sinaí el pueblo tembló ante su voz y necesitó a Moisés como intermediario entre Dios y ellos (Éxodo 19:16-22)
• Génesis 3:15, el primer anuncio del evangelio, prometió un Redentor; las vestiduras que Dios les dio simbolizaban esa redención futura, y toda revelación posterior fluye de esta promesa (Génesis 3:15, 21; Juan 14:1-3)
Aplicación para mi vida: Las consecuencias de mis malas decisiones son reales, pero no anulan la promesa. Esta semana, cuando sienta culpa o vergüenza por algo que hice, me aferraré a Génesis 3:15: el Salvador fue prometido apenas apareció el pecado, y también para mí.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4: Muchas maneras, una Palabra final
Pregunta: ¿De qué maneras ha hablado Dios a la humanidad desde la entrada del pecado, y cuál es la más eficaz? (Hebreos 1:1-2)
• Dios habló “muchas veces y de muchas maneras”: por la creación, que revela su poder, y por profetas como Noé, Abraham, Moisés y Daniel, en sueños, visiones y teofanías (Romanos 1:19-20; Números 12:6)
• Las Escrituras, inspiradas por Dios, conservan la voz de los profetas: allí aprendemos quién es él, quiénes somos, de dónde venimos y hacia dónde vamos, y recibimos orientación para vivir (2 Timoteo 3:16-17)
• La revelación definitiva es Jesús: “El que me ha visto a mí ha visto al Padre”. Sus ovejas oyen su voz, y el Espíritu sigue guiándonos a toda la verdad (Juan 14:9; Juan 10:27-30; Juan 16:13)
Aplicación para mi vida: Dios no ha dejado de hablarme: en la naturaleza, en la Biblia y sobre todo en Jesús. Esta semana leeré los Evangelios buscando conocer al Padre en el rostro de Cristo, y prestaré atención a su voz antes de tomar decisiones.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Cita: Elena G. de White, Notas biográficas de Elena G. de White, p. 40.
Pida a alguien que la lea. Pregunte: ¿qué frase resume mejor lo que estudiamos hoy?</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Reflexiona: ¿Qué imagen de Dios llevo en el corazón — tirano severo o Padre tierno— y qué cambiaría esta semana en mi oración si lo viera como el Padre que sale a buscarme?
Dé un minuto de silencio para que cada uno responda en su corazón o lo escriba.</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Anime a cada uno a marcar su decisión con honestidad. La próxima semana, al iniciar la clase, pregunte cómo les fue con el desafío.
1. Apartaré cada día de esta semana un momento fijo, sin celular, para hablar con Dios como Adán lo hacía a la brisa del atardecer. (Génesis 3:8)
2. Cuando falle esta semana, no me esconderé ni culparé a otros: confesaré mi pecado a Dios el mismo día, confiando en su perdón. (1 Juan 1:9)
3. Leeré un capítulo de un Evangelio cada día para conocer al Padre a través de Jesús, y anotaré lo que Dios me dice. (Juan 14:9)</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Cierre: lean juntos Hebreos 1:1-2 y terminen con una oración pidiendo fuerzas para cumplir el desafío de la semana.</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Lección 2: El llamado de un profeta. Sábado 10 de octubre de 2026.
Dé la bienvenida y presente el título. Pregunte: ¿qué les sugiere el título y la imagen?</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Lean juntos el texto principal: Isaías 6:8.
Pida a alguien que lo lea en voz alta y luego pregunte qué palabra o frase les llama más la atención.</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Tema central (resumen para el maestro):
Nadie postula para ser profeta: el llamado llega sin buscarlo y rara vez trae prestigio. Abraham, Elías, Isaías, Daniel y Juan el Bautista fueron llamados en momentos de crisis para enfrentar la idolatría y anunciar al Mesías. Hoy, en una generación que ignora la voz profética, Dios sigue preguntando: “¿A quién enviaré?”.
Sugerencia: cuente la idea con sus palabras en un minuto; no la lea.</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Pregunta GPS: Cuando Dios pregunta hoy “¿a quién enviaré?”, ¿qué me impide responder como Isaías “aquí estoy, envíame a mí” en mi hogar, mi trabajo y mi iglesia?
No la responda usted: deje 30 segundos de silencio y escuche 2 o 3 respuestas. Volverán a ella al final.</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Vista general de los cuatro puntos del estudio. Puede dividir la clase en cuatro grupos y asignar un punto a cada uno.</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1: Abraham, fe que se cuenta por justicia
Pregunta: ¿Qué aspectos de la vida y el carácter de Abraham lo hacían apto para el servicio de Dios a pesar de sus imperfecciones? (Génesis 15:6)
• Rodeado de paganismo e idolatría tras Babel, Abram obedeció el llamado de salir sin saber adónde iba; la primera vez que la Biblia usa la palabra “profeta” se aplica a él como intercesor (Génesis 12:1-9; 20:7; Hebreos 11:8)
• “Creyó al Señor, y eso se le contó por justicia”: el evangelio ya estaba en el pacto; los que son de fe son hijos de Abraham y bendecidos con él (Gálatas 3:6-9)
• En el sacrificio de Isaac, Dios probó la fe de Abraham e ilustró el futuro sacrificio de su Hijo; la tarea profética central es revelar la salvación por medio del Mesías (Génesis 22:1-17; Apocalipsis 12:17)
Aplicación para mi vida: Como Abraham, vivo rodeado de ideologías que marginan la fe. Esta semana quiero que mi confianza en Dios se note en decisiones concretas — en cómo hablo, gasto y trato a los demás— para reflejar su imagen ante quienes me rodean.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2: Elías y el llamado a decidirse
Pregunta: ¿Qué nos enseña el enfrentamiento en el Carmelo sobre cómo opera el don profético frente a la apostasía? (1 Reyes 18:19-39)
• Dios envió a Elías a anunciar una sequía para alejar a Israel de la idolatría; el rey y el pueblo culparon al profeta de su desgracia y procuraron matarlo (1 Reyes 17:1; 18:17-18)
• En el Carmelo el mensajero llamó a dejar de claudicar entre dos pensamientos; el fuego del cielo demostró que el Señor es Dios y los falsos dioses ni siquiera existían (1 Reyes 18:21, 38-39)
• Antes de la segunda venida, la iglesia debe proclamar de nuevo el mensaje de Elías: el avivamiento comienza en el corazón y en el hogar, volviendo el corazón de padres e hijos (Malaquías 4:5-6)
Aplicación para mi vida: Me pregunto qué “ídolos” ocupan hoy mi corazón y mi hogar: el dinero, la pantalla, la opinión ajena. Esta semana identificaré uno y lo pondré en su lugar, comenzando por un culto familiar sincero que reavive el amor por Dios en casa.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3: Isaías anuncia al Cordero sustituto
Pregunta: ¿Cómo pudo esta profecía, escrita más de medio milenio antes de la cruz, describir tan claramente la muerte de Cristo por nosotros? (Isaías 53:3-7)
• Isaías fue llamado tras ver la santidad de Dios y reconocer su indignidad; perdonado con el carbón del altar, respondió “Aquí estoy, envíame a mí”, la respuesta que debería ser la nuestra (Isaías 6:1-8)
• El capítulo describe la muerte sustitutiva del Mesías: herido por nuestras rebeliones, llevado “como cordero al matadero”, el Señor cargó sobre él el pecado de todos nosotros (Isaías 53:5-7; 1 Pedro 2:24)
• Su ministerio no fue fácil: muchos consideraron absurdas sus advertencias, como hoy cuando se anuncian las consecuencias del pecado; la negativa a practicar justicia llevó a la ruina de Jerusalén (Isaías 5:20; Romanos 6:23)
Aplicación para mi vida: Isaías 53 me dice que Jesús llevó mi pecado en mi lugar. Esta semana leeré despacio ese capítulo, anotaré todo lo que él hizo por mí y, con esa certeza de perdón, le diré cada mañana: “Aquí estoy, envíame a mí”.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4: Daniel y Juan, fieles hasta el final
Pregunta: ¿Qué tipo de testimonio dieron Daniel ante reyes paganos y Juan el Bautista ante Israel, y qué los sostuvo? (Daniel 2:44-48; Marcos 1:2-5)
• La fidelidad de Daniel en lo “pequeño” — la dieta, la oración— llevó a reyes paganos a confesar que su Dios es “Dios de dioses y Señor de los reyes” (Daniel 1:8; 2:47; 6:25-27)
• Daniel 2 predijo con precisión el auge y la caída de cuatro imperios hasta la Europa dividida de hoy; ese cumplimiento da razones para confiar en la promesa del reino eterno (Daniel 2:43-44; 7:13-14)
• Juan cumplió Isaías 40:3 preparando un pueblo con el bautismo de arrepentimiento; en la cárcel, desconcertado, recibió de Jesús una palabra de aliento y se mantuvo fiel hasta la muerte (Isaías 40:3; Mateo 11:2-6)
Aplicación para mi vida: Como Juan en la cárcel, a veces no entiendo por qué Dios permite lo que vivo. Esta semana, en lugar de ceder al desánimo, recordaré por escrito tres ocasiones en que Dios me guio, y seré fiel en las “pequeñas” decisiones de cada día.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Cita: Elena G. de White, Mensajes selectos, t. 1, p. 147.
Pida a alguien que la lea. Pregunte: ¿qué frase resume mejor lo que estudiamos hoy?</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Reflexiona: Si el avivamiento es mi necesidad más urgente, ¿qué estoy dispuesto a hacer esta semana para prepararme a recibir la bendición que Dios ya quiere darme?
Dé un minuto de silencio para que cada uno responda en su corazón o lo escriba.</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Anime a cada uno a marcar su decisión con honestidad. La próxima semana, al iniciar la clase, pregunte cómo les fue con el desafío.
1. Responderé “aquí estoy, envíame a mí” de forma concreta: esta semana compartiré mi fe con una persona que Dios ponga en mi camino. (Isaías 6:8)
2. Identificaré un “ídolo” que compite con Dios en mi corazón o mi hogar y lo apartaré, iniciando un culto familiar diario esta semana. (1 Reyes 18:21)
3. Leeré Isaías 53 cada día de esta semana y agradeceré a Jesús por escrito lo que él cargó en mi lugar. (Isaías 53:6)</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Cierre: lean juntos Isaías 6:8 y terminen con una oración pidiendo fuerzas para cumplir el desafío de la semana.</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Lección 3: Profetas del Antiguo Testamento. Sábado 17 de octubre de 2026.
Dé la bienvenida y presente el título. Pregunte: ¿qué les sugiere el título y la imagen?</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Lean juntos el texto principal: 2 Crónicas 20:20.
Pida a alguien que lo lea en voz alta y luego pregunte qué palabra o frase les llama más la atención.</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Tema central (resumen para el maestro):
Un GPS nos dice dónde estamos, hacia dónde vamos y qué peligros hay en el camino. Dios dio a su pueblo un “GPS” celestial: los profetas. Esta semana veremos que eran personas como nosotros — con temor, ira y desánimo—, cómo distinguirlos de los falsos, qué funciones cumplían, y que Dios también llamó mujeres a ese ministerio.
Sugerencia: cuente la idea con sus palabras en un minuto; no la lea.</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Pregunta GPS: Si los profetas eran seres humanos frágiles como yo, ¿qué me impide creer que Dios también puede usarme, con mis limitaciones, para transmitir su mensaje?
No la responda usted: deje 30 segundos de silencio y escuche 2 o 3 respuestas. Volverán a ella al final.</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Vista general de los cuatro puntos del estudio. Puede dividir la clase en cuatro grupos y asignar un punto a cada uno.</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1: Profetas de carne y hueso
Pregunta: ¿Qué quiso decir Santiago al afirmar que Elías “era hombre sujeto a pasiones semejantes a las nuestras”? (1 Reyes 19:1-16)
• Tras el fuego del Carmelo, la amenaza de Jezabel hundió a Elías en el desánimo: “Basta ya, Señor, quita mi vida”; sentía que su ministerio había fracasado porque la apostasía seguía (1 Reyes 19:4, 10)
• Dios no lo reprendió: lo alimentó, lo dejó descansar, le habló en un silbo apacible y le devolvió una misión; también le mostró que quedaban siete mil fieles (1 Reyes 19:5-8, 12, 15-18)
• Moisés dudó de su capacidad para hablar y Samuel lloró el fracaso de Saúl: los profetas sentían miedo, dudas y agitación; la gracia de Dios usa a personas comunes (Éxodo 4:10; 1 Samuel 15:35; Santiago 5:17-18)
Aplicación para mi vida: A veces siento que mis esfuerzos por Dios han sido en vano y me desanimo como Elías. Esta semana, en lugar de aislarme, cuidaré mi descanso, buscaré el silbo apacible de Dios en su Palabra y recordaré que no estoy solo.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2: Micaías frente a cuatrocientos
Pregunta: ¿Cómo actúan los profetas fieles bajo presión, y cómo distinguimos su voz de la de los falsos profetas? (1 Reyes 22:1-14)
• Acab aborrecía a Micaías porque “nunca me profetiza el bien”; presionado a repetir lo que decían los cuatrocientos, respondió: “Lo que el Señor me diga, eso diré” (1 Reyes 22:8, 13-14)
• Los falsos profetas siguen la opinión popular y profetizan “el engaño de su corazón”; Dios dice de ellos: “No los envié, ni los mandé, ni les hablé” (Jeremías 14:14; 23:26; Ezequiel 13:2)
• Criterios bíblicos para reconocer al verdadero profeta: su palabra se cumple, no conduce a la idolatría ni contradice la ley de Dios, y su vida refleja integridad (Deuteronomio 18:21-22; 13:1-5; Jeremías 23:14)
Aplicación para mi vida: Confieso que prefiero los mensajes que me consuelan a los que me confrontan. Esta semana pediré a Dios un corazón que busque la verdad y no solo lo agradable, y evaluaré lo que escucho o comparto por su fidelidad a la Biblia.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3: Voceros ante reyes, sacerdotes y pueblo
Pregunta: ¿Qué funciones cumplían los profetas frente a los reyes, los sacerdotes y la nación? (1 Samuel 8:4-22)
• Israel pidió “un rey como todas las naciones”; Samuel advirtió las consecuencias y luego ungió a Saúl: el profeta guiaba y amonestaba a los gobernantes, aun a riesgo de su vida (1 Samuel 8:5, 11-18; 2 Crónicas 24:20-22)
• Moisés ungió a Aarón y sus hijos como sacerdotes, y los profetas reprendieron la corrupción sacerdotal, como en la familia de Elí: nadie con privilegios quedaba fuera de la Palabra (Levítico 8:10-13; 1 Samuel 2:27-36; Malaquías 2:1-3)
• Eran maestros del pueblo, anunciaban el plan de Dios a las naciones y ponían por escrito sus mensajes; hombres y mujeres de oración, fieles a la Palabra — (2 Crónicas 34; Isaías 60:1-3; 2 Crónicas 13:22; Jeremías 42:4)
Aplicación para mi vida: Como Israel, a veces quiero ser “como todos” y no escuchar la advertencia. Esta semana, antes de una decisión importante en mi familia o trabajo, consultaré primero la Palabra y aceptaré su consejo aunque contradiga lo que deseo.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4: Hulda y las mujeres que profetizaron
Pregunta: ¿Por qué los hombres del rey Josías acudieron a Hulda, y qué enseña esto sobre las mujeres en el ministerio profético? (2 Reyes 22:11-14)
• La Biblia llama profetisas — nevi’ah— a María, que cantó la victoria del Mar Rojo, y a Débora, jueza que recibió revelación de Dios; ambas fueron enviadas al pueblo junto a los hombres (Éxodo 15:20-21; Jueces 4:4-9; Miqueas 6:4)
• Al hallar el libro de la ley, Josías rasgó sus vestidos y consultó a Hulda “la profetisa”, aunque Jeremías estaba activo; su mensaje de juicio y esperanza impulsó la reforma (2 Reyes 22:8, 14; 2 Crónicas 34:22-28)
• Las profetisas tampoco eran perfectas: María fue disciplinada por su actitud contra Moisés y su esposa; profetas y profetisas eran pecadores que necesitaban la gracia divina (Números 12:1-10)
Aplicación para mi vida: Hulda no trajo doctrinas nuevas: aplicó la Escritura a su tiempo. Esta semana quiero hacer lo mismo en mi hogar: leer un pasaje con mi familia y preguntar juntos qué nos pide Dios hoy, valorando la voz de cada uno.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Cita: Elena G. de White, Spiritual Gifts, t. 2, pp. 35-36.
Pida a alguien que la lea. Pregunte: ¿qué frase resume mejor lo que estudiamos hoy?</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Reflexiona: ¿En qué tarea que Dios me pide hoy estoy diciendo “que la haga otro”, y qué paso concreto daré esta semana para responder pese a mi temor?
Dé un minuto de silencio para que cada uno responda en su corazón o lo escriba.</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Anime a cada uno a marcar su decisión con honestidad. La próxima semana, al iniciar la clase, pregunte cómo les fue con el desafío.
1. Buscaré esta semana a una persona desanimada, como Elías bajo el enebro, y la acompañaré con una visita, una comida o una oración. (1 Reyes 19:5-7)
2. Diré la verdad con amor en una conversación difícil de esta semana, en lugar de repetir lo que todos quieren oír. (1 Reyes 22:14)
3. Creeré a los profetas: leeré cada día la lección y un capítulo de un libro profético, pidiendo a Dios aplicarlo a mi situación. (2 Crónicas 20:20)</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Cierre: lean juntos 1 Corintios 12:4-5 y terminen con una oración pidiendo fuerzas para cumplir el desafío de la semana.</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Lección 4: Profetas del Nuevo Testamento. Sábado 24 de octubre de 2026.
Dé la bienvenida y presente el título. Pregunte: ¿qué les sugiere el título y la imagen?</a:t>
            </a:r>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Lean juntos el texto principal: 1 Corintios 12:4-6.
Pida a alguien que lo lea en voz alta y luego pregunte qué palabra o frase les llama más la atención.</a:t>
            </a:r>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Tema central (resumen para el maestro):
Un padre comparó el manual de su primer auto con el del actual: muchas cosas habían cambiado, pero el motor era idéntico. Así ocurre con los profetas del Antiguo y del Nuevo Testamento: cambia el contexto, pero el Espíritu Santo, “motor” de la inspiración, es el mismo y siempre pone a Cristo en el centro del mensaje.
Sugerencia: cuente la idea con sus palabras en un minuto; no la lea.</a:t>
            </a:r>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Pregunta GPS: Si el mismo Espíritu que inspiró a los profetas reparte hoy dones en la iglesia, ¿cómo distingo la voz que edifica y señala a Cristo de la que engaña?
No la responda usted: deje 30 segundos de silencio y escuche 2 o 3 respuestas. Volverán a ella al final.</a:t>
            </a:r>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Vista general de los cuatro puntos del estudio. Puede dividir la clase en cuatro grupos y asignar un punto a cada uno.</a:t>
            </a:r>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1: Jesús, el Profeta que Moisés anunció
Pregunta: ¿Quién decía la gente que era Jesús, y por qué la confesión de Pedro va más allá de llamarlo profeta? (Mateo 16:13-16)
• Moisés anunció un Profeta “como yo” a quien el pueblo debía oír; Pedro y la iglesia primitiva identificaron a ese Profeta con Jesús, cumplimiento de todas las profecías mesiánicas (Deuteronomio 18:15; Hechos 3:22; Lucas 24:25-27)
• La gente lo veía como Juan, Elías o Jeremías, pero Pedro confesó: “Tú eres el Cristo, el Hijo del Dios viviente”; Jesús es más que profeta: el Verbo hecho carne, Creador de todo (Mateo 16:14-16; Juan 1:1-3, 14)
• La palabra profética es “luz que alumbra en lugar oscuro” hasta que salga el Lucero de la mañana: Jesús, Creador y crucificado, es la fuente de esa luz (2 Pedro 1:19; Juan 1:4-5)
Aplicación para mi vida: El que dijo “Haya luz” es el mismo que murió en la cruz por mí. Esta semana, cuando me sienta pequeño o sin rumbo, recordaré que mi Creador me conoce y me ama, y responderé como Pedro: “Tú eres el Cristo”.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2: Apóstoles y profetas para edificar
Pregunta: ¿Cuál era la función de los apóstoles y los profetas en relación con Cristo y la iglesia? (Efesios 2:20; 4:11-13)
• Apóstol significa “enviado”; Pablo defendió su apostolado como llamado “por la voluntad de Dios”, no por herencia familiar como los sacerdotes, y recibió el mismo nivel de inspiración que los profetas (1 Corintios 1:1; 9:1-2; Efesios 3:5)
• La iglesia está edificada sobre el fundamento de apóstoles y profetas, con Cristo como piedra angular; ambos tienen igual autoridad, y no todo profeta era apóstol, como Judas y Silas (2 Pedro 3:1-2; Hechos 15:32)
• “El que profetiza habla a los hombres para edificar, exhortar y consolar”; el don busca perfeccionar a los santos hasta la madurez de Cristo, y sus palabras “son ciertas y verdaderas” (1 Corintios 14:3; Apocalipsis 22:6)
Aplicación para mi vida: La Biblia es el único registro oficial de lo que apóstoles y profetas dijeron sobre Jesús; por eso es mi autoridad final. Esta semana usaré mis palabras, como los profetas, para edificar, exhortar y consolar a alguien de mi iglesia.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3: Ana, las hijas de Felipe y Timoteo
Pregunta: ¿Qué dicen estos textos acerca de las profetisas y de los jóvenes colaboradores en la iglesia del primer siglo? (Lucas 2:36-38)
• Ana, la primera llamada “profetisa” en el Nuevo Testamento, servía “noche y día con ayuno y oración” y habló del niño Jesús a todos los que esperaban la redención (Lucas 2:37-38)
• Felipe tenía “cuatro hijas solteras que profetizaban”: cumplimiento de Joel, “sus hijos e hijas profetizarán”; sus mensajes no entraron en el canon, como los de muchos profetas genuinos (Hechos 21:9; Hechos 2:17-18)
• Jóvenes pastores como Timoteo y Tito trabajaron guiados por los apóstoles; Pablo encargó a Timoteo militar “conforme a las profecías que antes se hicieron acerca de ti” (1 Timoteo 1:18; 4:12; Tito 2:15)
Aplicación para mi vida: Jóvenes, ancianos, hombres, mujeres: todos tenemos un lugar en la obra de Dios. Esta semana identificaré cuál es mi don y, como Ana, hablaré de Jesús a por lo menos una persona que esté esperando esperanza.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4: Armadura contra los falsos profetas
Pregunta: ¿De qué nos advierte Jesús sobre los falsos profetas, y cómo podemos protegernos de todo engaño? (Efesios 6:10-18)
• Jesús advirtió que se levantarían falsos cristos y falsos profetas con “grandes señales y prodigios” capaces de engañar aun a los elegidos; lo sobrenatural no prueba que algo sea de Dios (Mateo 24:23-24; Marcos 13:22)
• Vienen “disfrazados de ovejas” pero son “lobos rapaces”; “por sus frutos los conocerán”, y debemos probar los espíritus para ver si son de Dios, porque muchos falsos profetas han salido al mundo (Mateo 7:15-20; 1 Juan 4:1)
• Nuestra lucha no es contra sangre y carne sino contra potestades espirituales; la protección es ceñirnos con la verdad, vestir la coraza de justicia, orar en el Espíritu y arraigarnos en la Palabra (Efesios 6:12, 14-18)
Aplicación para mi vida: Reconozco que un mensaje atractivo o un “milagro” pueden impresionarme más que la Biblia. Esta semana, antes de aceptar o compartir cualquier enseñanza o video espiritual, lo compararé con la Escritura y me preguntaré si exalta a Cristo.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Cita: Elena G. de White, El camino a Cristo, p. 58.
Pida a alguien que la lea. Pregunte: ¿qué frase resume mejor lo que estudiamos hoy?</a:t>
            </a:r>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Reflexiona: Si todo mi crecimiento depende de la unión con Cristo, ¿qué hora concreta de mi día, esta semana, dedicaré a la comunión con él y a su Palabra?
Dé un minuto de silencio para que cada uno responda en su corazón o lo escriba.</a:t>
            </a:r>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Anime a cada uno a marcar su decisión con honestidad. La próxima semana, al iniciar la clase, pregunte cómo les fue con el desafío.
1. Cada día de esta semana leeré un pasaje de los Evangelios y le pediré a Jesús que me muestre su “inigualable encanto”. (Juan 1:14)
2. Usaré mi don para edificar: esta semana llamaré o visitaré a un hermano desanimado con una palabra de consuelo y una oración. (1 Corintios 14:3)
3. Antes de compartir cualquier contenido espiritual en redes o en familia, lo probaré con la Biblia y preguntaré si señala a Cristo. (1 Juan 4:1)</a:t>
            </a:r>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Cierre: lean juntos 1 Corintios 12:4-5 y terminen con una oración pidiendo fuerzas para cumplir el desafío de la semana.</a:t>
            </a:r>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Lección 5: Revelación e inspiración. Sábado 31 de octubre de 2026.
Dé la bienvenida y presente el título. Pregunte: ¿qué les sugiere el título y la imagen?</a:t>
            </a:r>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Lean juntos el texto principal: Apocalipsis 1:1-2.
Pida a alguien que lo lea en voz alta y luego pregunte qué palabra o frase les llama más la atención.</a:t>
            </a:r>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Tema central (resumen para el maestro):
En Patmos, Juan recibió un mensaje que pasó del Padre a Jesús, de Jesús al ángel, del ángel a Juan y de Juan a nosotros. Así funciona la revelación e inspiración: Dios da a conocer su verdad y el Espíritu asegura que se transmita fielmente, sea de forma oral, escrita o dramatizada. Por eso podemos confiar en la Biblia.
Sugerencia: cuente la idea con sus palabras en un minuto; no la lea.</a:t>
            </a:r>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Pregunta GPS: Si la Biblia fue escrita por hombres con sus propias palabras y estilos, ¿por qué puedo confiar en que lo que leo es la Palabra de Dios para mi vida?
No la responda usted: deje 30 segundos de silencio y escuche 2 o 3 respuestas. Volverán a ella al final.</a:t>
            </a:r>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Vista general de los cuatro puntos del estudio. Puede dividir la clase en cuatro grupos y asignar un punto a cada uno.</a:t>
            </a:r>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1: Dos libros, una misma voz
Pregunta: ¿Por qué Dios está tan interesado en comunicarse con nosotros, y qué nos dice la Palabra que la naturaleza no puede? (Hebreos 1:1-2)
• Dios se comunica porque somos seres caídos que enfrentamos muerte, sufrimiento y pruebas; quiere que sepamos por qué estamos aquí, por qué existe el mal y por qué confiar en su amor (Hebreos 1:1-2; Deuteronomio 29:29)
• La revelación general — ”los cielos cuentan la gloria de Dios”— muestra su poder y amor, hasta en el poder sanador de la naturaleza, pero también deja ver la presencia del mal (Salmo 19:1; Romanos 1:20; Mateo 13:24-30)
• Ese mensaje ambiguo solo se entiende con la revelación especial: Jesús, el Verbo encarnado, y la Biblia, la Palabra escrita que da testimonio de él y revela el plan de redención (Juan 5:39; 2 Timoteo 3:16)
Aplicación para mi vida: La naturaleza me muestra el poder de Dios, pero solo la Biblia me dice por qué sufro y cómo me salva. Esta semana saldré a contemplar la creación con gratitud y luego abriré la Escritura para escuchar lo que ella sola puede decirme.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2: Soplada por Dios, dicha por hombres
Pregunta: ¿Qué diferencia a la Biblia de cualquier otro libro, y qué garantía tenemos de que los mensajes orales eran igualmente inspirados? (2 Timoteo 3:15-17; 2 Pedro 1:19-21)
• “Toda la Escritura es inspirada por Dios” — teopneusto, “soplada por Dios”— : toda la Biblia, no solo partes, es útil para enseñar, reprender, enmendar e instruir en justicia (2 Timoteo 3:16; Santiago 1:17)
• Los santos hombres hablaron “movidos por el Espíritu Santo”: Dios usó visiones y sueños, testigos oculares, investigación histórica e impresiones en la mente; el mensaje era objetivo aunque usaran sus palabras (2 Pedro 1:21; Números 12:6; Lucas 1:1-3; 1 Juan 1:1-3)
• Dios habló con voz clara en el Edén, el Sinaí y el bautismo de Jesús; Noé, Natán, Elías y Juan el Bautista no escribieron nada, pero sus mensajes orales no fueron menos inspirados (Éxodo 20:1-20; Mateo 3:17; 2 Pedro 2:5)
Aplicación para mi vida: Jesús no escribió ningún libro, pero enseñó “con autoridad”. Esta semana trataré la Biblia como lo que es, Palabra soplada por Dios: la leeré esperando que me enseñe, me corrija y me instruya, no solo que me haga sentir bien.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3: Escribe esto para memoria
Pregunta: ¿Por qué Dios pidió a sus profetas que pusieran por escrito los mensajes que les comunicó? (Éxodo 17:14)
• Lo escrito perdura y no se distorsiona: Dios mandó a Moisés escribir “en un libro para memoria”; a Juan, “escribe lo que has visto”; y los Evangelios se escribieron “para que creáis” (Apocalipsis 1:19; Juan 20:30-31; 1 Corintios 10:11)
• Cada libro refleja el estilo y las habilidades de su escritor, pero no hay “grados” de inspiración: unas partes son más aplicables hoy, ninguna es menos inspirada (2 Pedro 1:20-21; Josué 23:6)
• Los profetas citaron fuentes no inspiradas y hasta palabras de Satanás, registraron sus propias reacciones humanas y ejemplos a evitar; el lenguaje no es perfecto, pero el mensaje es infalible — (Hechos 17:28; Génesis 3:1-5; Daniel 8:27; 1 Corintios 10:1-11)
Aplicación para mi vida: Dios quiso que su Palabra quedara escrita para que yo la tuviera hoy. Esta semana anotaré en un cuaderno lo que Dios me diga en mi estudio diario, y releeré esas notas el sábado para recordar cómo me ha guiado.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4: Mensajes que se actúan y se ven
Pregunta: ¿Por qué algunos mensajes de Dios no fueron solo hablados, sino representados o actuados por sus profetas? (Ezequiel 4:1-8)
• Todo el sistema de sacrificios — altares, tabernáculo, templo— era una representación del sacrificio de Cristo y su sacerdocio celestial; Daniel y Apocalipsis usan estatuas, bestias y cuernos (Hebreos 8:1-6; Daniel 2:31-45; Apocalipsis 13)
• Jesús se presentó como Pan de vida, Luz del mundo y Vid verdadera, y explicó su reino con la parábola del sembrador: imágenes que se recuerdan más que definiciones (Juan 6:35; 8:12; 15:1-8; Mateo 13:1-9)
• Ezequiel hizo una maqueta de Jerusalén y se acostó 390 y 40 días; Oseas se casó con Gomer: cuando el pueblo rechazaba las palabras, Dios dramatizó su advertencia como último acto de misericordia (Oseas 1:2-9; 2 Crónicas 36:15-21)
Aplicación para mi vida: Dios llegó a dramatizar sus mensajes para despertar a un pueblo que ya no escuchaba. Esta semana me preguntaré con sinceridad si estoy en la condición de Laodicea — tibio y satisfecho— y le pediré a Jesús el colirio para ver mi verdadera necesidad.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Cita: Elena G. de White, Mensajes selectos, t. 1, p. 24.
Pida a alguien que la lea. Pregunte: ¿qué frase resume mejor lo que estudiamos hoy?</a:t>
            </a:r>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Reflexiona: Si Dios inspiró a personas y no dictó palabras, ¿cómo cambia esta semana mi manera de leer la Biblia: buscando el pensamiento de Dios detrás del lenguaje humano?
Dé un minuto de silencio para que cada uno responda en su corazón o lo escriba.</a:t>
            </a:r>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Anime a cada uno a marcar su decisión con honestidad. La próxima semana, al iniciar la clase, pregunte cómo les fue con el desafío.
1. Dedicaré esta semana quince minutos diarios a leer la Biblia como Palabra inspirada, pidiendo al Espíritu que me ilumine antes de abrirla. (2 Timoteo 3:16)
2. Escribiré “para memoria” en un cuaderno lo que Dios me enseñe cada día, y compartiré una de esas notas con mi familia el sábado. (Éxodo 17:14)
3. Leeré los escritos de Elena de White como luz menor que me lleva a la luz mayor: esta semana un capítulo de El camino a Cristo junto a mi Biblia. (Juan 5:39)</a:t>
            </a:r>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Cierre: lean juntos Apocalipsis 1:2 y terminen con una oración pidiendo fuerzas para cumplir el desafío de la semana.</a:t>
            </a:r>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Lección 6: Los escritos proféticos. Sábado 7 de noviembre de 2026.
Dé la bienvenida y presente el título. Pregunte: ¿qué les sugiere el título y la imagen?</a:t>
            </a:r>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Lean juntos el texto principal: Romanos 15:4.
Pida a alguien que lo lea en voz alta y luego pregunte qué palabra o frase les llama más la atención.</a:t>
            </a:r>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Tema central (resumen para el maestro):
Cada semana abrimos la Biblia sin pensar en el largo camino que recorrió: Dios habló, hombres escribieron, secretarios copiaron y se consultaron archivos. Entender cómo llegó la Palabra a nuestras manos, en lenguaje humano y con estilos diversos, fortalece nuestra confianza en que Dios sigue hablándonos hoy a través de ella.
Sugerencia: cuente la idea con sus palabras en un minuto; no la lea.</a:t>
            </a:r>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Pregunta GPS: ¿Puedo confiar plenamente en una Biblia escrita por hombres falibles, con secretarios y fuentes humanas, como Palabra viva de Dios para mi vida diaria?
No la responda usted: deje 30 segundos de silencio y escuche 2 o 3 respuestas. Volverán a ella al final.</a:t>
            </a:r>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Vista general de los cuatro puntos del estudio. Puede dividir la clase en cuatro grupos y asignar un punto a cada uno.</a:t>
            </a:r>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1: Escríbelo para memoria en un libro
Pregunta: ¿Por qué Dios pasó de hablar oralmente a ordenar que su palabra fuera puesta por escrito? (Éxodo 17:14)
• Dios ordena a Moisés escribir la victoria sobre Amalec “para memoria en un libro”: la escritura preserva el mensaje para las generaciones que nunca oyeron la voz divina (Deuteronomio 31:19-22)
• A Jeremías se le mandó escribir todas sus palabras en un rollo con un propósito salvador: que Judá oyera, se arrepintiera y fuera perdonada de su pecado (Jeremías 36:2-3)
• Los mensajeros escribieron en el desierto, bajo persecución, en la corte, en prisión y en el exilio; el Espíritu los asistió sin importar sus circunstancias (Salmo 57:1; Apocalipsis 1:9)
Aplicación para mi vida: Cuando lea un pasaje difícil recordaré que fue escrito para salvarme, no para satisfacer mi curiosidad. Esta semana abriré la Biblia esperando que Dios me hable en mis propias circunstancias, sean tranquilas o de crisis.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2: Oráculos, poesía y tribunales
Pregunta: ¿Qué nos enseña la palabra “oráculo” o “carga” sobre los géneros literarios que usaron los profetas? (Isaías 13:1)
• La visión de Isaías es llamada “oráculo” o “carga”: una revelación de Dios escrita muchas veces en poesía, con paralelismos donde “Creador” y “Santo” se explican mutuamente (Isaías 17:7)
• Los profetas usaron metáforas, hipérboles y el “juicio del pacto”, donde Dios aparece como fiscal que acusa a su pueblo infiel; reconocer el género evita malinterpretar el mensaje (Jeremías 2:4-9)
• La Biblia no distingue niveles de autoridad entre géneros: las cartas de Pablo son tan inspiradas como los oráculos proféticos, pues él afirma hablar guiado por el Espíritu (1 Corintios 7:10, 12, 40)
Aplicación para mi vida: Al leer un salmo, una carta o una visión, me preguntaré primero qué tipo de texto es antes de aplicarlo a mi vida. Quiero leer con inteligencia y reverencia, sin exaltar lo humano a costa de lo divino.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3: Baruc, Tercio y los secretarios
Pregunta: ¿Qué revela el uso de secretarios sobre cómo obra la inspiración: en las palabras exactas o en los pensamientos? (Jeremías 36:17-18)
• Jeremías dictaba y Baruc escribía con tinta en el rollo; el profeta confió a un escriba fiel el registro de mensajes de origen divino sin perder su autoridad (Jeremías 36:4)
• Tercio escribió Romanos al dictado de Pablo, quien autenticaba sus cartas con un saludo de su propia mano para despejar cualquier sospecha de falsificación (Romanos 16:22; Colosenses 4:18; 2 Tesalonicenses 3:17)
• Lucas investigó con diligencia registros y testigos antes de escribir; la inspiración guía los pensamientos del mensajero sin anular sus facultades ni su vocabulario propio (Lucas 1:1-4; 1 Reyes 11:41)
Aplicación para mi vida: Dios trabaja a través de colaboradores fieles como Baruc y Tercio. Esta semana valoraré mi papel de apoyo en la iglesia, la familia o el trabajo, sabiendo que un servicio discreto puede llevar la Palabra a muchos.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4: Tesoro divino en vasos de barro
Pregunta: ¿Por qué Dios eligió a hombres falibles, y no a ángeles sin pecado, para transmitir su tesoro? (2 Corintios 4:7)
• El tesoro del evangelio va en vasos de barro para que la excelencia del poder sea de Dios; Moisés, David, Jonás y Pedro fallaron y aun así fueron sus mensajeros (Jonás 1:3; Lucas 22:61-62)
• Algunas discrepancias se deben a copistas posteriores o a fuentes divergentes; son tan pocas y marginales que no afectan la esencia del mensaje revelado (1 Crónicas 11:11; 2 Samuel 23:8)
• Lo divino y lo humano se unen en la Biblia como en Cristo: verdades inspiradas por Dios expresadas en palabras humanas adaptadas a nuestras necesidades (Juan 1:14; 2 Timoteo 3:16)
Aplicación para mi vida: Ante un versículo que no logro armonizar, decido rendirme a lo que sí entiendo y confiar en el Señor con lo que aún no comprendo. Mis propias imperfecciones tampoco me descalifican para llevar su tesoro a otros.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Cita: Elena G. de White, Testimonios para la iglesia, t. 5, p. 698.
Pida a alguien que la lea. Pregunte: ¿qué frase resume mejor lo que estudiamos hoy?</a:t>
            </a:r>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Reflexiona: ¿Qué pasaje difícil me ha hecho dudar de la Biblia, y qué haré esta semana para estudiarlo con oración en lugar de evitarlo?
Dé un minuto de silencio para que cada uno responda en su corazón o lo escriba.</a:t>
            </a:r>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Anime a cada uno a marcar su decisión con honestidad. La próxima semana, al iniciar la clase, pregunte cómo les fue con el desafío.
1. Leeré esta semana Jeremías 36 completo y anotaré qué respuesta espera Dios de mí frente a su palabra escrita. (Jeremías 36:3)
2. En mi devoción diaria identificaré el género literario de cada pasaje antes de sacar una aplicación para mi vida. (2 Timoteo 2:15)
3. Compartiré con un hermano o amigo una razón concreta por la que confío en la Biblia a pesar de sus autores humanos. (Romanos 15:4)</a:t>
            </a:r>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Cierre: lean juntos Romanos 15:4 y terminen con una oración pidiendo fuerzas para cumplir el desafío de la semana.</a:t>
            </a:r>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Lección 7: ¡Escuchen esto!. Sábado 14 de noviembre de 2026.
Dé la bienvenida y presente el título. Pregunte: ¿qué les sugiere el título y la imagen?</a:t>
            </a:r>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Lean juntos el texto principal: 1 Corintios 10:11.
Pida a alguien que lo lea en voz alta y luego pregunte qué palabra o frase les llama más la atención.</a:t>
            </a:r>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Tema central (resumen para el maestro):
Hoy se nos anima a decir “nuestra verdad” y a rechazar cualquier voz que la contradiga. Los profetas bíblicos trajeron mensajes que el pueblo no quería oír, y muchos fueron ignorados, burlados o asesinados. Cómo respondemos a la Palabra de Dios cuando nos incomoda revela dónde está realmente nuestro corazón.
Sugerencia: cuente la idea con sus palabras en un minuto; no la lea.</a:t>
            </a:r>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Pregunta GPS: Cuando la Palabra de Dios contradice lo que siento, creo o hago, ¿la escucho con humildad o busco silenciar al mensajero?
No la responda usted: deje 30 segundos de silencio y escuche 2 o 3 respuestas. Volverán a ella al final.</a:t>
            </a:r>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Vista general de los cuatro puntos del estudio. Puede dividir la clase en cuatro grupos y asignar un punto a cada uno.</a:t>
            </a:r>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1: Miedo que se convierte en rebelión
Pregunta: ¿Por qué el temor de Israel se transformó en ira contra Moisés y Aarón, y finalmente contra Dios? (Números 13:26-30)
• Diez espías vieron gigantes y ciudades amuralladas; Caleb vio la promesa: “subamos luego y tomemos posesión de ella, porque más podremos nosotros que ellos” (Números 13:30; Deuteronomio 1:28-30)
• El pueblo, sintiéndose amenazado, descargó su ira contra los representantes visibles de Dios y quiso nombrar otro capitán para volver a Egipto (Números 14:4-11)
• Josué y Caleb rasgaron sus vestidos y suplicaron: “con nosotros está el Señor; no les teman”; confiar en Dios es la única respuesta al miedo (Números 14:8-9; Deuteronomio 34:10-12)
Aplicación para mi vida: Cuando me sienta inseguro económica o emocionalmente, revisaré si estoy descargando mi frustración contra mi familia, mi pastor o mi iglesia. Esta semana elegiré confiar en Dios, aunque confiar me resulte incómodo o costoso.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2: El rey que quemó la Palabra
Pregunta: ¿Qué esperaba lograr Joacim al quemar el rollo, y qué consiguió realmente? (Jeremías 36:20-26)
• Dios hizo escribir el rollo por amor, como última exhortación al arrepentimiento; el rey lo cortó y lo echó al fuego columna por columna, sin temor ni dolor (Jeremías 36:2-3, 23-24)
• Rechazar, destruir o silenciar al mensajero no borra el mensaje: Dios ordenó reescribir el rollo completo y anunció el fin vergonzoso de Joacim (Jeremías 36:27-31)
• La historia de Judá fue de burla y escarnio a los profetas hasta que no hubo remedio; la gracia despreciada termina en juicio, aunque Dios no quiere que nadie perezca (2 Crónicas 36:15-16; 2 Pedro 3:9)
Aplicación para mi vida: Reconozco que a veces “quemo” la Palabra cerrando la Biblia, cambiando de tema o evitando a quien me dice la verdad. Esta semana leeré los pasajes que me incomodan y le pediré a Dios que me hable a través de ellos.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3: Tumbas hermosas, corazones rebeldes
Pregunta: ¿Por qué Jesús llamó hipócritas a quienes honraban los sepulcros de los profetas? (Mateo 23:30-35)
• Los fariseos adornaban las tumbas y decían “nosotros no habríamos derramado su sangre”, mientras planeaban matar al Mesías, que era mucho más que un profeta (Mateo 23:29-32; Mateo 12:14)
• Querían la autoridad y solemnidad de los profetas, pero no el contenido de sus mensajes; honrar al mensajero muerto es fácil, obedecer al vivo cuesta (Mateo 23:27-28; Lucas 11:47-48)
• Jesús advierte: saca primero la viga de tu ojo; decir “yo nunca haría eso” suele esconder que repetimos los mismos errores con otro disfraz (Mateo 7:5; Romanos 2:1)
Aplicación para mi vida: Me es fácil admirar a Jeremías o a Elena de White y a la vez ignorar sus consejos concretos. Esta semana identificaré un consejo bíblico que honro con palabras pero no practico, y comenzaré a obedecerlo.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4: Escrito para advertirnos a nosotros
Pregunta: Según Pablo, ¿con qué propósito inspiró Dios el registro de las rebeliones de Israel en el desierto? (1 Corintios 10:6-12)
• Las caídas de Israel — idolatría, inmoralidad, murmuración— fueron escritas como ejemplo “para que no codiciemos cosas malas como ellos codiciaron” (1 Corintios 10:6; Números 25:1-9)
• Pablo une pasado y presente: nosotros hemos llegado al fin del tiempo, por eso esas advertencias son más urgentes hoy que nunca; la Palabra de Dios permanece (1 Corintios 10:11; Isaías 40:8)
• “El que piensa estar firme, mire que no caiga”: si escuchamos y creemos a los profetas estaremos seguros; la humildad vigilante es nuestra protección (1 Corintios 10:12; 2 Crónicas 20:20)
Aplicación para mi vida: Leeré la historia de Israel en el desierto no como un relato ajeno sino como espejo de mi vida. Esta semana nombraré ante Dios una queja o codicia repetida en mí y le pediré fuerzas para no caer.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Cita: Elena G. de White, Patriarcas y profetas, p. 409.
Pida a alguien que la lea. Pregunte: ¿qué frase resume mejor lo que estudiamos hoy?</a:t>
            </a:r>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Reflexiona: ¿Qué mensaje de Dios he estado resistiendo últimamente, y qué paso concreto de obediencia daré esta semana antes del próximo sábado?
Dé un minuto de silencio para que cada uno responda en su corazón o lo escriba.</a:t>
            </a:r>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Anime a cada uno a marcar su decisión con honestidad. La próxima semana, al iniciar la clase, pregunte cómo les fue con el desafío.
1. Cuando reciba un consejo bíblico que me incomode esta semana, oraré antes de responder y no lo descartaré por venir de alguien imperfecto. (2 Crónicas 36:12)
2. Leeré Jeremías 36 y 1 Corintios 10 en mi devoción personal y anotaré una advertencia que Dios me dirige a mí. (1 Corintios 10:11)
3. Ante una crítica a la Biblia o a Elena de White, responderé con paciencia y amor fraternal, sin burla ni enojo. (1 Pedro 3:15)</a:t>
            </a:r>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Cierre: lean juntos 1 Corintios 10:11 y terminen con una oración pidiendo fuerzas para cumplir el desafío de la semana.</a:t>
            </a:r>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Lección 8: Interpretación de los escritos proféticos. Sábado 21 de noviembre de 2026.
Dé la bienvenida y presente el título. Pregunte: ¿qué les sugiere el título y la imagen?</a:t>
            </a:r>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Lean juntos el texto principal: Lucas 24:27.
Pida a alguien que lo lea en voz alta y luego pregunte qué palabra o frase les llama más la atención.</a:t>
            </a:r>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Tema central (resumen para el maestro):
Dos discípulos caminaban hacia Emaús con el corazón roto porque habían leído las profecías con expectativas equivocadas. Hoy también sufrimos, discutimos y hasta nos dividimos por interpretar mal un texto. Jesús mismo nos muestra cómo leer las Escrituras para que nuestros corazones ardan en lugar de confundirse.
Sugerencia: cuente la idea con sus palabras en un minuto; no la lea.</a:t>
            </a:r>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Pregunta GPS: ¿Leo la Biblia para confirmar lo que ya pienso, o permito que ella, leída en su contexto, corrija mis ideas y me lleve a Cristo?
No la responda usted: deje 30 segundos de silencio y escuche 2 o 3 respuestas. Volverán a ella al final.</a:t>
            </a:r>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Vista general de los cuatro puntos del estudio. Puede dividir la clase en cuatro grupos y asignar un punto a cada uno.</a:t>
            </a:r>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1: La Biblia se interpreta a sí misma
Pregunta: ¿Estaba Jesús reemplazando el Antiguo Testamento o revelando su profundidad espiritual? (Mateo 5:17-48)
• Jesús no vino a abolir sino a cumplir: con “pero yo les digo” revela las dimensiones espirituales de la ley, escrita ahora en la mente y el corazón (Jeremías 31:31-33; Hebreos 8:8-10)
• Muchas veces la interpretación está en el mismo libro: el sueño de Daniel 2 se explica en el mismo capítulo, igual que la parábola del sembrador (Daniel 2:31-45; Mateo 13:18-23)
• Un profeta posterior interpreta al anterior: 2 Crónicas confirma los setenta años de Jeremías; el Nuevo Testamento es el intérprete inspirado del Antiguo (Jeremías 25:11-12; 2 Crónicas 36:22-23)
Aplicación para mi vida: Antes de buscar comentarios o videos, dejaré que la Biblia explique la Biblia: buscaré pasajes paralelos y cómo el Nuevo Testamento usa el Antiguo. Parto de la certeza de que es Palabra de Dios y me mide a mí, no al revés.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2: El beso santo y el niño centenario
Pregunta: ¿Cómo evita el contexto histórico-cultural que lleguemos a conclusiones absurdas sobre un texto bíblico? (Isaías 65:17-20)
• Leído sin contexto, Isaías 65:20 haría creer que habrá muerte en la nueva tierra; en contexto, es poesía sobre la bendición pactual que Israel habría recibido si era fiel (Deuteronomio 28:1-6; Isaías 25:8)
• Como en Mateo 24, el profeta une un futuro cercano con el final: Dios ya podía vencer parcialmente la muerte entonces, como anticipo de la restauración plena (Isaías 26:19; Mateo 24:3)
• El “beso santo” era el saludo familiar griego; el principio permanente es hacer sentir a cada creyente parte de la familia de Dios, con la expresión cultural adecuada (1 Corintios 16:20; Romanos 16:16)
Aplicación para mi vida: Cuando un versículo me parezca extraño, preguntaré primero a quién se escribió y en qué circunstancias. Esta semana, en la iglesia, saludaré con calidez a un visitante o a alguien que suele pasar desapercibido.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3: Satanás también cita la Biblia
Pregunta: ¿Cómo distorsionó Satanás la Palabra de Dios en el Edén y en el desierto, y cómo respondió Jesús? (Mateo 4:1-11)
• En el Edén, Satanás sacó las palabras de Dios de su contexto, las generalizó (“¿conque Dios les ha dicho…?”) y ofreció su propia interpretación engañosa (Génesis 3:1-5; Apocalipsis 12:9)
• En el desierto citó Salmo 91:11-12 para insinuar que Dios protege a quien se expone temerariamente; Jesús respondió “también está escrito”, texto con texto (Mateo 4:6-7; Salmo 91:11-12)
• El gran conflicto incluye la batalla por la interpretación: abrir la Biblia al azar o aislar versículos para ganar una discusión abre la puerta al engaño, aunque la causa sea justa (2 Pedro 3:16; Lucas 4:1-13)
Aplicación para mi vida: Me comprometo a no usar versículos sueltos para ganar discusiones ni para justificar decisiones ya tomadas. Cuando alguien me cite la Biblia, leeré el pasaje completo antes de aceptar su conclusión.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4: Desde Moisés y todos los profetas
Pregunta: ¿Qué aprendemos del modo en que Cristo explicó las Escrituras a los discípulos y en Nazaret? (Lucas 24:25-27, 44-49)
• Jesús interpretó (diermēneuō: exponer, explicar) toda la Escritura mostrando que hablaba de él; el Antiguo Testamento cobra sentido cuando conduce a Cristo (Lucas 24:27, 44-45; Juan 5:39)
• Jesús fue un predicador totalmente bíblico: en Nazaret citó Isaías 61, en Galilea anunció el tiempo cumplido de Daniel 9, en el Sermón citó Éxodo 20 (Lucas 4:16-21; Marcos 1:14-15)
• El eunuco leía Isaías sin entenderlo; Felipe le explicó y lo bautizó: leer no basta, aprendemos unos de otros y debemos compartir mensajes sólidos (Hechos 8:27-39; Lucas 10:25-28)
Aplicación para mi vida: Al preparar cada estudio buscaré dónde señala a Cristo el pasaje, no solo un consejo moral. Esta semana ofreceré a alguien explicarle un texto que no entiende, con humildad y minuciosidad, como Felipe al eunuco.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Cita: Elena G. de White, Palabras de vida del gran Maestro, pp. 83-84.
Pida a alguien que la lea. Pregunte: ¿qué frase resume mejor lo que estudiamos hoy?</a:t>
            </a:r>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Reflexiona: ¿Qué texto bíblico o cita de Elena de White he usado fuera de contexto, y cómo lo estudiaré esta semana considerando su tiempo y lugar?
Dé un minuto de silencio para que cada uno responda en su corazón o lo escriba.</a:t>
            </a:r>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Anime a cada uno a marcar su decisión con honestidad. La próxima semana, al iniciar la clase, pregunte cómo les fue con el desafío.
1. Esta semana leeré Lucas 24 completo y anotaré tres pasajes del Antiguo Testamento que Jesús cumplió. (Lucas 24:27)
2. Antes de citar a Elena de White verificaré libro y página, y leeré el párrafo completo para captar el principio. (1 Tesalonicenses 5:21)
3. Oraré antes de cada lectura bíblica pidiendo al Espíritu que abra mi entendimiento, no que confirme mis opiniones. (Lucas 24:45)</a:t>
            </a:r>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Cierre: lean juntos Lucas 24:27 y terminen con una oración pidiendo fuerzas para cumplir el desafío de la semana.</a:t>
            </a:r>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Lección 9: Poniendo a prueba a los profetas. Sábado 28 de noviembre de 2026.
Dé la bienvenida y presente el título. Pregunte: ¿qué les sugiere el título y la imagen?</a:t>
            </a:r>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Lean juntos el texto principal: 1 Juan 4:1.
Pida a alguien que lo lea en voz alta y luego pregunte qué palabra o frase les llama más la atención.</a:t>
            </a:r>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Tema central (resumen para el maestro):
Un diamante falso puede parecer idéntico al auténtico; solo las pruebas revelan la diferencia. Hoy abundan “profetas” en redes, iglesias y movimientos espirituales que prometen revelaciones. La Biblia no nos pide creer a todos ni rechazar a todos, sino probar los espíritus con criterios claros que Dios mismo nos dio.
Sugerencia: cuente la idea con sus palabras en un minuto; no la lea.</a:t>
            </a:r>
          </a:p>
        </p:txBody>
      </p:sp>
      <p:sp>
        <p:nvSpPr>
          <p:cNvPr id="4" name="Slide Number Placeholder 3"/>
          <p:cNvSpPr>
            <a:spLocks noGrp="1"/>
          </p:cNvSpPr>
          <p:nvPr>
            <p:ph type="sldNum" sz="quarter" idx="10"/>
          </p:nvPr>
        </p:nvSpPr>
        <p:spPr/>
        <p:txBody>
          <a:bodyPr/>
          <a:lstStyle/>
          <a:p>
            <a:fld id="{F7021451-1387-4CA6-816F-3879F97B5CBC}" type="slidenum">
              <a:rPr lang="en-US"/>
              <a:t>109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Pregunta GPS: Cuando alguien afirma hablar de parte de Dios, ¿tengo criterios bíblicos para discernirlo o me dejo llevar por lo impresionante y lo emocional?
No la responda usted: deje 30 segundos de silencio y escuche 2 o 3 respuestas. Volverán a ella al final.</a:t>
            </a:r>
          </a:p>
        </p:txBody>
      </p:sp>
      <p:sp>
        <p:nvSpPr>
          <p:cNvPr id="4" name="Slide Number Placeholder 3"/>
          <p:cNvSpPr>
            <a:spLocks noGrp="1"/>
          </p:cNvSpPr>
          <p:nvPr>
            <p:ph type="sldNum" sz="quarter" idx="10"/>
          </p:nvPr>
        </p:nvSpPr>
        <p:spPr/>
        <p:txBody>
          <a:bodyPr/>
          <a:lstStyle/>
          <a:p>
            <a:fld id="{F7021451-1387-4CA6-816F-3879F97B5CBC}" type="slidenum">
              <a:rPr lang="en-US"/>
              <a:t>110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Vista general de los cuatro puntos del estudio. Puede dividir la clase en cuatro grupos y asignar un punto a cada uno.</a:t>
            </a:r>
          </a:p>
        </p:txBody>
      </p:sp>
      <p:sp>
        <p:nvSpPr>
          <p:cNvPr id="4" name="Slide Number Placeholder 3"/>
          <p:cNvSpPr>
            <a:spLocks noGrp="1"/>
          </p:cNvSpPr>
          <p:nvPr>
            <p:ph type="sldNum" sz="quarter" idx="10"/>
          </p:nvPr>
        </p:nvSpPr>
        <p:spPr/>
        <p:txBody>
          <a:bodyPr/>
          <a:lstStyle/>
          <a:p>
            <a:fld id="{F7021451-1387-4CA6-816F-3879F97B5CBC}" type="slidenum">
              <a:rPr lang="en-US"/>
              <a:t>111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1: Lo sobrenatural no basta
Pregunta: Si un profeta hace señales que se cumplen, ¿por qué Dios advierte que aun así podría ser falso? (Deuteronomio 13:1-5)
• Dios habla a sus profetas en visiones y sueños; Daniel perdió las fuerzas, quedó sin aliento y los que estaban con él huyeron aterrorizados (Números 12:6; Daniel 10:7-10, 16-17)
• Un profeta puede anunciar una señal que se cumpla y aun así invitar a seguir a otros dioses; la prueba decisiva es la fidelidad al Señor, no el prodigio (Deuteronomio 13:1-3; Mateo 24:24)
• Satanás también produce fenómenos sobrenaturales; ninguna prueba basta por sí sola y todas las credenciales bíblicas deben estar presentes en un mensajero (Mateo 7:15; 2 Tesalonicenses 2:9)
Aplicación para mi vida: No me dejaré impresionar por milagros, lágrimas o experiencias espectaculares en un culto o video. Esta semana, ante cualquier mensaje “revelado”, preguntaré primero si me acerca al Dios de la Biblia o me aleja de él.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112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2: A la ley y al testimonio
Pregunta: ¿Por qué la Biblia es la norma definitiva para evaluar toda pretensión de inspiración profética? (Isaías 8:20)
• Dios no miente ni cambia; por eso un verdadero profeta nunca contradice, minimiza ni desvía la atención de la verdad bíblica revelada anteriormente (Números 23:19; Santiago 1:17)
• Los profetas posteriores se remitieron a los anteriores como norma; añadieron luz sobre el plan de salvación, desde Génesis 3:15, sin contradecir lo ya revelado (2 Pedro 1:19-21; Romanos 15:4)
• La verdad es progresiva: cada generación puede comprender más, pero la nueva luz siempre armoniza con la antigua; conocer la Escritura protege del engaño (Hechos 17:11; Proverbios 4:18)
Aplicación para mi vida: Mi mejor defensa contra falsos profetas es conocer bien mi Biblia. Esta semana dedicaré tiempo diario a la lectura, para que cuando escuche una enseñanza nueva pueda compararla, como los de Berea, con lo que está escrito.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113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3: Jesús en el centro del mensaje
Pregunta: ¿Qué significa confesar que Jesús “ha venido en carne”, más allá de admitir que existió? (1 Juan 4:1-3)
• Juan enfrentaba maestros que negaban la humanidad real de Jesús; un verdadero profeta confiesa a Cristo como Dios encarnado y verdaderamente humano a la vez (1 Juan 4:2-3; Juan 1:14)
• La prueba abarca toda la verdad sobre Jesús: su vida sin pecado, su muerte expiatoria, su resurrección, su sacerdocio celestial y su segunda venida (2 Corintios 5:21; Juan 11:25; Hebreos 4:14-15; Juan 14:1-3)
• Los profetas que exaltan a Jesús no se promocionan ni buscan seguidores propios; el don profético dirige continuamente la mirada hacia Cristo, la Estrella de la mañana (Hechos 4:12; Apocalipsis 19:10)
Aplicación para mi vida: Evaluaré lo que leo y escucho con una pregunta sencilla: ¿me lleva a una relación más profunda con Jesús o a admirar a una persona? También revisaré si mi propio testimonio pone a Cristo en el centro.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114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4: Frutos y predicciones cumplidas
Pregunta: ¿Cómo distinguió el pueblo entre Hananías y Jeremías, y qué papel juegan los frutos y el cumplimiento? (Jeremías 28:9, 15-17)
• Hananías prometió paz en dos años; Jeremías respondió que el profeta se reconoce cuando su palabra se cumple, y Hananías murió ese mismo año (Jeremías 28:9, 15-17; Deuteronomio 18:22)
• Algunas profecías son condicionales: Nínive no fue destruida porque se arrepintió; Dios responde a la actitud de los destinatarios y nuestras decisiones moldean el futuro (Jeremías 18:7-10; Jonás 3:4, 10)
• “Por sus frutos los conocerán”: Jonás, Pablo y Pedro fallaron, pero la tendencia de su vida armonizaba con Dios; el estilo de vida no debe contradecir el mensaje (Mateo 7:20; Hechos 15:36-39; Gálatas 2:11-14)
Aplicación para mi vida: No exigiré perfección a los siervos de Dios, pero sí coherencia entre su vida y su mensaje. Esta semana “gustaré y veré”: leeré con oración un capítulo de El camino a Cristo y evaluaré su fruto en mi corazón.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115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Cita: Elena G. de White, Primeros escritos, p. 78.
Pida a alguien que la lea. Pregunte: ¿qué frase resume mejor lo que estudiamos hoy?</a:t>
            </a:r>
          </a:p>
        </p:txBody>
      </p:sp>
      <p:sp>
        <p:nvSpPr>
          <p:cNvPr id="4" name="Slide Number Placeholder 3"/>
          <p:cNvSpPr>
            <a:spLocks noGrp="1"/>
          </p:cNvSpPr>
          <p:nvPr>
            <p:ph type="sldNum" sz="quarter" idx="10"/>
          </p:nvPr>
        </p:nvSpPr>
        <p:spPr/>
        <p:txBody>
          <a:bodyPr/>
          <a:lstStyle/>
          <a:p>
            <a:fld id="{F7021451-1387-4CA6-816F-3879F97B5CBC}" type="slidenum">
              <a:rPr lang="en-US"/>
              <a:t>116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Reflexiona: ¿A qué voces espirituales estoy dando crédito sin probarlas, y cuál de las cuatro pruebas bíblicas aplicaré esta semana a una de ellas?
Dé un minuto de silencio para que cada uno responda en su corazón o lo escriba.</a:t>
            </a:r>
          </a:p>
        </p:txBody>
      </p:sp>
      <p:sp>
        <p:nvSpPr>
          <p:cNvPr id="4" name="Slide Number Placeholder 3"/>
          <p:cNvSpPr>
            <a:spLocks noGrp="1"/>
          </p:cNvSpPr>
          <p:nvPr>
            <p:ph type="sldNum" sz="quarter" idx="10"/>
          </p:nvPr>
        </p:nvSpPr>
        <p:spPr/>
        <p:txBody>
          <a:bodyPr/>
          <a:lstStyle/>
          <a:p>
            <a:fld id="{F7021451-1387-4CA6-816F-3879F97B5CBC}" type="slidenum">
              <a:rPr lang="en-US"/>
              <a:t>117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Anime a cada uno a marcar su decisión con honestidad. La próxima semana, al iniciar la clase, pregunte cómo les fue con el desafío.
1. Aplicaré las cuatro pruebas bíblicas a un predicador, canal o libro que sigo, y decidiré con la Biblia en mano si continúo. (1 Tesalonicenses 5:21)
2. Leeré un capítulo diario de El camino a Cristo esta semana, con oración, para evaluar personalmente el fruto del don profético. (Salmo 34:8)
3. Compartiré con un joven o nuevo creyente cómo distinguir un verdadero profeta de un falso, usando Isaías 8:20 y 1 Juan 4:1-3. (Isaías 8:20)</a:t>
            </a:r>
          </a:p>
        </p:txBody>
      </p:sp>
      <p:sp>
        <p:nvSpPr>
          <p:cNvPr id="4" name="Slide Number Placeholder 3"/>
          <p:cNvSpPr>
            <a:spLocks noGrp="1"/>
          </p:cNvSpPr>
          <p:nvPr>
            <p:ph type="sldNum" sz="quarter" idx="10"/>
          </p:nvPr>
        </p:nvSpPr>
        <p:spPr/>
        <p:txBody>
          <a:bodyPr/>
          <a:lstStyle/>
          <a:p>
            <a:fld id="{F7021451-1387-4CA6-816F-3879F97B5CBC}" type="slidenum">
              <a:rPr lang="en-US"/>
              <a:t>118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Cierre: lean juntos 1 Juan 4:1 y terminen con una oración pidiendo fuerzas para cumplir el desafío de la semana.</a:t>
            </a:r>
          </a:p>
        </p:txBody>
      </p:sp>
      <p:sp>
        <p:nvSpPr>
          <p:cNvPr id="4" name="Slide Number Placeholder 3"/>
          <p:cNvSpPr>
            <a:spLocks noGrp="1"/>
          </p:cNvSpPr>
          <p:nvPr>
            <p:ph type="sldNum" sz="quarter" idx="10"/>
          </p:nvPr>
        </p:nvSpPr>
        <p:spPr/>
        <p:txBody>
          <a:bodyPr/>
          <a:lstStyle/>
          <a:p>
            <a:fld id="{F7021451-1387-4CA6-816F-3879F97B5CBC}" type="slidenum">
              <a:rPr lang="en-US"/>
              <a:t>119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Lección 10: Autoridad y relevancia proféticas. Sábado 5 de diciembre de 2026.
Dé la bienvenida y presente el título. Pregunte: ¿qué les sugiere el título y la imagen?</a:t>
            </a:r>
          </a:p>
        </p:txBody>
      </p:sp>
      <p:sp>
        <p:nvSpPr>
          <p:cNvPr id="4" name="Slide Number Placeholder 3"/>
          <p:cNvSpPr>
            <a:spLocks noGrp="1"/>
          </p:cNvSpPr>
          <p:nvPr>
            <p:ph type="sldNum" sz="quarter" idx="10"/>
          </p:nvPr>
        </p:nvSpPr>
        <p:spPr/>
        <p:txBody>
          <a:bodyPr/>
          <a:lstStyle/>
          <a:p>
            <a:fld id="{F7021451-1387-4CA6-816F-3879F97B5CBC}" type="slidenum">
              <a:rPr lang="en-US"/>
              <a:t>120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Lean juntos el texto principal: Hebreos 4:12.
Pida a alguien que lo lea en voz alta y luego pregunte qué palabra o frase les llama más la atención.</a:t>
            </a:r>
          </a:p>
        </p:txBody>
      </p:sp>
      <p:sp>
        <p:nvSpPr>
          <p:cNvPr id="4" name="Slide Number Placeholder 3"/>
          <p:cNvSpPr>
            <a:spLocks noGrp="1"/>
          </p:cNvSpPr>
          <p:nvPr>
            <p:ph type="sldNum" sz="quarter" idx="10"/>
          </p:nvPr>
        </p:nvSpPr>
        <p:spPr/>
        <p:txBody>
          <a:bodyPr/>
          <a:lstStyle/>
          <a:p>
            <a:fld id="{F7021451-1387-4CA6-816F-3879F97B5CBC}" type="slidenum">
              <a:rPr lang="en-US"/>
              <a:t>121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Tema central (resumen para el maestro):
Cada día confiamos en voceros: un portavoz que habla por su empresa, un abogado que habla por su cliente. Dios también escogió mensajeros para hablar en su nombre: Moisés, Natán, Juan el Bautista y, en los últimos días, Elena de White. Su autoridad no nace de títulos ni de escuelas, sino de la Palabra viva y eficaz que Dios puso en su boca.
Sugerencia: cuente la idea con sus palabras en un minuto; no la lea.</a:t>
            </a:r>
          </a:p>
        </p:txBody>
      </p:sp>
      <p:sp>
        <p:nvSpPr>
          <p:cNvPr id="4" name="Slide Number Placeholder 3"/>
          <p:cNvSpPr>
            <a:spLocks noGrp="1"/>
          </p:cNvSpPr>
          <p:nvPr>
            <p:ph type="sldNum" sz="quarter" idx="10"/>
          </p:nvPr>
        </p:nvSpPr>
        <p:spPr/>
        <p:txBody>
          <a:bodyPr/>
          <a:lstStyle/>
          <a:p>
            <a:fld id="{F7021451-1387-4CA6-816F-3879F97B5CBC}" type="slidenum">
              <a:rPr lang="en-US"/>
              <a:t>122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Pregunta GPS: Si la Biblia es la autoridad final de mi vida, ¿por qué me resulta tan fácil ignorarla mientras digo que creo en ella?
No la responda usted: deje 30 segundos de silencio y escuche 2 o 3 respuestas. Volverán a ella al final.</a:t>
            </a:r>
          </a:p>
        </p:txBody>
      </p:sp>
      <p:sp>
        <p:nvSpPr>
          <p:cNvPr id="4" name="Slide Number Placeholder 3"/>
          <p:cNvSpPr>
            <a:spLocks noGrp="1"/>
          </p:cNvSpPr>
          <p:nvPr>
            <p:ph type="sldNum" sz="quarter" idx="10"/>
          </p:nvPr>
        </p:nvSpPr>
        <p:spPr/>
        <p:txBody>
          <a:bodyPr/>
          <a:lstStyle/>
          <a:p>
            <a:fld id="{F7021451-1387-4CA6-816F-3879F97B5CBC}" type="slidenum">
              <a:rPr lang="en-US"/>
              <a:t>123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Vista general de los cuatro puntos del estudio. Puede dividir la clase en cuatro grupos y asignar un punto a cada uno.</a:t>
            </a:r>
          </a:p>
        </p:txBody>
      </p:sp>
      <p:sp>
        <p:nvSpPr>
          <p:cNvPr id="4" name="Slide Number Placeholder 3"/>
          <p:cNvSpPr>
            <a:spLocks noGrp="1"/>
          </p:cNvSpPr>
          <p:nvPr>
            <p:ph type="sldNum" sz="quarter" idx="10"/>
          </p:nvPr>
        </p:nvSpPr>
        <p:spPr/>
        <p:txBody>
          <a:bodyPr/>
          <a:lstStyle/>
          <a:p>
            <a:fld id="{F7021451-1387-4CA6-816F-3879F97B5CBC}" type="slidenum">
              <a:rPr lang="en-US"/>
              <a:t>124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1: Dios pone palabras en bocas temerosas
Pregunta: ¿Qué revela la resistencia de Moisés sobre cómo Dios llama a sus mensajeros y de dónde viene realmente su autoridad? (Éxodo 4:10-16)
• Moisés alega torpeza de lengua, pero Dios responde que él hizo la boca; la autoridad del profeta no está en su elocuencia sino en quien lo envía (Jeremías 1:6-9)
• Cuarenta largos años en el desierto desaprendiendo Egipto prepararon a Moisés: antes de hablar por Dios tuvo que conocer al Dios en cuyo nombre hablaría (Éxodo 3:1-3, 10-13)
• Aarón sería la boca y Moisés estaría “en lugar de Dios” para él: Dios ayuda a cada mensajero a encontrar la mejor manera de transmitir el mensaje recibido (Éxodo 7:1)
Aplicación para mi vida: Cuando Dios me pida hablar por él en mi familia o en mi trabajo, dejaré de excusarme con mis limitaciones. Esta semana aceptaré una tarea que he estado evitando por temor, confiando en que quien me envía también me da las palabras.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125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2: Una palabra que calma tempestades
Pregunta: ¿Qué evidencia dio Jesús de su autoridad, y por qué los discípulos preguntaron asombrados quién era él? (Lucas 8:22-25)
• Jesús reprende al viento y al mar y le obedecen: su autoridad es la del Creador por quien todas las cosas fueron hechas, no una autoridad prestada (Juan 1:3)
• Las multitudes se admiraban porque enseñaba con autoridad y no como los escribas; Jesús no se formó en escuelas rabínicas, pero hablaba como enviado del Padre (Mateo 7:28-29)
• Jesús ejerció la autoridad recibida del Padre, perdonando pecados y expulsando demonios, y pudo delegarla a sus discípulos; ese mismo testimonio suyo llegó a los profetas (Juan 17:2; Marcos 6:7; Apocalipsis 19:10)
Aplicación para mi vida: En la tormenta que hoy atravieso — una enfermedad, una deuda, un conflicto familiar— reconoceré que la misma voz que calmó el mar tiene autoridad sobre mi situación. Esta semana le llevaré en oración mi “tempestad” antes de intentar resolverla solo.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126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3: La Palabra hablada que penetra el corazón
Pregunta: ¿Qué efecto tuvo la palabra de Jesús en Nicodemo, y por qué a un maestro le costó tanto entenderla? (Juan 3:1-10)
• Nicodemo, maestro de Israel, llega de noche y recibe una palabra que desnuda su necesidad: sin nacer del Espíritu nadie ve el reino; la Palabra revela el pecado y llama a la reforma (Hebreos 4:12)
• La misma palabra hablada convirtió al carcelero de Filipos en una noche: bajo el poder del Espíritu, la Palabra oral o escrita produce arrepentimiento y restauración (Hechos 16:25-34)
• Rechazar la Biblia no exige quemarla como Joacim; basta ignorarla mientras se profesa creer en ella. Aceptarla, como Josías, transforma y conduce a otros a Dios (Jeremías 36:22-27; 2 Reyes 22:10-13)
Aplicación para mi vida: Reconozco que mi forma más común de rechazar la autoridad de la Biblia es simplemente no abrirla. Esta semana leeré cada día un capítulo preguntándole a Dios qué quiere revelar y corregir en mí, y obedeceré lo que descubra.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127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4: Profetas sin libro, con autoridad divina
Pregunta: Si Juan el Bautista no escribió ningún libro bíblico, ¿de dónde venía la autoridad que Jesús le reconoce como el mayor de los profetas? (Lucas 7:28)
• Natán, Gad, Ahías e Iddo no escribieron libros bíblicos, pero fueron igualmente inspirados; David no cuestionó a Natán porque la autoridad nace de la inspiración, no del canon (1 Crónicas 29:29; 2 Samuel 12:7-14)
• Ahías anunció a Jeroboam la división del reino y su palabra se cumplió; igualmente el don profético organizó y protegió a la iglesia primitiva ante la herejía y la inmoralidad (1 Reyes 11:29-39; 1 Corintios 5:1-5)
• Dios prometió profetas posbíblicos para edificar a la iglesia hasta la madurez; todo profeta no canónico, incluida Elena de White, queda sujeto a la Biblia y no la sustituye (Efesios 4:12-13; Isaías 8:20)
Aplicación para mi vida: Valoro los escritos de Elena de White como luz que me concentra en la Biblia, no como su reemplazo. Esta semana leeré un capítulo de sus libros junto con el pasaje bíblico que comenta, y probaré todo con la Escritura.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128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Cita: Elena G. de White, Mensajes selectos, t. 3, p. 33.
Pida a alguien que la lea. Pregunte: ¿qué frase resume mejor lo que estudiamos hoy?</a:t>
            </a:r>
          </a:p>
        </p:txBody>
      </p:sp>
      <p:sp>
        <p:nvSpPr>
          <p:cNvPr id="4" name="Slide Number Placeholder 3"/>
          <p:cNvSpPr>
            <a:spLocks noGrp="1"/>
          </p:cNvSpPr>
          <p:nvPr>
            <p:ph type="sldNum" sz="quarter" idx="10"/>
          </p:nvPr>
        </p:nvSpPr>
        <p:spPr/>
        <p:txBody>
          <a:bodyPr/>
          <a:lstStyle/>
          <a:p>
            <a:fld id="{F7021451-1387-4CA6-816F-3879F97B5CBC}" type="slidenum">
              <a:rPr lang="en-US"/>
              <a:t>129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Reflexiona: ¿Qué lugar ocupa hoy la Biblia frente a mis devocionales, comentarios y hasta los escritos de Elena de White, y qué cambiaré esta semana para ponerla primero?
Dé un minuto de silencio para que cada uno responda en su corazón o lo escriba.</a:t>
            </a:r>
          </a:p>
        </p:txBody>
      </p:sp>
      <p:sp>
        <p:nvSpPr>
          <p:cNvPr id="4" name="Slide Number Placeholder 3"/>
          <p:cNvSpPr>
            <a:spLocks noGrp="1"/>
          </p:cNvSpPr>
          <p:nvPr>
            <p:ph type="sldNum" sz="quarter" idx="10"/>
          </p:nvPr>
        </p:nvSpPr>
        <p:spPr/>
        <p:txBody>
          <a:bodyPr/>
          <a:lstStyle/>
          <a:p>
            <a:fld id="{F7021451-1387-4CA6-816F-3879F97B5CBC}" type="slidenum">
              <a:rPr lang="en-US"/>
              <a:t>130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Anime a cada uno a marcar su decisión con honestidad. La próxima semana, al iniciar la clase, pregunte cómo les fue con el desafío.
1. Leeré la Biblia cada día de esta semana antes que cualquier otro libro o pantalla, pidiendo a Dios que su Palabra discierna mis intenciones. (Hebreos 4:12)
2. Dejaré de excusarme y cumpliré esta semana una responsabilidad en mi iglesia o familia que he postergado por sentirme incapaz. (Éxodo 4:12)
3. Probaré con la Escritura cualquier “nueva revelación” o enseñanza que escuche esta semana, en vez de aceptarla o rechazarla por simpatía. (Isaías 8:20)</a:t>
            </a:r>
          </a:p>
        </p:txBody>
      </p:sp>
      <p:sp>
        <p:nvSpPr>
          <p:cNvPr id="4" name="Slide Number Placeholder 3"/>
          <p:cNvSpPr>
            <a:spLocks noGrp="1"/>
          </p:cNvSpPr>
          <p:nvPr>
            <p:ph type="sldNum" sz="quarter" idx="10"/>
          </p:nvPr>
        </p:nvSpPr>
        <p:spPr/>
        <p:txBody>
          <a:bodyPr/>
          <a:lstStyle/>
          <a:p>
            <a:fld id="{F7021451-1387-4CA6-816F-3879F97B5CBC}" type="slidenum">
              <a:rPr lang="en-US"/>
              <a:t>131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Cierre: lean juntos Hebreos 4:12 y terminen con una oración pidiendo fuerzas para cumplir el desafío de la semana.</a:t>
            </a:r>
          </a:p>
        </p:txBody>
      </p:sp>
      <p:sp>
        <p:nvSpPr>
          <p:cNvPr id="4" name="Slide Number Placeholder 3"/>
          <p:cNvSpPr>
            <a:spLocks noGrp="1"/>
          </p:cNvSpPr>
          <p:nvPr>
            <p:ph type="sldNum" sz="quarter" idx="10"/>
          </p:nvPr>
        </p:nvSpPr>
        <p:spPr/>
        <p:txBody>
          <a:bodyPr/>
          <a:lstStyle/>
          <a:p>
            <a:fld id="{F7021451-1387-4CA6-816F-3879F97B5CBC}" type="slidenum">
              <a:rPr lang="en-US"/>
              <a:t>132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Lección 11: Manifestación profética en momentos cruciales. Sábado 12 de diciembre de 2026.
Dé la bienvenida y presente el título. Pregunte: ¿qué les sugiere el título y la imagen?</a:t>
            </a:r>
          </a:p>
        </p:txBody>
      </p:sp>
      <p:sp>
        <p:nvSpPr>
          <p:cNvPr id="4" name="Slide Number Placeholder 3"/>
          <p:cNvSpPr>
            <a:spLocks noGrp="1"/>
          </p:cNvSpPr>
          <p:nvPr>
            <p:ph type="sldNum" sz="quarter" idx="10"/>
          </p:nvPr>
        </p:nvSpPr>
        <p:spPr/>
        <p:txBody>
          <a:bodyPr/>
          <a:lstStyle/>
          <a:p>
            <a:fld id="{F7021451-1387-4CA6-816F-3879F97B5CBC}" type="slidenum">
              <a:rPr lang="en-US"/>
              <a:t>133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Lean juntos el texto principal: Amós 3:7.
Pida a alguien que lo lea en voz alta y luego pregunte qué palabra o frase les llama más la atención.</a:t>
            </a:r>
          </a:p>
        </p:txBody>
      </p:sp>
      <p:sp>
        <p:nvSpPr>
          <p:cNvPr id="4" name="Slide Number Placeholder 3"/>
          <p:cNvSpPr>
            <a:spLocks noGrp="1"/>
          </p:cNvSpPr>
          <p:nvPr>
            <p:ph type="sldNum" sz="quarter" idx="10"/>
          </p:nvPr>
        </p:nvSpPr>
        <p:spPr/>
        <p:txBody>
          <a:bodyPr/>
          <a:lstStyle/>
          <a:p>
            <a:fld id="{F7021451-1387-4CA6-816F-3879F97B5CBC}" type="slidenum">
              <a:rPr lang="en-US"/>
              <a:t>134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Tema central (resumen para el maestro):
En cada crisis buscamos una voz confiable que nos diga qué está pasando y qué hacer. Dios nunca ha dejado a su pueblo sin esa voz: antes del diluvio, en la opresión de los jueces, en la apostasía de Acab, en el exilio y en la espera de la iglesia, envió profetas. Y sigue hablando en el tiempo del fin.
Sugerencia: cuente la idea con sus palabras en un minuto; no la lea.</a:t>
            </a:r>
          </a:p>
        </p:txBody>
      </p:sp>
      <p:sp>
        <p:nvSpPr>
          <p:cNvPr id="4" name="Slide Number Placeholder 3"/>
          <p:cNvSpPr>
            <a:spLocks noGrp="1"/>
          </p:cNvSpPr>
          <p:nvPr>
            <p:ph type="sldNum" sz="quarter" idx="10"/>
          </p:nvPr>
        </p:nvSpPr>
        <p:spPr/>
        <p:txBody>
          <a:bodyPr/>
          <a:lstStyle/>
          <a:p>
            <a:fld id="{F7021451-1387-4CA6-816F-3879F97B5CBC}" type="slidenum">
              <a:rPr lang="en-US"/>
              <a:t>135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Pregunta GPS: Si Dios nunca actúa sin avisar antes por sus profetas, ¿estoy escuchando lo que hoy me advierte, o espero que la crisis me obligue a oír?
No la responda usted: deje 30 segundos de silencio y escuche 2 o 3 respuestas. Volverán a ella al final.</a:t>
            </a:r>
          </a:p>
        </p:txBody>
      </p:sp>
      <p:sp>
        <p:nvSpPr>
          <p:cNvPr id="4" name="Slide Number Placeholder 3"/>
          <p:cNvSpPr>
            <a:spLocks noGrp="1"/>
          </p:cNvSpPr>
          <p:nvPr>
            <p:ph type="sldNum" sz="quarter" idx="10"/>
          </p:nvPr>
        </p:nvSpPr>
        <p:spPr/>
        <p:txBody>
          <a:bodyPr/>
          <a:lstStyle/>
          <a:p>
            <a:fld id="{F7021451-1387-4CA6-816F-3879F97B5CBC}" type="slidenum">
              <a:rPr lang="en-US"/>
              <a:t>136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Vista general de los cuatro puntos del estudio. Puede dividir la clase en cuatro grupos y asignar un punto a cada uno.</a:t>
            </a:r>
          </a:p>
        </p:txBody>
      </p:sp>
      <p:sp>
        <p:nvSpPr>
          <p:cNvPr id="4" name="Slide Number Placeholder 3"/>
          <p:cNvSpPr>
            <a:spLocks noGrp="1"/>
          </p:cNvSpPr>
          <p:nvPr>
            <p:ph type="sldNum" sz="quarter" idx="10"/>
          </p:nvPr>
        </p:nvSpPr>
        <p:spPr/>
        <p:txBody>
          <a:bodyPr/>
          <a:lstStyle/>
          <a:p>
            <a:fld id="{F7021451-1387-4CA6-816F-3879F97B5CBC}" type="slidenum">
              <a:rPr lang="en-US"/>
              <a:t>137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1: Un pregonero de justicia antes del diluvio
Pregunta: ¿De qué manera fue Noé un “pregonero de justicia”, y qué muestra el diluvio sobre el juicio y la gracia de Dios? (2 Pedro 2:5)
• Ciento veinte años antes del diluvio, Dios comunicó a Noé su propósito; mientras construía el arca predicaba, y quienes creyeran y se arrepintieran obtendrían perdón y serían salvos (Génesis 6:13-22)
• Noé, advertido por Dios de cosas que aún no se veían, obedeció con temor reverente; su fe activa condenó al mundo y lo hizo heredero de la justicia (Hebreos 11:7; Génesis 6:9)
• Tras el juicio, Dios hizo pacto con Noé y con toda la creación; cada arco iris anuncia que Dios cumple sus promesas y sostiene la esperanza de la redención (Génesis 9:8-17)
Aplicación para mi vida: Como Noé, quiero advertir con amor a las personas que quiero aunque parezca que nadie escucha. Esta semana hablaré con un familiar o amigo sobre la esperanza del regreso de Jesús, y dejaré los resultados en manos de Dios.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138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2: La profetisa que ordena la batalla
Pregunta: ¿Qué hizo Débora por Israel, y por qué la victoria no se atribuye a la habilidad militar de Barac? (Jueces 4:4-16)
• Tras la muerte de Josué, Israel fue oprimido y clamó; Dios levantó jueces que los libraran y envió profetas para renovar el pacto y fortalecerlos contra sus opresores (Jueces 2:16)
• Débora transmitió el mensaje divino a Barac sin cuestionar la viabilidad de reunir tropas, y dio la señal: “¡Levántate! ¿No ha salido ya el Señor delante de ti?” (Jueces 4:14)
• En plena celebración, la jueza y el comandante victorioso condujeron a la comunidad a glorificar a Dios y no a sí mismos; esa es la esencia del liderazgo espiritual (Jueces 5:1-5)
Aplicación para mi vida: Cuando las circunstancias no sean alentadoras, en vez de calcular mis fuerzas como Barac, recordaré que el Señor va delante de mí. Esta semana daré el paso que Dios ya me señaló y le daré a él la gloria del resultado.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139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3: Fuego del cielo y un pueblo indeciso
Pregunta: ¿Qué produjo en Israel la proclamación de Elías y el fuego del Carmelo, y por qué ese arrepentimiento fue tan efímero? (1 Reyes 18:21, 38-39)
• La monarquía trajo mayor necesidad de profetas que aconsejaran y reprendieran al rey; Elías anunció sequía porque Israel había dejado los mandamientos y seguido a los baales (1 Reyes 18:17-18)
• Elías preguntó hasta cuándo vacilarían entre dos opiniones y el pueblo calló; solo cuando cayó el fuego se postró confesando “¡El Señor es Dios!”. El mensaje profético conduce al arrepentimiento (1 Reyes 18:21, 39)
• Siglos después, Dios seguía suplicando por sus profetas, pero el pueblo no quiso oír y fue al exilio; aun así prometió que el Redentor vendría a Sion (Nehemías 9:30; Isaías 59:1-4, 20)
Aplicación para mi vida: Reconozco que mi naturaleza me empuja a vacilar entre Dios y mis propios deseos. Esta semana identificaré un “Baal” moderno que compite por mi lealtad — dinero, pantallas, aprobación— y tomaré una decisión concreta para poner al Señor primero.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140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4: Un profeta para el tiempo de espera
Pregunta: ¿Qué se le pidió a Juan en Patmos, y qué responsabilidad recae hoy sobre nosotros por haber recibido tanta luz? (Apocalipsis 1:1-3)
• A la iglesia que esperaba sin saber cuándo volvería Jesús, Dios le dio por Juan una revelación de los eventos finales y la promesa: “Miren que viene con las nubes” (Apocalipsis 1:7; Hechos 1:10-11)
• Juan, “compañero en el sufrimiento”, recibió la orden de escribir lo que veía: ánimo y reprensión a las iglesias, el juicio, la segunda venida y la tierra restaurada (Apocalipsis 1:9; 14:6-16; 21:1-5)
• Tras el chasco de 1844, Dios volvió a hablar en un momento crucial: llamó a Elena Harmon para consolar a los creyentes y guiar la organización, la salud y la educación de la iglesia (Apocalipsis 19:10; 14:6-12)
Aplicación para mi vida: No recibiré visiones como Juan, pero puedo ser testigo fiel mientras espero. Esta semana contaré a alguien cómo Dios ha obrado en mi vida y revisaré si estoy usando la luz recibida por el don profético o solo la admiro.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141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Cita: Elena G. de White, Patriarcas y profetas, p. 81.
Pida a alguien que la lea. Pregunte: ¿qué frase resume mejor lo que estudiamos hoy?</a:t>
            </a:r>
          </a:p>
        </p:txBody>
      </p:sp>
      <p:sp>
        <p:nvSpPr>
          <p:cNvPr id="4" name="Slide Number Placeholder 3"/>
          <p:cNvSpPr>
            <a:spLocks noGrp="1"/>
          </p:cNvSpPr>
          <p:nvPr>
            <p:ph type="sldNum" sz="quarter" idx="10"/>
          </p:nvPr>
        </p:nvSpPr>
        <p:spPr/>
        <p:txBody>
          <a:bodyPr/>
          <a:lstStyle/>
          <a:p>
            <a:fld id="{F7021451-1387-4CA6-816F-3879F97B5CBC}" type="slidenum">
              <a:rPr lang="en-US"/>
              <a:t>142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Reflexiona: ¿En qué momento crucial de mi vida Dios me habló antes de actuar, y qué advertencia suya estoy postergando esta semana en lugar de obedecer?
Dé un minuto de silencio para que cada uno responda en su corazón o lo escriba.</a:t>
            </a:r>
          </a:p>
        </p:txBody>
      </p:sp>
      <p:sp>
        <p:nvSpPr>
          <p:cNvPr id="4" name="Slide Number Placeholder 3"/>
          <p:cNvSpPr>
            <a:spLocks noGrp="1"/>
          </p:cNvSpPr>
          <p:nvPr>
            <p:ph type="sldNum" sz="quarter" idx="10"/>
          </p:nvPr>
        </p:nvSpPr>
        <p:spPr/>
        <p:txBody>
          <a:bodyPr/>
          <a:lstStyle/>
          <a:p>
            <a:fld id="{F7021451-1387-4CA6-816F-3879F97B5CBC}" type="slidenum">
              <a:rPr lang="en-US"/>
              <a:t>143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Anime a cada uno a marcar su decisión con honestidad. La próxima semana, al iniciar la clase, pregunte cómo les fue con el desafío.
1. Compartiré esta semana con una persona la esperanza del regreso de Jesús, sin condicionar mi fidelidad a que me escuche. (2 Pedro 2:5)
2. Daré un paso de fe en una situación difícil que he estado evitando, confiando en que el Señor va delante de mí. (Jueces 4:14)
3. Dejaré de vacilar entre dos opiniones: identificaré un ídolo que compite con Dios y lo apartaré de mi rutina esta semana. (1 Reyes 18:21)</a:t>
            </a:r>
          </a:p>
        </p:txBody>
      </p:sp>
      <p:sp>
        <p:nvSpPr>
          <p:cNvPr id="4" name="Slide Number Placeholder 3"/>
          <p:cNvSpPr>
            <a:spLocks noGrp="1"/>
          </p:cNvSpPr>
          <p:nvPr>
            <p:ph type="sldNum" sz="quarter" idx="10"/>
          </p:nvPr>
        </p:nvSpPr>
        <p:spPr/>
        <p:txBody>
          <a:bodyPr/>
          <a:lstStyle/>
          <a:p>
            <a:fld id="{F7021451-1387-4CA6-816F-3879F97B5CBC}" type="slidenum">
              <a:rPr lang="en-US"/>
              <a:t>144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Cierre: lean juntos Amós 3:7 y terminen con una oración pidiendo fuerzas para cumplir el desafío de la semana.</a:t>
            </a:r>
          </a:p>
        </p:txBody>
      </p:sp>
      <p:sp>
        <p:nvSpPr>
          <p:cNvPr id="4" name="Slide Number Placeholder 3"/>
          <p:cNvSpPr>
            <a:spLocks noGrp="1"/>
          </p:cNvSpPr>
          <p:nvPr>
            <p:ph type="sldNum" sz="quarter" idx="10"/>
          </p:nvPr>
        </p:nvSpPr>
        <p:spPr/>
        <p:txBody>
          <a:bodyPr/>
          <a:lstStyle/>
          <a:p>
            <a:fld id="{F7021451-1387-4CA6-816F-3879F97B5CBC}" type="slidenum">
              <a:rPr lang="en-US"/>
              <a:t>145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Lección 12: Revelaciones proféticas del fin de los tiempos. Sábado 19 de diciembre de 2026.
Dé la bienvenida y presente el título. Pregunte: ¿qué les sugiere el título y la imagen?</a:t>
            </a:r>
          </a:p>
        </p:txBody>
      </p:sp>
      <p:sp>
        <p:nvSpPr>
          <p:cNvPr id="4" name="Slide Number Placeholder 3"/>
          <p:cNvSpPr>
            <a:spLocks noGrp="1"/>
          </p:cNvSpPr>
          <p:nvPr>
            <p:ph type="sldNum" sz="quarter" idx="10"/>
          </p:nvPr>
        </p:nvSpPr>
        <p:spPr/>
        <p:txBody>
          <a:bodyPr/>
          <a:lstStyle/>
          <a:p>
            <a:fld id="{F7021451-1387-4CA6-816F-3879F97B5CBC}" type="slidenum">
              <a:rPr lang="en-US"/>
              <a:t>146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Lean juntos el texto principal: Joel 2:28-29.
Pida a alguien que lo lea en voz alta y luego pregunte qué palabra o frase les llama más la atención.</a:t>
            </a:r>
          </a:p>
        </p:txBody>
      </p:sp>
      <p:sp>
        <p:nvSpPr>
          <p:cNvPr id="4" name="Slide Number Placeholder 3"/>
          <p:cNvSpPr>
            <a:spLocks noGrp="1"/>
          </p:cNvSpPr>
          <p:nvPr>
            <p:ph type="sldNum" sz="quarter" idx="10"/>
          </p:nvPr>
        </p:nvSpPr>
        <p:spPr/>
        <p:txBody>
          <a:bodyPr/>
          <a:lstStyle/>
          <a:p>
            <a:fld id="{F7021451-1387-4CA6-816F-3879F97B5CBC}" type="slidenum">
              <a:rPr lang="en-US"/>
              <a:t>147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Tema central (resumen para el maestro):
Muchas leyes traen una “cláusula de caducidad”: expiran en una fecha fijada. Algunos cristianos creen que el don profético también caducó al cerrarse la Biblia. Sin embargo, Joel anunció un derramamiento del Espíritu “antes que venga el día grande y espantoso del Señor”, y Apocalipsis identifica a la iglesia final por el “testimonio de Jesús”.
Sugerencia: cuente la idea con sus palabras en un minuto; no la lea.</a:t>
            </a:r>
          </a:p>
        </p:txBody>
      </p:sp>
      <p:sp>
        <p:nvSpPr>
          <p:cNvPr id="4" name="Slide Number Placeholder 3"/>
          <p:cNvSpPr>
            <a:spLocks noGrp="1"/>
          </p:cNvSpPr>
          <p:nvPr>
            <p:ph type="sldNum" sz="quarter" idx="10"/>
          </p:nvPr>
        </p:nvSpPr>
        <p:spPr/>
        <p:txBody>
          <a:bodyPr/>
          <a:lstStyle/>
          <a:p>
            <a:fld id="{F7021451-1387-4CA6-816F-3879F97B5CBC}" type="slidenum">
              <a:rPr lang="en-US"/>
              <a:t>148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Pregunta GPS: Si Dios prometió derramar su Espíritu y hablar por profetas antes del fin, ¿qué estoy haciendo yo con el consejo profético que ya tengo en mis manos?
No la responda usted: deje 30 segundos de silencio y escuche 2 o 3 respuestas. Volverán a ella al final.</a:t>
            </a:r>
          </a:p>
        </p:txBody>
      </p:sp>
      <p:sp>
        <p:nvSpPr>
          <p:cNvPr id="4" name="Slide Number Placeholder 3"/>
          <p:cNvSpPr>
            <a:spLocks noGrp="1"/>
          </p:cNvSpPr>
          <p:nvPr>
            <p:ph type="sldNum" sz="quarter" idx="10"/>
          </p:nvPr>
        </p:nvSpPr>
        <p:spPr/>
        <p:txBody>
          <a:bodyPr/>
          <a:lstStyle/>
          <a:p>
            <a:fld id="{F7021451-1387-4CA6-816F-3879F97B5CBC}" type="slidenum">
              <a:rPr lang="en-US"/>
              <a:t>149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Vista general de los cuatro puntos del estudio. Puede dividir la clase en cuatro grupos y asignar un punto a cada uno.</a:t>
            </a:r>
          </a:p>
        </p:txBody>
      </p:sp>
      <p:sp>
        <p:nvSpPr>
          <p:cNvPr id="4" name="Slide Number Placeholder 3"/>
          <p:cNvSpPr>
            <a:spLocks noGrp="1"/>
          </p:cNvSpPr>
          <p:nvPr>
            <p:ph type="sldNum" sz="quarter" idx="10"/>
          </p:nvPr>
        </p:nvSpPr>
        <p:spPr/>
        <p:txBody>
          <a:bodyPr/>
          <a:lstStyle/>
          <a:p>
            <a:fld id="{F7021451-1387-4CA6-816F-3879F97B5CBC}" type="slidenum">
              <a:rPr lang="en-US"/>
              <a:t>150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1: Espíritu derramado antes del gran día
Pregunta: ¿Qué prometió Dios hacer en los últimos días, y qué señales ubican el cumplimiento pleno de Joel antes de la segunda venida? (Joel 2:28-32)
• Dios promete derramar su Espíritu sobre toda carne: hijos e hijas, ancianos y jóvenes, siervos y siervas profetizarán; el don no queda limitado a una élite ni a una época (Joel 2:28-29)
• Joel es profecía apocalíptica: las señales en el sol y la luna “antes que venga el día grande y espantoso” son las mismas que Jesús y Juan sitúan justo antes del regreso de Cristo (Mateo 24:29; Apocalipsis 6:12-13)
• Malaquías anticipó igualmente un mensaje como el de Elías antes del día del Señor; Juan el Bautista lo cumplió en parte, pero Jesús apuntó a un cumplimiento final (Malaquías 4:5-6; Mateo 17:10-13)
Aplicación para mi vida: Tantas profecías cumplidas al pie de la letra me dan razones para confiar en las que faltan, incluida la segunda venida. Esta semana, cuando las noticias me inquieten, recordaré que Dios ya anunció el desenlace y me preparó para él.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151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2: Pentecostés, la lluvia temprana
Pregunta: ¿Por qué Pedro citó a Joel en Pentecostés, y qué relación hay entre la lluvia temprana y la lluvia tardía? (Hechos 2:1-21)
• Pedro vio en Pentecostés un cumplimiento de Joel; el sol se había oscurecido tres horas en la cruz. Hechos 2 es la lluvia temprana; la lluvia tardía vendrá antes del fin (Joel 2:23; Marcos 15:33)
• La profecía no es solo predicción: el sermón de Pedro traspasó corazones y llamó al arrepentimiento y al bautismo, con la promesa del Espíritu “para cuantos el Señor llame” (Hechos 2:37-39)
• Pentecostés muestra el sello de toda manifestación profética genuina: exaltó a Jesús, produjo arrepentimiento generalizado y formó un pueblo equipado para la misión; tres mil fueron bautizados (Hechos 2:36-42)
Aplicación para mi vida: Al oír la Palabra, la multitud preguntó “¿qué haremos?” y actuó. Yo tiendo a escuchar sin responder. Esta semana, después de cada estudio bíblico, escribiré una acción concreta y la cumpliré antes del siguiente sábado.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152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3: Dones que edifican hasta la madurez
Pregunta: ¿Por qué otorga Dios dones a su iglesia, y hasta cuándo dice Pablo que estarán activos? (Efesios 4:11-14)
• La profecía aparece en las cuatro listas de dones del Nuevo Testamento, mientras otros dones solo una vez; eso la señala como uno de los dones más importantes para la iglesia (Romanos 12:6-8; 1 Corintios 12:28)
• Los dones se dan “hasta que todos lleguemos a la unidad de la fe”; esa madurez solo se alcanzará en la segunda venida, así que ningún don caducó al cerrarse el canon (Efesios 4:12-13)
• El verdadero profeta concuerda con los profetas anteriores y su vida confirma su mensaje; Satanás falsifica el don, y Jesús advirtió que habrá falsos profetas al fin (Isaías 8:20; Mateo 7:15-20; 24:24)
Aplicación para mi vida: Dios me dio al menos un don para edificar su iglesia, no para guardarlo. Esta semana identificaré ese don y lo pondré al servicio de mi congregación en una tarea concreta, y evaluaré toda “voz profética” con la Biblia.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153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4: El remanente y el testimonio de Jesús
Pregunta: ¿En qué consiste “el testimonio de Jesús” según Apocalipsis 19:10 y 22:8-9, y por qué identifica a la iglesia del fin? (Apocalipsis 12:17)
• Dos marcas identifican al remanente: guarda los mandamientos de Dios, incluido el sábado, y tiene el testimonio de Jesús; así como los mandamientos vienen de Dios, el testimonio viene de Jesús (Apocalipsis 12:17; 14:12)
• El ángel explica que “el testimonio de Jesús es el espíritu de profecía” y se llama compañero de Juan y de “sus hermanos los profetas”: es el don profético manifestado en el remanente (Apocalipsis 19:10; 22:8-9)
• Como en Pentecostés, la lluvia tardía exaltará a Jesús, llamará al arrepentimiento y preparará para la misión; esas tres marcas sellan el ministerio de Elena de White, y por eso el dragón está airado (Apocalipsis 12:17; 14:6-12)
Aplicación para mi vida: “Tener” el testimonio de Jesús implica poseerlo y administrarlo bien. Esta semana tomaré un libro de Elena de White que nunca terminé y leeré diez minutos diarios, buscando cómo exalta a Cristo y me llama a la misión.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154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Cita: Elena G. de White, Obreros evangélicos, p. 162.
Pida a alguien que la lea. Pregunte: ¿qué frase resume mejor lo que estudiamos hoy?</a:t>
            </a:r>
          </a:p>
        </p:txBody>
      </p:sp>
      <p:sp>
        <p:nvSpPr>
          <p:cNvPr id="4" name="Slide Number Placeholder 3"/>
          <p:cNvSpPr>
            <a:spLocks noGrp="1"/>
          </p:cNvSpPr>
          <p:nvPr>
            <p:ph type="sldNum" sz="quarter" idx="10"/>
          </p:nvPr>
        </p:nvSpPr>
        <p:spPr/>
        <p:txBody>
          <a:bodyPr/>
          <a:lstStyle/>
          <a:p>
            <a:fld id="{F7021451-1387-4CA6-816F-3879F97B5CBC}" type="slidenum">
              <a:rPr lang="en-US"/>
              <a:t>155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Reflexiona: ¿Mi manera de hablar de la fe levanta a Cristo o solo defiende doctrinas? ¿Con quién compartiré esta semana a Jesús como centro de mi esperanza?
Dé un minuto de silencio para que cada uno responda en su corazón o lo escriba.</a:t>
            </a:r>
          </a:p>
        </p:txBody>
      </p:sp>
      <p:sp>
        <p:nvSpPr>
          <p:cNvPr id="4" name="Slide Number Placeholder 3"/>
          <p:cNvSpPr>
            <a:spLocks noGrp="1"/>
          </p:cNvSpPr>
          <p:nvPr>
            <p:ph type="sldNum" sz="quarter" idx="10"/>
          </p:nvPr>
        </p:nvSpPr>
        <p:spPr/>
        <p:txBody>
          <a:bodyPr/>
          <a:lstStyle/>
          <a:p>
            <a:fld id="{F7021451-1387-4CA6-816F-3879F97B5CBC}" type="slidenum">
              <a:rPr lang="en-US"/>
              <a:t>156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Anime a cada uno a marcar su decisión con honestidad. La próxima semana, al iniciar la clase, pregunte cómo les fue con el desafío.
1. Oraré cada mañana de esta semana pidiendo el derramamiento del Espíritu Santo sobre mi vida y mi iglesia, como en Pentecostés. (Joel 2:28)
2. Leeré diez minutos diarios un libro de Elena de White que exalte a Cristo, como El camino a Cristo, y anotaré una enseñanza aplicable. (Apocalipsis 19:10)
3. Usaré un don que Dios me dio para servir en mi iglesia esta semana, ofreciéndome para una tarea concreta a mi pastor o líder. (Efesios 4:12)</a:t>
            </a:r>
          </a:p>
        </p:txBody>
      </p:sp>
      <p:sp>
        <p:nvSpPr>
          <p:cNvPr id="4" name="Slide Number Placeholder 3"/>
          <p:cNvSpPr>
            <a:spLocks noGrp="1"/>
          </p:cNvSpPr>
          <p:nvPr>
            <p:ph type="sldNum" sz="quarter" idx="10"/>
          </p:nvPr>
        </p:nvSpPr>
        <p:spPr/>
        <p:txBody>
          <a:bodyPr/>
          <a:lstStyle/>
          <a:p>
            <a:fld id="{F7021451-1387-4CA6-816F-3879F97B5CBC}" type="slidenum">
              <a:rPr lang="en-US"/>
              <a:t>157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Cierre: lean juntos Joel 2:28 y terminen con una oración pidiendo fuerzas para cumplir el desafío de la semana.</a:t>
            </a:r>
          </a:p>
        </p:txBody>
      </p:sp>
      <p:sp>
        <p:nvSpPr>
          <p:cNvPr id="4" name="Slide Number Placeholder 3"/>
          <p:cNvSpPr>
            <a:spLocks noGrp="1"/>
          </p:cNvSpPr>
          <p:nvPr>
            <p:ph type="sldNum" sz="quarter" idx="10"/>
          </p:nvPr>
        </p:nvSpPr>
        <p:spPr/>
        <p:txBody>
          <a:bodyPr/>
          <a:lstStyle/>
          <a:p>
            <a:fld id="{F7021451-1387-4CA6-816F-3879F97B5CBC}" type="slidenum">
              <a:rPr lang="en-US"/>
              <a:t>158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Lección 13: Bendiciones de la palabra profética. Sábado 26 de diciembre de 2026.
Dé la bienvenida y presente el título. Pregunte: ¿qué les sugiere el título y la imagen?</a:t>
            </a:r>
          </a:p>
        </p:txBody>
      </p:sp>
      <p:sp>
        <p:nvSpPr>
          <p:cNvPr id="4" name="Slide Number Placeholder 3"/>
          <p:cNvSpPr>
            <a:spLocks noGrp="1"/>
          </p:cNvSpPr>
          <p:nvPr>
            <p:ph type="sldNum" sz="quarter" idx="10"/>
          </p:nvPr>
        </p:nvSpPr>
        <p:spPr/>
        <p:txBody>
          <a:bodyPr/>
          <a:lstStyle/>
          <a:p>
            <a:fld id="{F7021451-1387-4CA6-816F-3879F97B5CBC}" type="slidenum">
              <a:rPr lang="en-US"/>
              <a:t>159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Lean juntos el texto principal: 2 Timoteo 3:16-17.
Pida a alguien que lo lea en voz alta y luego pregunte qué palabra o frase les llama más la atención.</a:t>
            </a:r>
          </a:p>
        </p:txBody>
      </p:sp>
      <p:sp>
        <p:nvSpPr>
          <p:cNvPr id="4" name="Slide Number Placeholder 3"/>
          <p:cNvSpPr>
            <a:spLocks noGrp="1"/>
          </p:cNvSpPr>
          <p:nvPr>
            <p:ph type="sldNum" sz="quarter" idx="10"/>
          </p:nvPr>
        </p:nvSpPr>
        <p:spPr/>
        <p:txBody>
          <a:bodyPr/>
          <a:lstStyle/>
          <a:p>
            <a:fld id="{F7021451-1387-4CA6-816F-3879F97B5CBC}" type="slidenum">
              <a:rPr lang="en-US"/>
              <a:t>160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Tema central (resumen para el maestro):
Una campaña de cereales invitaba a “probarlos de nuevo por primera vez”, y muchos adventistas hemos oído hablar de la Biblia y de Elena de White durante años sin “saborear” realmente sus mensajes. Pedro dijo que tenemos “la palabra profética aún más segura”, una antorcha en lugar oscuro. Esta última lección repasa las bendiciones que solo recibe quien lee y practica esa palabra.
Sugerencia: cuente la idea con sus palabras en un minuto; no la lea.</a:t>
            </a:r>
          </a:p>
        </p:txBody>
      </p:sp>
      <p:sp>
        <p:nvSpPr>
          <p:cNvPr id="4" name="Slide Number Placeholder 3"/>
          <p:cNvSpPr>
            <a:spLocks noGrp="1"/>
          </p:cNvSpPr>
          <p:nvPr>
            <p:ph type="sldNum" sz="quarter" idx="10"/>
          </p:nvPr>
        </p:nvSpPr>
        <p:spPr/>
        <p:txBody>
          <a:bodyPr/>
          <a:lstStyle/>
          <a:p>
            <a:fld id="{F7021451-1387-4CA6-816F-3879F97B5CBC}" type="slidenum">
              <a:rPr lang="en-US"/>
              <a:t>161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Pregunta GPS: Si la palabra profética es una antorcha en lugar oscuro, ¿por qué camino a tientas teniéndola al alcance de la mano?
No la responda usted: deje 30 segundos de silencio y escuche 2 o 3 respuestas. Volverán a ella al final.</a:t>
            </a:r>
          </a:p>
        </p:txBody>
      </p:sp>
      <p:sp>
        <p:nvSpPr>
          <p:cNvPr id="4" name="Slide Number Placeholder 3"/>
          <p:cNvSpPr>
            <a:spLocks noGrp="1"/>
          </p:cNvSpPr>
          <p:nvPr>
            <p:ph type="sldNum" sz="quarter" idx="10"/>
          </p:nvPr>
        </p:nvSpPr>
        <p:spPr/>
        <p:txBody>
          <a:bodyPr/>
          <a:lstStyle/>
          <a:p>
            <a:fld id="{F7021451-1387-4CA6-816F-3879F97B5CBC}" type="slidenum">
              <a:rPr lang="en-US"/>
              <a:t>162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Vista general de los cuatro puntos del estudio. Puede dividir la clase en cuatro grupos y asignar un punto a cada uno.</a:t>
            </a:r>
          </a:p>
        </p:txBody>
      </p:sp>
      <p:sp>
        <p:nvSpPr>
          <p:cNvPr id="4" name="Slide Number Placeholder 3"/>
          <p:cNvSpPr>
            <a:spLocks noGrp="1"/>
          </p:cNvSpPr>
          <p:nvPr>
            <p:ph type="sldNum" sz="quarter" idx="10"/>
          </p:nvPr>
        </p:nvSpPr>
        <p:spPr/>
        <p:txBody>
          <a:bodyPr/>
          <a:lstStyle/>
          <a:p>
            <a:fld id="{F7021451-1387-4CA6-816F-3879F97B5CBC}" type="slidenum">
              <a:rPr lang="en-US"/>
              <a:t>163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1: La profecía exalta a Cristo
Pregunta: ¿Qué nos dicen estos versículos sobre quién es Jesús, y por qué Pablo decidió no saber otra cosa sino a Cristo crucificado? (Juan 1:1-5)
• Jesús, el Verbo, existía antes de venir al mundo, creó todas las cosas y se hizo carne; él mismo intervino en los mensajes que sus profetas recibieron por el Espíritu (Juan 1:14; 1 Pedro 1:10-11)
• Pablo resolvió no saber otra cosa sino a Cristo crucificado y gloriarse solo en la cruz; el remanente que tiene el testimonio de Jesús vive con esa misma motivación (1 Corintios 2:2; Gálatas 6:14; Apocalipsis 12:17)
• El Antiguo Testamento anunció al Salvador y el Nuevo mostró sus credenciales: una cadena de evidencias suficiente para quien quiera creer, porque la fe salvadora es cuestión del corazón (Lucas 24:27, 44)
Aplicación para mi vida: El Creador del cosmos es el mismo que murió por mí; esa es mi mayor esperanza. Esta semana, al leer la Biblia o a Elena de White, me preguntaré en cada página qué me muestra de Jesús, y no solo qué doctrina prueba.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164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2: La profecía confirma y defiende la Biblia
Pregunta: ¿Cómo destaca Pablo la inspiración de las Escrituras, y por qué insistió en que Timoteo predicara la Palabra a tiempo y fuera de tiempo? (2 Timoteo 3:16-17)
• Toda la Escritura es inspirada por Dios porque “santos hombres de Dios hablaron inspirados por el Espíritu Santo”; la Biblia es fruto del don profético y basta para equiparnos para toda buena obra (2 Pedro 1:21)
• Jesús, el profeta más grande, remitió a los discípulos de Emaús a Moisés y los profetas antes de revelarse; el don profético auténtico siempre exalta las Escrituras como única regla (Lucas 24:27; Juan 7:38)
• Pablo previó un tiempo en que no soportarían la sana doctrina y buscarían maestros que les halagaran el oído; el don profético separa la verdad del error entre miles de confesiones (2 Timoteo 4:1-5; 2 Tesalonicenses 2:11-12)
Aplicación para mi vida: Como Jesús ante el tentador, quiero responder “escrito está”. Esta semana memorizaré 2 Timoteo 3:16-17 y, ante una enseñanza que me halague pero contradiga la Biblia, elegiré la Palabra aunque me resulte incómoda.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165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3: Consuelen, consuelen a mi pueblo
Pregunta: ¿Qué mensaje dio Dios a Isaías para su pueblo afligido, y qué nos enseña la forma en que ordenó transmitirlo? (Isaías 40:1-5)
• Dios debía disciplinar a Judá, pero no lo rechazaría; no dejó nada al azar e instruyó a Isaías a hablar “al corazón de Jerusalén” con ternura, amor y cuidado (Isaías 40:1-2; 49:13; 51:3)
• Desde el Edén, Dios cuida el bienestar de sus criaturas: buscó a Adán, anunció al Salvador y los vistió; Jesús invita a los cansados a hallar descanso en él (Génesis 3:9, 15, 21; Mateo 11:28-29)
• Quienes vivan piadosamente padecerán persecución; en los tiempos difíciles que vienen, el don profético será el medio de Dios para consolar y fortalecer a su pueblo, que luego consolará a otros (2 Timoteo 3:12; 2 Corintios 1:3-4)
Aplicación para mi vida: Necesito consuelo en un área concreta de mi vida y lo buscaré esta semana en la palabra profética, no en distracciones. Luego, con la misma ternura que Dios pidió a Isaías, consolaré a alguien de mi iglesia que esté afligido.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166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4: Unidos para que el mundo crea
Pregunta: ¿Qué unidad pidió Jesús para sus seguidores, y cómo el don profético ayuda a que una iglesia tan diversa la alcance? (Juan 17:20-23)
• La oración de Jesús fue una profecía que se cumplirá antes de su regreso: creyentes de toda etnia y perspectiva serán uno “para que el mundo crea que tú me enviaste” (Juan 17:21; Apocalipsis 7:9)
• Pablo rogó a Corinto que fueran de un mismo sentir y no hubiera divisiones al estilo “yo soy de Pablo, yo de Apolos”; las fuerzas que dividen actúan desde el principio (1 Corintios 1:10-13; Hechos 6:1)
• La unidad es obra del Espíritu mediante sus dones, dados “hasta que todos lleguemos a la unidad de la fe”; la iglesia se edifica sobre apóstoles y profetas, con Cristo como piedra angular (Efesios 4:11-13; 2:20)
Aplicación para mi vida: Mi iglesia es diversa y a veces me cuesta aceptar a quienes piensan distinto. Esta semana buscaré a un hermano con quien tengo distancia, oraré con él y evitaré todo comentario que divida, para que otros crean en Jesús.
Sugerencia: lean el texto bíblico, dejen que la clase responda la pregunta y luego complete con los puntos.</a:t>
            </a:r>
          </a:p>
        </p:txBody>
      </p:sp>
      <p:sp>
        <p:nvSpPr>
          <p:cNvPr id="4" name="Slide Number Placeholder 3"/>
          <p:cNvSpPr>
            <a:spLocks noGrp="1"/>
          </p:cNvSpPr>
          <p:nvPr>
            <p:ph type="sldNum" sz="quarter" idx="10"/>
          </p:nvPr>
        </p:nvSpPr>
        <p:spPr/>
        <p:txBody>
          <a:bodyPr/>
          <a:lstStyle/>
          <a:p>
            <a:fld id="{F7021451-1387-4CA6-816F-3879F97B5CBC}" type="slidenum">
              <a:rPr lang="en-US"/>
              <a:t>167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Cita: Elena G. de White, “The Work of the Holy Spirit in Conversion”, Signs of the Times, 8 de marzo de 1910, p. 6.
Pida a alguien que la lea. Pregunte: ¿qué frase resume mejor lo que estudiamos hoy?</a:t>
            </a:r>
          </a:p>
        </p:txBody>
      </p:sp>
      <p:sp>
        <p:nvSpPr>
          <p:cNvPr id="4" name="Slide Number Placeholder 3"/>
          <p:cNvSpPr>
            <a:spLocks noGrp="1"/>
          </p:cNvSpPr>
          <p:nvPr>
            <p:ph type="sldNum" sz="quarter" idx="10"/>
          </p:nvPr>
        </p:nvSpPr>
        <p:spPr/>
        <p:txBody>
          <a:bodyPr/>
          <a:lstStyle/>
          <a:p>
            <a:fld id="{F7021451-1387-4CA6-816F-3879F97B5CBC}" type="slidenum">
              <a:rPr lang="en-US"/>
              <a:t>168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Reflexiona: ¿Cuál de las bendiciones de la palabra profética — renovación, guía práctica, consuelo, amor por la Biblia, misión, unidad— más necesito, y qué leeré esta semana para recibirla?
Dé un minuto de silencio para que cada uno responda en su corazón o lo escriba.</a:t>
            </a:r>
          </a:p>
        </p:txBody>
      </p:sp>
      <p:sp>
        <p:nvSpPr>
          <p:cNvPr id="4" name="Slide Number Placeholder 3"/>
          <p:cNvSpPr>
            <a:spLocks noGrp="1"/>
          </p:cNvSpPr>
          <p:nvPr>
            <p:ph type="sldNum" sz="quarter" idx="10"/>
          </p:nvPr>
        </p:nvSpPr>
        <p:spPr/>
        <p:txBody>
          <a:bodyPr/>
          <a:lstStyle/>
          <a:p>
            <a:fld id="{F7021451-1387-4CA6-816F-3879F97B5CBC}" type="slidenum">
              <a:rPr lang="en-US"/>
              <a:t>169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Anime a cada uno a marcar su decisión con honestidad. La próxima semana, al iniciar la clase, pregunte cómo les fue con el desafío.
1. Comenzaré esta semana a leer El camino a Cristo, un capítulo por día, junto con mi Biblia, “probándolo de nuevo por primera vez”. (2 Pedro 1:19)
2. Consolaré con ternura a una persona afligida de mi iglesia o vecindario esta semana, con una visita o una llamada. (Isaías 40:1)
3. Restableceré el culto familiar diario esta semana, aunque sea de diez minutos, leyendo un pasaje de la Biblia y orando juntos. (2 Timoteo 3:16-17)</a:t>
            </a:r>
          </a:p>
        </p:txBody>
      </p:sp>
      <p:sp>
        <p:nvSpPr>
          <p:cNvPr id="4" name="Slide Number Placeholder 3"/>
          <p:cNvSpPr>
            <a:spLocks noGrp="1"/>
          </p:cNvSpPr>
          <p:nvPr>
            <p:ph type="sldNum" sz="quarter" idx="10"/>
          </p:nvPr>
        </p:nvSpPr>
        <p:spPr/>
        <p:txBody>
          <a:bodyPr/>
          <a:lstStyle/>
          <a:p>
            <a:fld id="{F7021451-1387-4CA6-816F-3879F97B5CBC}" type="slidenum">
              <a:rPr lang="en-US"/>
              <a:t>170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Cierre: lean juntos 2 Timoteo 3:16-17 y terminen con una oración pidiendo fuerzas para cumplir el desafío de la semana.</a:t>
            </a:r>
          </a:p>
        </p:txBody>
      </p:sp>
      <p:sp>
        <p:nvSpPr>
          <p:cNvPr id="4" name="Slide Number Placeholder 3"/>
          <p:cNvSpPr>
            <a:spLocks noGrp="1"/>
          </p:cNvSpPr>
          <p:nvPr>
            <p:ph type="sldNum" sz="quarter" idx="10"/>
          </p:nvPr>
        </p:nvSpPr>
        <p:spPr/>
        <p:txBody>
          <a:bodyPr/>
          <a:lstStyle/>
          <a:p>
            <a:fld id="{F7021451-1387-4CA6-816F-3879F97B5CBC}" type="slidenum">
              <a:rPr lang="en-US"/>
              <a:t>171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slide" Target="slide68.xml"/><Relationship Id="rId13" Type="http://schemas.openxmlformats.org/officeDocument/2006/relationships/slide" Target="slide133.xml"/><Relationship Id="rId3" Type="http://schemas.openxmlformats.org/officeDocument/2006/relationships/slide" Target="slide3.xml"/><Relationship Id="rId7" Type="http://schemas.openxmlformats.org/officeDocument/2006/relationships/slide" Target="slide55.xml"/><Relationship Id="rId12" Type="http://schemas.openxmlformats.org/officeDocument/2006/relationships/slide" Target="slide120.xml"/><Relationship Id="rId2" Type="http://schemas.openxmlformats.org/officeDocument/2006/relationships/notesSlide" Target="../notesSlides/notesSlide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 Target="slide42.xml"/><Relationship Id="rId11" Type="http://schemas.openxmlformats.org/officeDocument/2006/relationships/slide" Target="slide107.xml"/><Relationship Id="rId5" Type="http://schemas.openxmlformats.org/officeDocument/2006/relationships/slide" Target="slide29.xml"/><Relationship Id="rId15" Type="http://schemas.openxmlformats.org/officeDocument/2006/relationships/slide" Target="slide159.xml"/><Relationship Id="rId10" Type="http://schemas.openxmlformats.org/officeDocument/2006/relationships/slide" Target="slide94.xml"/><Relationship Id="rId4" Type="http://schemas.openxmlformats.org/officeDocument/2006/relationships/slide" Target="slide16.xml"/><Relationship Id="rId9" Type="http://schemas.openxmlformats.org/officeDocument/2006/relationships/slide" Target="slide81.xml"/><Relationship Id="rId14" Type="http://schemas.openxmlformats.org/officeDocument/2006/relationships/slide" Target="slide146.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0.png"/><Relationship Id="rId7"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22.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0.png"/><Relationship Id="rId7" Type="http://schemas.openxmlformats.org/officeDocument/2006/relationships/image" Target="../media/image31.jpe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22.png"/><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0.png"/><Relationship Id="rId7" Type="http://schemas.openxmlformats.org/officeDocument/2006/relationships/image" Target="../media/image43.jpe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3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3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3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3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7.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3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22.png"/><Relationship Id="rId4" Type="http://schemas.openxmlformats.org/officeDocument/2006/relationships/image" Target="../media/image21.png"/></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9.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23.png"/></Relationships>
</file>

<file path=ppt/slides/_rels/slide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4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5.png"/></Relationships>
</file>

<file path=ppt/slides/_rels/slide4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4.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5.png"/></Relationships>
</file>

<file path=ppt/slides/_rels/slide4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0.png"/><Relationship Id="rId7" Type="http://schemas.openxmlformats.org/officeDocument/2006/relationships/image" Target="../media/image55.jpeg"/><Relationship Id="rId2" Type="http://schemas.openxmlformats.org/officeDocument/2006/relationships/notesSlide" Target="../notesSlides/notesSlide46.xml"/><Relationship Id="rId1" Type="http://schemas.openxmlformats.org/officeDocument/2006/relationships/slideLayout" Target="../slideLayouts/slideLayout1.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4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7.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4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8.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4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9.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5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0.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5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1.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22.png"/><Relationship Id="rId4" Type="http://schemas.openxmlformats.org/officeDocument/2006/relationships/image" Target="../media/image21.png"/></Relationships>
</file>

<file path=ppt/slides/_rels/slide5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23.png"/></Relationships>
</file>

<file path=ppt/slides/_rels/slide5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3.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5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6.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5.png"/></Relationships>
</file>

<file path=ppt/slides/_rels/slide5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7.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5.png"/></Relationships>
</file>

<file path=ppt/slides/_rels/slide5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0.png"/><Relationship Id="rId7" Type="http://schemas.openxmlformats.org/officeDocument/2006/relationships/image" Target="../media/image67.jpeg"/><Relationship Id="rId2" Type="http://schemas.openxmlformats.org/officeDocument/2006/relationships/notesSlide" Target="../notesSlides/notesSlide59.xml"/><Relationship Id="rId1" Type="http://schemas.openxmlformats.org/officeDocument/2006/relationships/slideLayout" Target="../slideLayouts/slideLayout1.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4.jpeg"/></Relationships>
</file>

<file path=ppt/slides/_rels/slide6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0.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6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6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6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3.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6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4.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22.png"/><Relationship Id="rId4" Type="http://schemas.openxmlformats.org/officeDocument/2006/relationships/image" Target="../media/image21.png"/></Relationships>
</file>

<file path=ppt/slides/_rels/slide6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5.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23.png"/></Relationships>
</file>

<file path=ppt/slides/_rels/slide6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6.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6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69.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5.png"/></Relationships>
</file>

<file path=ppt/slides/_rels/slide7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0.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5.png"/></Relationships>
</file>

<file path=ppt/slides/_rels/slide7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0.png"/><Relationship Id="rId7" Type="http://schemas.openxmlformats.org/officeDocument/2006/relationships/image" Target="../media/image79.jpeg"/><Relationship Id="rId2" Type="http://schemas.openxmlformats.org/officeDocument/2006/relationships/notesSlide" Target="../notesSlides/notesSlide72.xml"/><Relationship Id="rId1" Type="http://schemas.openxmlformats.org/officeDocument/2006/relationships/slideLayout" Target="../slideLayouts/slideLayout1.xml"/><Relationship Id="rId6" Type="http://schemas.openxmlformats.org/officeDocument/2006/relationships/image" Target="../media/image78.jpeg"/><Relationship Id="rId5" Type="http://schemas.openxmlformats.org/officeDocument/2006/relationships/image" Target="../media/image77.jpeg"/><Relationship Id="rId4" Type="http://schemas.openxmlformats.org/officeDocument/2006/relationships/image" Target="../media/image76.jpeg"/></Relationships>
</file>

<file path=ppt/slides/_rels/slide7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3.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7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4.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7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5.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7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76.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7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7.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22.png"/><Relationship Id="rId4" Type="http://schemas.openxmlformats.org/officeDocument/2006/relationships/image" Target="../media/image21.png"/></Relationships>
</file>

<file path=ppt/slides/_rels/slide7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78.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23.png"/></Relationships>
</file>

<file path=ppt/slides/_rels/slide7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9.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8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8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8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8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5.png"/></Relationships>
</file>

<file path=ppt/slides/_rels/slide83.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3.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5.png"/></Relationships>
</file>

<file path=ppt/slides/_rels/slide8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0.png"/><Relationship Id="rId7" Type="http://schemas.openxmlformats.org/officeDocument/2006/relationships/image" Target="../media/image91.jpeg"/><Relationship Id="rId2" Type="http://schemas.openxmlformats.org/officeDocument/2006/relationships/notesSlide" Target="../notesSlides/notesSlide85.xml"/><Relationship Id="rId1" Type="http://schemas.openxmlformats.org/officeDocument/2006/relationships/slideLayout" Target="../slideLayouts/slideLayout1.x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image" Target="../media/image88.jpeg"/></Relationships>
</file>

<file path=ppt/slides/_rels/slide8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6.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8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7.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8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8.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89.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89.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90.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90.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22.png"/><Relationship Id="rId4" Type="http://schemas.openxmlformats.org/officeDocument/2006/relationships/image" Target="../media/image21.png"/></Relationships>
</file>

<file path=ppt/slides/_rels/slide9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9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23.png"/></Relationships>
</file>

<file path=ppt/slides/_rels/slide9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2.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9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9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4.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9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5.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95.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5.png"/></Relationships>
</file>

<file path=ppt/slides/_rels/slide96.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96.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5.png"/></Relationships>
</file>

<file path=ppt/slides/_rels/slide9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0.png"/><Relationship Id="rId7" Type="http://schemas.openxmlformats.org/officeDocument/2006/relationships/image" Target="../media/image103.jpeg"/><Relationship Id="rId2" Type="http://schemas.openxmlformats.org/officeDocument/2006/relationships/notesSlide" Target="../notesSlides/notesSlide98.xml"/><Relationship Id="rId1" Type="http://schemas.openxmlformats.org/officeDocument/2006/relationships/slideLayout" Target="../slideLayouts/slideLayout1.xml"/><Relationship Id="rId6" Type="http://schemas.openxmlformats.org/officeDocument/2006/relationships/image" Target="../media/image102.jpeg"/><Relationship Id="rId5" Type="http://schemas.openxmlformats.org/officeDocument/2006/relationships/image" Target="../media/image101.jpeg"/><Relationship Id="rId4" Type="http://schemas.openxmlformats.org/officeDocument/2006/relationships/image" Target="../media/image100.jpeg"/></Relationships>
</file>

<file path=ppt/slides/_rels/slide99.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99.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100.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00.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101.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0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102.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0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103.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03.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22.png"/><Relationship Id="rId4" Type="http://schemas.openxmlformats.org/officeDocument/2006/relationships/image" Target="../media/image21.png"/></Relationships>
</file>

<file path=ppt/slides/_rels/slide10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04.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23.png"/></Relationships>
</file>

<file path=ppt/slides/_rels/slide10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5.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06.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0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7.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10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8.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08.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5.png"/></Relationships>
</file>

<file path=ppt/slides/_rels/slide109.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09.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5.png"/></Relationships>
</file>

<file path=ppt/slides/_rels/slide1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0.png"/><Relationship Id="rId7" Type="http://schemas.openxmlformats.org/officeDocument/2006/relationships/image" Target="../media/image115.jpeg"/><Relationship Id="rId2" Type="http://schemas.openxmlformats.org/officeDocument/2006/relationships/notesSlide" Target="../notesSlides/notesSlide111.xml"/><Relationship Id="rId1" Type="http://schemas.openxmlformats.org/officeDocument/2006/relationships/slideLayout" Target="../slideLayouts/slideLayout1.xml"/><Relationship Id="rId6" Type="http://schemas.openxmlformats.org/officeDocument/2006/relationships/image" Target="../media/image114.jpeg"/><Relationship Id="rId5" Type="http://schemas.openxmlformats.org/officeDocument/2006/relationships/image" Target="../media/image113.jpeg"/><Relationship Id="rId4" Type="http://schemas.openxmlformats.org/officeDocument/2006/relationships/image" Target="../media/image112.jpeg"/></Relationships>
</file>

<file path=ppt/slides/_rels/slide112.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1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113.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3.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114.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14.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115.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15.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116.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16.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22.png"/><Relationship Id="rId4" Type="http://schemas.openxmlformats.org/officeDocument/2006/relationships/image" Target="../media/image21.png"/></Relationships>
</file>

<file path=ppt/slides/_rels/slide117.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17.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23.png"/></Relationships>
</file>

<file path=ppt/slides/_rels/slide1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8.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19.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1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20.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2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21.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2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5.png"/></Relationships>
</file>

<file path=ppt/slides/_rels/slide122.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22.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5.png"/></Relationships>
</file>

<file path=ppt/slides/_rels/slide1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2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0.png"/><Relationship Id="rId7" Type="http://schemas.openxmlformats.org/officeDocument/2006/relationships/image" Target="../media/image127.jpeg"/><Relationship Id="rId2" Type="http://schemas.openxmlformats.org/officeDocument/2006/relationships/notesSlide" Target="../notesSlides/notesSlide124.xml"/><Relationship Id="rId1" Type="http://schemas.openxmlformats.org/officeDocument/2006/relationships/slideLayout" Target="../slideLayouts/slideLayout1.xml"/><Relationship Id="rId6" Type="http://schemas.openxmlformats.org/officeDocument/2006/relationships/image" Target="../media/image126.jpeg"/><Relationship Id="rId5" Type="http://schemas.openxmlformats.org/officeDocument/2006/relationships/image" Target="../media/image125.jpeg"/><Relationship Id="rId4" Type="http://schemas.openxmlformats.org/officeDocument/2006/relationships/image" Target="../media/image124.jpeg"/></Relationships>
</file>

<file path=ppt/slides/_rels/slide125.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25.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126.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26.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127.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127.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128.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28.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129.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29.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22.png"/><Relationship Id="rId4" Type="http://schemas.openxmlformats.org/officeDocument/2006/relationships/image" Target="../media/image21.png"/></Relationships>
</file>

<file path=ppt/slides/_rels/slide130.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30.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23.png"/></Relationships>
</file>

<file path=ppt/slides/_rels/slide1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32.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3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33.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13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34.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134.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5.png"/></Relationships>
</file>

<file path=ppt/slides/_rels/slide135.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35.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5.png"/></Relationships>
</file>

<file path=ppt/slides/_rels/slide1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3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0.png"/><Relationship Id="rId7" Type="http://schemas.openxmlformats.org/officeDocument/2006/relationships/image" Target="../media/image139.jpeg"/><Relationship Id="rId2" Type="http://schemas.openxmlformats.org/officeDocument/2006/relationships/notesSlide" Target="../notesSlides/notesSlide137.xml"/><Relationship Id="rId1" Type="http://schemas.openxmlformats.org/officeDocument/2006/relationships/slideLayout" Target="../slideLayouts/slideLayout1.xml"/><Relationship Id="rId6" Type="http://schemas.openxmlformats.org/officeDocument/2006/relationships/image" Target="../media/image138.jpeg"/><Relationship Id="rId5" Type="http://schemas.openxmlformats.org/officeDocument/2006/relationships/image" Target="../media/image137.jpeg"/><Relationship Id="rId4" Type="http://schemas.openxmlformats.org/officeDocument/2006/relationships/image" Target="../media/image136.jpeg"/></Relationships>
</file>

<file path=ppt/slides/_rels/slide138.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138.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139.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139.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140.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140.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141.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14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142.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142.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22.png"/><Relationship Id="rId4" Type="http://schemas.openxmlformats.org/officeDocument/2006/relationships/image" Target="../media/image21.png"/></Relationships>
</file>

<file path=ppt/slides/_rels/slide143.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143.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23.png"/></Relationships>
</file>

<file path=ppt/slides/_rels/slide14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4.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45.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14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6.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14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7.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147.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5.png"/></Relationships>
</file>

<file path=ppt/slides/_rels/slide148.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148.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5.png"/></Relationships>
</file>

<file path=ppt/slides/_rels/slide14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5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0.png"/><Relationship Id="rId7" Type="http://schemas.openxmlformats.org/officeDocument/2006/relationships/image" Target="../media/image151.jpeg"/><Relationship Id="rId2" Type="http://schemas.openxmlformats.org/officeDocument/2006/relationships/notesSlide" Target="../notesSlides/notesSlide150.xml"/><Relationship Id="rId1" Type="http://schemas.openxmlformats.org/officeDocument/2006/relationships/slideLayout" Target="../slideLayouts/slideLayout1.xml"/><Relationship Id="rId6" Type="http://schemas.openxmlformats.org/officeDocument/2006/relationships/image" Target="../media/image150.jpeg"/><Relationship Id="rId5" Type="http://schemas.openxmlformats.org/officeDocument/2006/relationships/image" Target="../media/image149.jpeg"/><Relationship Id="rId4" Type="http://schemas.openxmlformats.org/officeDocument/2006/relationships/image" Target="../media/image148.jpeg"/></Relationships>
</file>

<file path=ppt/slides/_rels/slide151.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notesSlide" Target="../notesSlides/notesSlide15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152.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notesSlide" Target="../notesSlides/notesSlide15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153.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notesSlide" Target="../notesSlides/notesSlide153.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154.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notesSlide" Target="../notesSlides/notesSlide154.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155.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notesSlide" Target="../notesSlides/notesSlide155.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22.png"/><Relationship Id="rId4" Type="http://schemas.openxmlformats.org/officeDocument/2006/relationships/image" Target="../media/image21.png"/></Relationships>
</file>

<file path=ppt/slides/_rels/slide156.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156.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23.png"/></Relationships>
</file>

<file path=ppt/slides/_rels/slide15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7.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58.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15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59.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notesSlide" Target="../notesSlides/notesSlide15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60.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160.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5.png"/></Relationships>
</file>

<file path=ppt/slides/_rels/slide161.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notesSlide" Target="../notesSlides/notesSlide161.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5.png"/></Relationships>
</file>

<file path=ppt/slides/_rels/slide16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6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0.png"/><Relationship Id="rId7" Type="http://schemas.openxmlformats.org/officeDocument/2006/relationships/image" Target="../media/image163.jpeg"/><Relationship Id="rId2" Type="http://schemas.openxmlformats.org/officeDocument/2006/relationships/notesSlide" Target="../notesSlides/notesSlide163.xml"/><Relationship Id="rId1" Type="http://schemas.openxmlformats.org/officeDocument/2006/relationships/slideLayout" Target="../slideLayouts/slideLayout1.xml"/><Relationship Id="rId6" Type="http://schemas.openxmlformats.org/officeDocument/2006/relationships/image" Target="../media/image162.jpeg"/><Relationship Id="rId5" Type="http://schemas.openxmlformats.org/officeDocument/2006/relationships/image" Target="../media/image161.jpeg"/><Relationship Id="rId4" Type="http://schemas.openxmlformats.org/officeDocument/2006/relationships/image" Target="../media/image160.jpeg"/></Relationships>
</file>

<file path=ppt/slides/_rels/slide164.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notesSlide" Target="../notesSlides/notesSlide164.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165.xml.rels><?xml version="1.0" encoding="UTF-8" standalone="yes"?>
<Relationships xmlns="http://schemas.openxmlformats.org/package/2006/relationships"><Relationship Id="rId3" Type="http://schemas.openxmlformats.org/officeDocument/2006/relationships/image" Target="../media/image165.jpeg"/><Relationship Id="rId2" Type="http://schemas.openxmlformats.org/officeDocument/2006/relationships/notesSlide" Target="../notesSlides/notesSlide165.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166.xml.rels><?xml version="1.0" encoding="UTF-8" standalone="yes"?>
<Relationships xmlns="http://schemas.openxmlformats.org/package/2006/relationships"><Relationship Id="rId3" Type="http://schemas.openxmlformats.org/officeDocument/2006/relationships/image" Target="../media/image166.jpeg"/><Relationship Id="rId2" Type="http://schemas.openxmlformats.org/officeDocument/2006/relationships/notesSlide" Target="../notesSlides/notesSlide166.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167.xml.rels><?xml version="1.0" encoding="UTF-8" standalone="yes"?>
<Relationships xmlns="http://schemas.openxmlformats.org/package/2006/relationships"><Relationship Id="rId3" Type="http://schemas.openxmlformats.org/officeDocument/2006/relationships/image" Target="../media/image167.jpeg"/><Relationship Id="rId2" Type="http://schemas.openxmlformats.org/officeDocument/2006/relationships/notesSlide" Target="../notesSlides/notesSlide167.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168.xml.rels><?xml version="1.0" encoding="UTF-8" standalone="yes"?>
<Relationships xmlns="http://schemas.openxmlformats.org/package/2006/relationships"><Relationship Id="rId3" Type="http://schemas.openxmlformats.org/officeDocument/2006/relationships/image" Target="../media/image168.jpeg"/><Relationship Id="rId2" Type="http://schemas.openxmlformats.org/officeDocument/2006/relationships/notesSlide" Target="../notesSlides/notesSlide168.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22.png"/><Relationship Id="rId4" Type="http://schemas.openxmlformats.org/officeDocument/2006/relationships/image" Target="../media/image21.png"/></Relationships>
</file>

<file path=ppt/slides/_rels/slide169.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169.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23.png"/></Relationships>
</file>

<file path=ppt/slides/_rels/slide17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0.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71.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171.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02920" y="502920"/>
            <a:ext cx="822960" cy="1005840"/>
          </a:xfrm>
          <a:prstGeom prst="rect">
            <a:avLst/>
          </a:prstGeom>
          <a:noFill/>
          <a:ln/>
        </p:spPr>
        <p:txBody>
          <a:bodyPr wrap="square" lIns="0" tIns="0" rIns="0" bIns="0" rtlCol="0" anchor="b"/>
          <a:lstStyle/>
          <a:p>
            <a:pPr marL="0" indent="0">
              <a:buNone/>
            </a:pPr>
            <a:r>
              <a:rPr lang="en-US" sz="8000" b="1" dirty="0">
                <a:solidFill>
                  <a:srgbClr val="A7ABDE"/>
                </a:solidFill>
                <a:latin typeface="Century Gothic" pitchFamily="34" charset="0"/>
                <a:ea typeface="Century Gothic" pitchFamily="34" charset="-122"/>
                <a:cs typeface="Century Gothic" pitchFamily="34" charset="-120"/>
              </a:rPr>
              <a:t>4</a:t>
            </a:r>
            <a:endParaRPr lang="en-US" sz="8000" dirty="0"/>
          </a:p>
        </p:txBody>
      </p:sp>
      <p:sp>
        <p:nvSpPr>
          <p:cNvPr id="3" name="Text 1"/>
          <p:cNvSpPr txBox="1"/>
          <p:nvPr/>
        </p:nvSpPr>
        <p:spPr>
          <a:xfrm>
            <a:off x="1417320" y="731520"/>
            <a:ext cx="6400800" cy="685800"/>
          </a:xfrm>
          <a:prstGeom prst="rect">
            <a:avLst/>
          </a:prstGeom>
          <a:noFill/>
          <a:ln/>
        </p:spPr>
        <p:txBody>
          <a:bodyPr wrap="square" lIns="0" tIns="0" rIns="0" bIns="0" rtlCol="0" anchor="ctr"/>
          <a:lstStyle/>
          <a:p>
            <a:pPr marL="0" indent="0">
              <a:lnSpc>
                <a:spcPct val="120000"/>
              </a:lnSpc>
              <a:buNone/>
            </a:pPr>
            <a:r>
              <a:rPr lang="en-US" sz="1200" b="1" kern="0" spc="150" dirty="0">
                <a:solidFill>
                  <a:srgbClr val="FFFFFF"/>
                </a:solidFill>
                <a:latin typeface="Century Gothic" pitchFamily="34" charset="0"/>
                <a:ea typeface="Century Gothic" pitchFamily="34" charset="-122"/>
                <a:cs typeface="Century Gothic" pitchFamily="34" charset="-120"/>
              </a:rPr>
              <a:t>GUÍA DIDÁCTICA DE LA LECCIÓN DE ESCUELA SABÁTICA</a:t>
            </a:r>
            <a:endParaRPr lang="en-US" sz="1200" dirty="0"/>
          </a:p>
          <a:p>
            <a:pPr marL="0" indent="0">
              <a:lnSpc>
                <a:spcPct val="120000"/>
              </a:lnSpc>
              <a:buNone/>
            </a:pPr>
            <a:r>
              <a:rPr lang="en-US" sz="1200" b="1" kern="0" spc="150" dirty="0">
                <a:solidFill>
                  <a:srgbClr val="A7ABDE"/>
                </a:solidFill>
                <a:latin typeface="Century Gothic" pitchFamily="34" charset="0"/>
                <a:ea typeface="Century Gothic" pitchFamily="34" charset="-122"/>
                <a:cs typeface="Century Gothic" pitchFamily="34" charset="-120"/>
              </a:rPr>
              <a:t>IV TRIMESTRE · OCTUBRE – DICIEMBRE 2026</a:t>
            </a:r>
            <a:endParaRPr lang="en-US" sz="1200" dirty="0"/>
          </a:p>
        </p:txBody>
      </p:sp>
      <p:sp>
        <p:nvSpPr>
          <p:cNvPr id="4" name="Text 2"/>
          <p:cNvSpPr txBox="1"/>
          <p:nvPr/>
        </p:nvSpPr>
        <p:spPr>
          <a:xfrm>
            <a:off x="548640" y="2103120"/>
            <a:ext cx="6400800" cy="2286000"/>
          </a:xfrm>
          <a:prstGeom prst="rect">
            <a:avLst/>
          </a:prstGeom>
          <a:noFill/>
          <a:ln/>
        </p:spPr>
        <p:txBody>
          <a:bodyPr wrap="square" lIns="0" tIns="0" rIns="0" bIns="0" rtlCol="0" anchor="t"/>
          <a:lstStyle/>
          <a:p>
            <a:pPr marL="0" indent="0">
              <a:lnSpc>
                <a:spcPct val="95000"/>
              </a:lnSpc>
              <a:buNone/>
            </a:pPr>
            <a:r>
              <a:rPr lang="en-US" sz="6600" b="1" dirty="0">
                <a:solidFill>
                  <a:srgbClr val="FFFFFF"/>
                </a:solidFill>
                <a:latin typeface="Century Gothic" pitchFamily="34" charset="0"/>
                <a:ea typeface="Century Gothic" pitchFamily="34" charset="-122"/>
                <a:cs typeface="Century Gothic" pitchFamily="34" charset="-120"/>
              </a:rPr>
              <a:t>EL DON</a:t>
            </a:r>
            <a:endParaRPr lang="en-US" sz="6600" dirty="0"/>
          </a:p>
          <a:p>
            <a:pPr marL="0" indent="0">
              <a:lnSpc>
                <a:spcPct val="95000"/>
              </a:lnSpc>
              <a:buNone/>
            </a:pPr>
            <a:r>
              <a:rPr lang="en-US" sz="6600" b="1" dirty="0">
                <a:solidFill>
                  <a:srgbClr val="FFFFFF"/>
                </a:solidFill>
                <a:latin typeface="Century Gothic" pitchFamily="34" charset="0"/>
                <a:ea typeface="Century Gothic" pitchFamily="34" charset="-122"/>
                <a:cs typeface="Century Gothic" pitchFamily="34" charset="-120"/>
              </a:rPr>
              <a:t>DE PROFECÍA</a:t>
            </a:r>
            <a:endParaRPr lang="en-US" sz="6600" dirty="0"/>
          </a:p>
        </p:txBody>
      </p:sp>
      <p:sp>
        <p:nvSpPr>
          <p:cNvPr id="5" name="Shape 3"/>
          <p:cNvSpPr/>
          <p:nvPr/>
        </p:nvSpPr>
        <p:spPr>
          <a:xfrm>
            <a:off x="548640" y="4617720"/>
            <a:ext cx="3104388" cy="420624"/>
          </a:xfrm>
          <a:prstGeom prst="roundRect">
            <a:avLst>
              <a:gd name="adj" fmla="val 50000"/>
            </a:avLst>
          </a:prstGeom>
          <a:solidFill>
            <a:srgbClr val="5D63A5"/>
          </a:solidFill>
          <a:ln/>
        </p:spPr>
      </p:sp>
      <p:sp>
        <p:nvSpPr>
          <p:cNvPr id="6" name="Text 4"/>
          <p:cNvSpPr txBox="1"/>
          <p:nvPr/>
        </p:nvSpPr>
        <p:spPr>
          <a:xfrm>
            <a:off x="777240" y="4617720"/>
            <a:ext cx="2784348" cy="420624"/>
          </a:xfrm>
          <a:prstGeom prst="rect">
            <a:avLst/>
          </a:prstGeom>
          <a:noFill/>
          <a:ln/>
        </p:spPr>
        <p:txBody>
          <a:bodyPr wrap="square" lIns="0" tIns="0" rIns="0" bIns="0" rtlCol="0" anchor="ctr"/>
          <a:lstStyle/>
          <a:p>
            <a:pPr marL="0" indent="0">
              <a:buNone/>
            </a:pPr>
            <a:r>
              <a:rPr lang="en-US" sz="1200" b="1" kern="0" spc="150" dirty="0">
                <a:solidFill>
                  <a:srgbClr val="FFFFFF"/>
                </a:solidFill>
                <a:latin typeface="Century Gothic" pitchFamily="34" charset="0"/>
                <a:ea typeface="Century Gothic" pitchFamily="34" charset="-122"/>
                <a:cs typeface="Century Gothic" pitchFamily="34" charset="-120"/>
              </a:rPr>
              <a:t>PARA ALUMNOS Y MAESTROS</a:t>
            </a:r>
            <a:endParaRPr lang="en-US" sz="1200" dirty="0"/>
          </a:p>
        </p:txBody>
      </p:sp>
      <p:pic>
        <p:nvPicPr>
          <p:cNvPr id="7" name="Image 0" descr="preencoded.png"/>
          <p:cNvPicPr>
            <a:picLocks noChangeAspect="1"/>
          </p:cNvPicPr>
          <p:nvPr/>
        </p:nvPicPr>
        <p:blipFill>
          <a:blip r:embed="rId4"/>
          <a:stretch>
            <a:fillRect/>
          </a:stretch>
        </p:blipFill>
        <p:spPr>
          <a:xfrm>
            <a:off x="548640" y="6080760"/>
            <a:ext cx="310896" cy="310896"/>
          </a:xfrm>
          <a:prstGeom prst="rect">
            <a:avLst/>
          </a:prstGeom>
        </p:spPr>
      </p:pic>
      <p:sp>
        <p:nvSpPr>
          <p:cNvPr id="8" name="Text 5"/>
          <p:cNvSpPr txBox="1"/>
          <p:nvPr/>
        </p:nvSpPr>
        <p:spPr>
          <a:xfrm>
            <a:off x="987552" y="6080760"/>
            <a:ext cx="5486400" cy="310896"/>
          </a:xfrm>
          <a:prstGeom prst="rect">
            <a:avLst/>
          </a:prstGeom>
          <a:noFill/>
          <a:ln/>
        </p:spPr>
        <p:txBody>
          <a:bodyPr wrap="square" lIns="0" tIns="0" rIns="0" bIns="0" rtlCol="0" anchor="ctr"/>
          <a:lstStyle/>
          <a:p>
            <a:pPr marL="0" indent="0">
              <a:buNone/>
            </a:pPr>
            <a:r>
              <a:rPr lang="en-US" sz="1100" kern="0" spc="300" dirty="0">
                <a:solidFill>
                  <a:srgbClr val="FFFFFF"/>
                </a:solidFill>
                <a:latin typeface="Century Gothic" pitchFamily="34" charset="0"/>
                <a:ea typeface="Century Gothic" pitchFamily="34" charset="-122"/>
                <a:cs typeface="Century Gothic" pitchFamily="34" charset="-120"/>
              </a:rPr>
              <a:t>DR. TITO GOICOCHEA M.  -  NEED DSA</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B1621"/>
        </a:solidFill>
        <a:effectLst/>
      </p:bgPr>
    </p:bg>
    <p:spTree>
      <p:nvGrpSpPr>
        <p:cNvPr id="1" name=""/>
        <p:cNvGrpSpPr/>
        <p:nvPr/>
      </p:nvGrpSpPr>
      <p:grpSpPr>
        <a:xfrm>
          <a:off x="0" y="0"/>
          <a:ext cx="0" cy="0"/>
          <a:chOff x="0" y="0"/>
          <a:chExt cx="0" cy="0"/>
        </a:xfrm>
      </p:grpSpPr>
      <p:sp>
        <p:nvSpPr>
          <p:cNvPr id="2" name="Text 0"/>
          <p:cNvSpPr txBox="1"/>
          <p:nvPr/>
        </p:nvSpPr>
        <p:spPr>
          <a:xfrm>
            <a:off x="548640" y="457200"/>
            <a:ext cx="7315200" cy="731520"/>
          </a:xfrm>
          <a:prstGeom prst="rect">
            <a:avLst/>
          </a:prstGeom>
          <a:noFill/>
          <a:ln/>
        </p:spPr>
        <p:txBody>
          <a:bodyPr wrap="square" lIns="0" tIns="0" rIns="0" bIns="0" rtlCol="0" anchor="t"/>
          <a:lstStyle/>
          <a:p>
            <a:pPr marL="0" indent="0">
              <a:buNone/>
            </a:pPr>
            <a:r>
              <a:rPr lang="en-US" sz="3400" b="1" dirty="0">
                <a:solidFill>
                  <a:srgbClr val="FFFFFF"/>
                </a:solidFill>
                <a:latin typeface="Century Gothic" pitchFamily="34" charset="0"/>
                <a:ea typeface="Century Gothic" pitchFamily="34" charset="-122"/>
                <a:cs typeface="Century Gothic" pitchFamily="34" charset="-120"/>
              </a:rPr>
              <a:t>Contenido</a:t>
            </a:r>
            <a:endParaRPr lang="en-US" sz="3400" dirty="0"/>
          </a:p>
        </p:txBody>
      </p:sp>
      <p:sp>
        <p:nvSpPr>
          <p:cNvPr id="3" name="Text 1"/>
          <p:cNvSpPr txBox="1"/>
          <p:nvPr/>
        </p:nvSpPr>
        <p:spPr>
          <a:xfrm>
            <a:off x="548640" y="1143000"/>
            <a:ext cx="9144000" cy="365760"/>
          </a:xfrm>
          <a:prstGeom prst="rect">
            <a:avLst/>
          </a:prstGeom>
          <a:noFill/>
          <a:ln/>
        </p:spPr>
        <p:txBody>
          <a:bodyPr wrap="square" lIns="0" tIns="0" rIns="0" bIns="0" rtlCol="0" anchor="t"/>
          <a:lstStyle/>
          <a:p>
            <a:pPr marL="0" indent="0">
              <a:buNone/>
            </a:pPr>
            <a:r>
              <a:rPr lang="en-US" sz="1500" i="1" dirty="0">
                <a:solidFill>
                  <a:srgbClr val="A7ABDE"/>
                </a:solidFill>
                <a:latin typeface="Calibri" pitchFamily="34" charset="0"/>
                <a:ea typeface="Calibri" pitchFamily="34" charset="-122"/>
                <a:cs typeface="Calibri" pitchFamily="34" charset="-120"/>
              </a:rPr>
              <a:t>El don de profecía · IV Trimestre · Octubre – Diciembre 2026</a:t>
            </a:r>
            <a:endParaRPr lang="en-US" sz="1500" dirty="0"/>
          </a:p>
        </p:txBody>
      </p:sp>
      <p:sp>
        <p:nvSpPr>
          <p:cNvPr id="4" name="Shape 2"/>
          <p:cNvSpPr/>
          <p:nvPr/>
        </p:nvSpPr>
        <p:spPr>
          <a:xfrm>
            <a:off x="548640" y="1783080"/>
            <a:ext cx="5318608" cy="512064"/>
          </a:xfrm>
          <a:prstGeom prst="rect">
            <a:avLst/>
          </a:prstGeom>
          <a:solidFill>
            <a:srgbClr val="16263A"/>
          </a:solidFill>
          <a:ln/>
        </p:spPr>
      </p:sp>
      <p:sp>
        <p:nvSpPr>
          <p:cNvPr id="5" name="Text 3"/>
          <p:cNvSpPr txBox="1"/>
          <p:nvPr/>
        </p:nvSpPr>
        <p:spPr>
          <a:xfrm>
            <a:off x="685800" y="1783080"/>
            <a:ext cx="640080" cy="512064"/>
          </a:xfrm>
          <a:prstGeom prst="rect">
            <a:avLst/>
          </a:prstGeom>
          <a:noFill/>
          <a:ln/>
        </p:spPr>
        <p:txBody>
          <a:bodyPr wrap="square" lIns="0" tIns="0" rIns="0" bIns="0" rtlCol="0" anchor="ctr"/>
          <a:lstStyle/>
          <a:p>
            <a:pPr marL="0" indent="0">
              <a:buNone/>
            </a:pPr>
            <a:r>
              <a:rPr lang="en-US" sz="2000" b="1" dirty="0">
                <a:solidFill>
                  <a:srgbClr val="A7ABDE"/>
                </a:solidFill>
                <a:latin typeface="Century Gothic" pitchFamily="34" charset="0"/>
                <a:ea typeface="Century Gothic" pitchFamily="34" charset="-122"/>
                <a:cs typeface="Century Gothic" pitchFamily="34" charset="-120"/>
              </a:rPr>
              <a:t>01</a:t>
            </a:r>
            <a:endParaRPr lang="en-US" sz="2000" dirty="0"/>
          </a:p>
        </p:txBody>
      </p:sp>
      <p:sp>
        <p:nvSpPr>
          <p:cNvPr id="6" name="Text 4"/>
          <p:cNvSpPr txBox="1"/>
          <p:nvPr/>
        </p:nvSpPr>
        <p:spPr>
          <a:xfrm>
            <a:off x="1371600" y="1783080"/>
            <a:ext cx="3535528" cy="512064"/>
          </a:xfrm>
          <a:prstGeom prst="rect">
            <a:avLst/>
          </a:prstGeom>
          <a:noFill/>
          <a:ln/>
        </p:spPr>
        <p:txBody>
          <a:bodyPr wrap="square" lIns="0" tIns="0" rIns="0" bIns="0" rtlCol="0" anchor="ctr"/>
          <a:lstStyle/>
          <a:p>
            <a:pPr marL="0" indent="0">
              <a:buNone/>
            </a:pPr>
            <a:r>
              <a:rPr lang="en-US" sz="1300" b="1" u="sng" dirty="0">
                <a:solidFill>
                  <a:srgbClr val="FFFFFF"/>
                </a:solidFill>
                <a:latin typeface="Century Gothic" pitchFamily="34" charset="0"/>
                <a:ea typeface="Century Gothic" pitchFamily="34" charset="-122"/>
                <a:cs typeface="Century Gothic" pitchFamily="34" charset="-120"/>
                <a:hlinkClick r:id="rId3" action="ppaction://hlinksldjump" tooltip="El Creador habla">
                  <a:extLst>
                    <a:ext uri="{A12FA001-AC4F-418D-AE19-62706E023703}">
                      <ahyp:hlinkClr xmlns:ahyp="http://schemas.microsoft.com/office/drawing/2018/hyperlinkcolor" val="tx"/>
                    </a:ext>
                  </a:extLst>
                </a:hlinkClick>
              </a:rPr>
              <a:t>El Creador habla</a:t>
            </a:r>
            <a:endParaRPr lang="en-US" sz="1300" dirty="0"/>
          </a:p>
        </p:txBody>
      </p:sp>
      <p:sp>
        <p:nvSpPr>
          <p:cNvPr id="7" name="Text 5"/>
          <p:cNvSpPr txBox="1"/>
          <p:nvPr/>
        </p:nvSpPr>
        <p:spPr>
          <a:xfrm>
            <a:off x="4952848" y="1783080"/>
            <a:ext cx="777240" cy="512064"/>
          </a:xfrm>
          <a:prstGeom prst="rect">
            <a:avLst/>
          </a:prstGeom>
          <a:noFill/>
          <a:ln/>
        </p:spPr>
        <p:txBody>
          <a:bodyPr wrap="square" lIns="0" tIns="0" rIns="0" bIns="0" rtlCol="0" anchor="ctr"/>
          <a:lstStyle/>
          <a:p>
            <a:pPr marL="0" indent="0" algn="r">
              <a:buNone/>
            </a:pPr>
            <a:r>
              <a:rPr lang="en-US" sz="1300" i="1" dirty="0">
                <a:solidFill>
                  <a:srgbClr val="A7ABDE"/>
                </a:solidFill>
                <a:latin typeface="Calibri" pitchFamily="34" charset="0"/>
                <a:ea typeface="Calibri" pitchFamily="34" charset="-122"/>
                <a:cs typeface="Calibri" pitchFamily="34" charset="-120"/>
              </a:rPr>
              <a:t>3 oct</a:t>
            </a:r>
            <a:endParaRPr lang="en-US" sz="1300" dirty="0"/>
          </a:p>
        </p:txBody>
      </p:sp>
      <p:sp>
        <p:nvSpPr>
          <p:cNvPr id="8" name="Shape 6"/>
          <p:cNvSpPr/>
          <p:nvPr/>
        </p:nvSpPr>
        <p:spPr>
          <a:xfrm>
            <a:off x="548640" y="2386584"/>
            <a:ext cx="5318608" cy="512064"/>
          </a:xfrm>
          <a:prstGeom prst="rect">
            <a:avLst/>
          </a:prstGeom>
          <a:solidFill>
            <a:srgbClr val="16263A"/>
          </a:solidFill>
          <a:ln/>
        </p:spPr>
      </p:sp>
      <p:sp>
        <p:nvSpPr>
          <p:cNvPr id="9" name="Text 7"/>
          <p:cNvSpPr txBox="1"/>
          <p:nvPr/>
        </p:nvSpPr>
        <p:spPr>
          <a:xfrm>
            <a:off x="685800" y="2386584"/>
            <a:ext cx="640080" cy="512064"/>
          </a:xfrm>
          <a:prstGeom prst="rect">
            <a:avLst/>
          </a:prstGeom>
          <a:noFill/>
          <a:ln/>
        </p:spPr>
        <p:txBody>
          <a:bodyPr wrap="square" lIns="0" tIns="0" rIns="0" bIns="0" rtlCol="0" anchor="ctr"/>
          <a:lstStyle/>
          <a:p>
            <a:pPr marL="0" indent="0">
              <a:buNone/>
            </a:pPr>
            <a:r>
              <a:rPr lang="en-US" sz="2000" b="1" dirty="0">
                <a:solidFill>
                  <a:srgbClr val="A7ABDE"/>
                </a:solidFill>
                <a:latin typeface="Century Gothic" pitchFamily="34" charset="0"/>
                <a:ea typeface="Century Gothic" pitchFamily="34" charset="-122"/>
                <a:cs typeface="Century Gothic" pitchFamily="34" charset="-120"/>
              </a:rPr>
              <a:t>02</a:t>
            </a:r>
            <a:endParaRPr lang="en-US" sz="2000" dirty="0"/>
          </a:p>
        </p:txBody>
      </p:sp>
      <p:sp>
        <p:nvSpPr>
          <p:cNvPr id="10" name="Text 8"/>
          <p:cNvSpPr txBox="1"/>
          <p:nvPr/>
        </p:nvSpPr>
        <p:spPr>
          <a:xfrm>
            <a:off x="1371600" y="2386584"/>
            <a:ext cx="3535528" cy="512064"/>
          </a:xfrm>
          <a:prstGeom prst="rect">
            <a:avLst/>
          </a:prstGeom>
          <a:noFill/>
          <a:ln/>
        </p:spPr>
        <p:txBody>
          <a:bodyPr wrap="square" lIns="0" tIns="0" rIns="0" bIns="0" rtlCol="0" anchor="ctr"/>
          <a:lstStyle/>
          <a:p>
            <a:pPr marL="0" indent="0">
              <a:buNone/>
            </a:pPr>
            <a:r>
              <a:rPr lang="en-US" sz="1300" b="1" u="sng" dirty="0">
                <a:solidFill>
                  <a:srgbClr val="FFFFFF"/>
                </a:solidFill>
                <a:latin typeface="Century Gothic" pitchFamily="34" charset="0"/>
                <a:ea typeface="Century Gothic" pitchFamily="34" charset="-122"/>
                <a:cs typeface="Century Gothic" pitchFamily="34" charset="-120"/>
                <a:hlinkClick r:id="rId4" action="ppaction://hlinksldjump" tooltip="El llamado de un profeta">
                  <a:extLst>
                    <a:ext uri="{A12FA001-AC4F-418D-AE19-62706E023703}">
                      <ahyp:hlinkClr xmlns:ahyp="http://schemas.microsoft.com/office/drawing/2018/hyperlinkcolor" val="tx"/>
                    </a:ext>
                  </a:extLst>
                </a:hlinkClick>
              </a:rPr>
              <a:t>El llamado de un profeta</a:t>
            </a:r>
            <a:endParaRPr lang="en-US" sz="1300" dirty="0"/>
          </a:p>
        </p:txBody>
      </p:sp>
      <p:sp>
        <p:nvSpPr>
          <p:cNvPr id="11" name="Text 9"/>
          <p:cNvSpPr txBox="1"/>
          <p:nvPr/>
        </p:nvSpPr>
        <p:spPr>
          <a:xfrm>
            <a:off x="4952848" y="2386584"/>
            <a:ext cx="777240" cy="512064"/>
          </a:xfrm>
          <a:prstGeom prst="rect">
            <a:avLst/>
          </a:prstGeom>
          <a:noFill/>
          <a:ln/>
        </p:spPr>
        <p:txBody>
          <a:bodyPr wrap="square" lIns="0" tIns="0" rIns="0" bIns="0" rtlCol="0" anchor="ctr"/>
          <a:lstStyle/>
          <a:p>
            <a:pPr marL="0" indent="0" algn="r">
              <a:buNone/>
            </a:pPr>
            <a:r>
              <a:rPr lang="en-US" sz="1300" i="1" dirty="0">
                <a:solidFill>
                  <a:srgbClr val="A7ABDE"/>
                </a:solidFill>
                <a:latin typeface="Calibri" pitchFamily="34" charset="0"/>
                <a:ea typeface="Calibri" pitchFamily="34" charset="-122"/>
                <a:cs typeface="Calibri" pitchFamily="34" charset="-120"/>
              </a:rPr>
              <a:t>10 oct</a:t>
            </a:r>
            <a:endParaRPr lang="en-US" sz="1300" dirty="0"/>
          </a:p>
        </p:txBody>
      </p:sp>
      <p:sp>
        <p:nvSpPr>
          <p:cNvPr id="12" name="Shape 10"/>
          <p:cNvSpPr/>
          <p:nvPr/>
        </p:nvSpPr>
        <p:spPr>
          <a:xfrm>
            <a:off x="548640" y="2990088"/>
            <a:ext cx="5318608" cy="512064"/>
          </a:xfrm>
          <a:prstGeom prst="rect">
            <a:avLst/>
          </a:prstGeom>
          <a:solidFill>
            <a:srgbClr val="16263A"/>
          </a:solidFill>
          <a:ln/>
        </p:spPr>
      </p:sp>
      <p:sp>
        <p:nvSpPr>
          <p:cNvPr id="13" name="Text 11"/>
          <p:cNvSpPr txBox="1"/>
          <p:nvPr/>
        </p:nvSpPr>
        <p:spPr>
          <a:xfrm>
            <a:off x="685800" y="2990088"/>
            <a:ext cx="640080" cy="512064"/>
          </a:xfrm>
          <a:prstGeom prst="rect">
            <a:avLst/>
          </a:prstGeom>
          <a:noFill/>
          <a:ln/>
        </p:spPr>
        <p:txBody>
          <a:bodyPr wrap="square" lIns="0" tIns="0" rIns="0" bIns="0" rtlCol="0" anchor="ctr"/>
          <a:lstStyle/>
          <a:p>
            <a:pPr marL="0" indent="0">
              <a:buNone/>
            </a:pPr>
            <a:r>
              <a:rPr lang="en-US" sz="2000" b="1" dirty="0">
                <a:solidFill>
                  <a:srgbClr val="A7ABDE"/>
                </a:solidFill>
                <a:latin typeface="Century Gothic" pitchFamily="34" charset="0"/>
                <a:ea typeface="Century Gothic" pitchFamily="34" charset="-122"/>
                <a:cs typeface="Century Gothic" pitchFamily="34" charset="-120"/>
              </a:rPr>
              <a:t>03</a:t>
            </a:r>
            <a:endParaRPr lang="en-US" sz="2000" dirty="0"/>
          </a:p>
        </p:txBody>
      </p:sp>
      <p:sp>
        <p:nvSpPr>
          <p:cNvPr id="14" name="Text 12"/>
          <p:cNvSpPr txBox="1"/>
          <p:nvPr/>
        </p:nvSpPr>
        <p:spPr>
          <a:xfrm>
            <a:off x="1371600" y="2990088"/>
            <a:ext cx="3535528" cy="512064"/>
          </a:xfrm>
          <a:prstGeom prst="rect">
            <a:avLst/>
          </a:prstGeom>
          <a:noFill/>
          <a:ln/>
        </p:spPr>
        <p:txBody>
          <a:bodyPr wrap="square" lIns="0" tIns="0" rIns="0" bIns="0" rtlCol="0" anchor="ctr"/>
          <a:lstStyle/>
          <a:p>
            <a:pPr marL="0" indent="0">
              <a:buNone/>
            </a:pPr>
            <a:r>
              <a:rPr lang="en-US" sz="1300" b="1" u="sng" dirty="0">
                <a:solidFill>
                  <a:srgbClr val="FFFFFF"/>
                </a:solidFill>
                <a:latin typeface="Century Gothic" pitchFamily="34" charset="0"/>
                <a:ea typeface="Century Gothic" pitchFamily="34" charset="-122"/>
                <a:cs typeface="Century Gothic" pitchFamily="34" charset="-120"/>
                <a:hlinkClick r:id="rId5" action="ppaction://hlinksldjump" tooltip="Profetas del Antiguo Testamento">
                  <a:extLst>
                    <a:ext uri="{A12FA001-AC4F-418D-AE19-62706E023703}">
                      <ahyp:hlinkClr xmlns:ahyp="http://schemas.microsoft.com/office/drawing/2018/hyperlinkcolor" val="tx"/>
                    </a:ext>
                  </a:extLst>
                </a:hlinkClick>
              </a:rPr>
              <a:t>Profetas del Antiguo Testamento</a:t>
            </a:r>
            <a:endParaRPr lang="en-US" sz="1300" dirty="0"/>
          </a:p>
        </p:txBody>
      </p:sp>
      <p:sp>
        <p:nvSpPr>
          <p:cNvPr id="15" name="Text 13"/>
          <p:cNvSpPr txBox="1"/>
          <p:nvPr/>
        </p:nvSpPr>
        <p:spPr>
          <a:xfrm>
            <a:off x="4952848" y="2990088"/>
            <a:ext cx="777240" cy="512064"/>
          </a:xfrm>
          <a:prstGeom prst="rect">
            <a:avLst/>
          </a:prstGeom>
          <a:noFill/>
          <a:ln/>
        </p:spPr>
        <p:txBody>
          <a:bodyPr wrap="square" lIns="0" tIns="0" rIns="0" bIns="0" rtlCol="0" anchor="ctr"/>
          <a:lstStyle/>
          <a:p>
            <a:pPr marL="0" indent="0" algn="r">
              <a:buNone/>
            </a:pPr>
            <a:r>
              <a:rPr lang="en-US" sz="1300" i="1" dirty="0">
                <a:solidFill>
                  <a:srgbClr val="A7ABDE"/>
                </a:solidFill>
                <a:latin typeface="Calibri" pitchFamily="34" charset="0"/>
                <a:ea typeface="Calibri" pitchFamily="34" charset="-122"/>
                <a:cs typeface="Calibri" pitchFamily="34" charset="-120"/>
              </a:rPr>
              <a:t>17 oct</a:t>
            </a:r>
            <a:endParaRPr lang="en-US" sz="1300" dirty="0"/>
          </a:p>
        </p:txBody>
      </p:sp>
      <p:sp>
        <p:nvSpPr>
          <p:cNvPr id="16" name="Shape 14"/>
          <p:cNvSpPr/>
          <p:nvPr/>
        </p:nvSpPr>
        <p:spPr>
          <a:xfrm>
            <a:off x="548640" y="3593592"/>
            <a:ext cx="5318608" cy="512064"/>
          </a:xfrm>
          <a:prstGeom prst="rect">
            <a:avLst/>
          </a:prstGeom>
          <a:solidFill>
            <a:srgbClr val="16263A"/>
          </a:solidFill>
          <a:ln/>
        </p:spPr>
      </p:sp>
      <p:sp>
        <p:nvSpPr>
          <p:cNvPr id="17" name="Text 15"/>
          <p:cNvSpPr txBox="1"/>
          <p:nvPr/>
        </p:nvSpPr>
        <p:spPr>
          <a:xfrm>
            <a:off x="685800" y="3593592"/>
            <a:ext cx="640080" cy="512064"/>
          </a:xfrm>
          <a:prstGeom prst="rect">
            <a:avLst/>
          </a:prstGeom>
          <a:noFill/>
          <a:ln/>
        </p:spPr>
        <p:txBody>
          <a:bodyPr wrap="square" lIns="0" tIns="0" rIns="0" bIns="0" rtlCol="0" anchor="ctr"/>
          <a:lstStyle/>
          <a:p>
            <a:pPr marL="0" indent="0">
              <a:buNone/>
            </a:pPr>
            <a:r>
              <a:rPr lang="en-US" sz="2000" b="1" dirty="0">
                <a:solidFill>
                  <a:srgbClr val="A7ABDE"/>
                </a:solidFill>
                <a:latin typeface="Century Gothic" pitchFamily="34" charset="0"/>
                <a:ea typeface="Century Gothic" pitchFamily="34" charset="-122"/>
                <a:cs typeface="Century Gothic" pitchFamily="34" charset="-120"/>
              </a:rPr>
              <a:t>04</a:t>
            </a:r>
            <a:endParaRPr lang="en-US" sz="2000" dirty="0"/>
          </a:p>
        </p:txBody>
      </p:sp>
      <p:sp>
        <p:nvSpPr>
          <p:cNvPr id="18" name="Text 16"/>
          <p:cNvSpPr txBox="1"/>
          <p:nvPr/>
        </p:nvSpPr>
        <p:spPr>
          <a:xfrm>
            <a:off x="1371600" y="3593592"/>
            <a:ext cx="3535528" cy="512064"/>
          </a:xfrm>
          <a:prstGeom prst="rect">
            <a:avLst/>
          </a:prstGeom>
          <a:noFill/>
          <a:ln/>
        </p:spPr>
        <p:txBody>
          <a:bodyPr wrap="square" lIns="0" tIns="0" rIns="0" bIns="0" rtlCol="0" anchor="ctr"/>
          <a:lstStyle/>
          <a:p>
            <a:pPr marL="0" indent="0">
              <a:buNone/>
            </a:pPr>
            <a:r>
              <a:rPr lang="en-US" sz="1300" b="1" u="sng" dirty="0">
                <a:solidFill>
                  <a:srgbClr val="FFFFFF"/>
                </a:solidFill>
                <a:latin typeface="Century Gothic" pitchFamily="34" charset="0"/>
                <a:ea typeface="Century Gothic" pitchFamily="34" charset="-122"/>
                <a:cs typeface="Century Gothic" pitchFamily="34" charset="-120"/>
                <a:hlinkClick r:id="rId6" action="ppaction://hlinksldjump" tooltip="Profetas del Nuevo Testamento">
                  <a:extLst>
                    <a:ext uri="{A12FA001-AC4F-418D-AE19-62706E023703}">
                      <ahyp:hlinkClr xmlns:ahyp="http://schemas.microsoft.com/office/drawing/2018/hyperlinkcolor" val="tx"/>
                    </a:ext>
                  </a:extLst>
                </a:hlinkClick>
              </a:rPr>
              <a:t>Profetas del Nuevo Testamento</a:t>
            </a:r>
            <a:endParaRPr lang="en-US" sz="1300" dirty="0"/>
          </a:p>
        </p:txBody>
      </p:sp>
      <p:sp>
        <p:nvSpPr>
          <p:cNvPr id="19" name="Text 17"/>
          <p:cNvSpPr txBox="1"/>
          <p:nvPr/>
        </p:nvSpPr>
        <p:spPr>
          <a:xfrm>
            <a:off x="4952848" y="3593592"/>
            <a:ext cx="777240" cy="512064"/>
          </a:xfrm>
          <a:prstGeom prst="rect">
            <a:avLst/>
          </a:prstGeom>
          <a:noFill/>
          <a:ln/>
        </p:spPr>
        <p:txBody>
          <a:bodyPr wrap="square" lIns="0" tIns="0" rIns="0" bIns="0" rtlCol="0" anchor="ctr"/>
          <a:lstStyle/>
          <a:p>
            <a:pPr marL="0" indent="0" algn="r">
              <a:buNone/>
            </a:pPr>
            <a:r>
              <a:rPr lang="en-US" sz="1300" i="1" dirty="0">
                <a:solidFill>
                  <a:srgbClr val="A7ABDE"/>
                </a:solidFill>
                <a:latin typeface="Calibri" pitchFamily="34" charset="0"/>
                <a:ea typeface="Calibri" pitchFamily="34" charset="-122"/>
                <a:cs typeface="Calibri" pitchFamily="34" charset="-120"/>
              </a:rPr>
              <a:t>24 oct</a:t>
            </a:r>
            <a:endParaRPr lang="en-US" sz="1300" dirty="0"/>
          </a:p>
        </p:txBody>
      </p:sp>
      <p:sp>
        <p:nvSpPr>
          <p:cNvPr id="20" name="Shape 18"/>
          <p:cNvSpPr/>
          <p:nvPr/>
        </p:nvSpPr>
        <p:spPr>
          <a:xfrm>
            <a:off x="548640" y="4197096"/>
            <a:ext cx="5318608" cy="512064"/>
          </a:xfrm>
          <a:prstGeom prst="rect">
            <a:avLst/>
          </a:prstGeom>
          <a:solidFill>
            <a:srgbClr val="16263A"/>
          </a:solidFill>
          <a:ln/>
        </p:spPr>
      </p:sp>
      <p:sp>
        <p:nvSpPr>
          <p:cNvPr id="21" name="Text 19"/>
          <p:cNvSpPr txBox="1"/>
          <p:nvPr/>
        </p:nvSpPr>
        <p:spPr>
          <a:xfrm>
            <a:off x="685800" y="4197096"/>
            <a:ext cx="640080" cy="512064"/>
          </a:xfrm>
          <a:prstGeom prst="rect">
            <a:avLst/>
          </a:prstGeom>
          <a:noFill/>
          <a:ln/>
        </p:spPr>
        <p:txBody>
          <a:bodyPr wrap="square" lIns="0" tIns="0" rIns="0" bIns="0" rtlCol="0" anchor="ctr"/>
          <a:lstStyle/>
          <a:p>
            <a:pPr marL="0" indent="0">
              <a:buNone/>
            </a:pPr>
            <a:r>
              <a:rPr lang="en-US" sz="2000" b="1" dirty="0">
                <a:solidFill>
                  <a:srgbClr val="A7ABDE"/>
                </a:solidFill>
                <a:latin typeface="Century Gothic" pitchFamily="34" charset="0"/>
                <a:ea typeface="Century Gothic" pitchFamily="34" charset="-122"/>
                <a:cs typeface="Century Gothic" pitchFamily="34" charset="-120"/>
              </a:rPr>
              <a:t>05</a:t>
            </a:r>
            <a:endParaRPr lang="en-US" sz="2000" dirty="0"/>
          </a:p>
        </p:txBody>
      </p:sp>
      <p:sp>
        <p:nvSpPr>
          <p:cNvPr id="22" name="Text 20"/>
          <p:cNvSpPr txBox="1"/>
          <p:nvPr/>
        </p:nvSpPr>
        <p:spPr>
          <a:xfrm>
            <a:off x="1371600" y="4197096"/>
            <a:ext cx="3535528" cy="512064"/>
          </a:xfrm>
          <a:prstGeom prst="rect">
            <a:avLst/>
          </a:prstGeom>
          <a:noFill/>
          <a:ln/>
        </p:spPr>
        <p:txBody>
          <a:bodyPr wrap="square" lIns="0" tIns="0" rIns="0" bIns="0" rtlCol="0" anchor="ctr"/>
          <a:lstStyle/>
          <a:p>
            <a:pPr marL="0" indent="0">
              <a:buNone/>
            </a:pPr>
            <a:r>
              <a:rPr lang="en-US" sz="1300" b="1" u="sng" dirty="0">
                <a:solidFill>
                  <a:srgbClr val="FFFFFF"/>
                </a:solidFill>
                <a:latin typeface="Century Gothic" pitchFamily="34" charset="0"/>
                <a:ea typeface="Century Gothic" pitchFamily="34" charset="-122"/>
                <a:cs typeface="Century Gothic" pitchFamily="34" charset="-120"/>
                <a:hlinkClick r:id="rId7" action="ppaction://hlinksldjump" tooltip="Revelación e inspiración">
                  <a:extLst>
                    <a:ext uri="{A12FA001-AC4F-418D-AE19-62706E023703}">
                      <ahyp:hlinkClr xmlns:ahyp="http://schemas.microsoft.com/office/drawing/2018/hyperlinkcolor" val="tx"/>
                    </a:ext>
                  </a:extLst>
                </a:hlinkClick>
              </a:rPr>
              <a:t>Revelación e inspiración</a:t>
            </a:r>
            <a:endParaRPr lang="en-US" sz="1300" dirty="0"/>
          </a:p>
        </p:txBody>
      </p:sp>
      <p:sp>
        <p:nvSpPr>
          <p:cNvPr id="23" name="Text 21"/>
          <p:cNvSpPr txBox="1"/>
          <p:nvPr/>
        </p:nvSpPr>
        <p:spPr>
          <a:xfrm>
            <a:off x="4952848" y="4197096"/>
            <a:ext cx="777240" cy="512064"/>
          </a:xfrm>
          <a:prstGeom prst="rect">
            <a:avLst/>
          </a:prstGeom>
          <a:noFill/>
          <a:ln/>
        </p:spPr>
        <p:txBody>
          <a:bodyPr wrap="square" lIns="0" tIns="0" rIns="0" bIns="0" rtlCol="0" anchor="ctr"/>
          <a:lstStyle/>
          <a:p>
            <a:pPr marL="0" indent="0" algn="r">
              <a:buNone/>
            </a:pPr>
            <a:r>
              <a:rPr lang="en-US" sz="1300" i="1" dirty="0">
                <a:solidFill>
                  <a:srgbClr val="A7ABDE"/>
                </a:solidFill>
                <a:latin typeface="Calibri" pitchFamily="34" charset="0"/>
                <a:ea typeface="Calibri" pitchFamily="34" charset="-122"/>
                <a:cs typeface="Calibri" pitchFamily="34" charset="-120"/>
              </a:rPr>
              <a:t>31 oct</a:t>
            </a:r>
            <a:endParaRPr lang="en-US" sz="1300" dirty="0"/>
          </a:p>
        </p:txBody>
      </p:sp>
      <p:sp>
        <p:nvSpPr>
          <p:cNvPr id="24" name="Shape 22"/>
          <p:cNvSpPr/>
          <p:nvPr/>
        </p:nvSpPr>
        <p:spPr>
          <a:xfrm>
            <a:off x="548640" y="4800600"/>
            <a:ext cx="5318608" cy="512064"/>
          </a:xfrm>
          <a:prstGeom prst="rect">
            <a:avLst/>
          </a:prstGeom>
          <a:solidFill>
            <a:srgbClr val="16263A"/>
          </a:solidFill>
          <a:ln/>
        </p:spPr>
      </p:sp>
      <p:sp>
        <p:nvSpPr>
          <p:cNvPr id="25" name="Text 23"/>
          <p:cNvSpPr txBox="1"/>
          <p:nvPr/>
        </p:nvSpPr>
        <p:spPr>
          <a:xfrm>
            <a:off x="685800" y="4800600"/>
            <a:ext cx="640080" cy="512064"/>
          </a:xfrm>
          <a:prstGeom prst="rect">
            <a:avLst/>
          </a:prstGeom>
          <a:noFill/>
          <a:ln/>
        </p:spPr>
        <p:txBody>
          <a:bodyPr wrap="square" lIns="0" tIns="0" rIns="0" bIns="0" rtlCol="0" anchor="ctr"/>
          <a:lstStyle/>
          <a:p>
            <a:pPr marL="0" indent="0">
              <a:buNone/>
            </a:pPr>
            <a:r>
              <a:rPr lang="en-US" sz="2000" b="1" dirty="0">
                <a:solidFill>
                  <a:srgbClr val="A7ABDE"/>
                </a:solidFill>
                <a:latin typeface="Century Gothic" pitchFamily="34" charset="0"/>
                <a:ea typeface="Century Gothic" pitchFamily="34" charset="-122"/>
                <a:cs typeface="Century Gothic" pitchFamily="34" charset="-120"/>
              </a:rPr>
              <a:t>06</a:t>
            </a:r>
            <a:endParaRPr lang="en-US" sz="2000" dirty="0"/>
          </a:p>
        </p:txBody>
      </p:sp>
      <p:sp>
        <p:nvSpPr>
          <p:cNvPr id="26" name="Text 24"/>
          <p:cNvSpPr txBox="1"/>
          <p:nvPr/>
        </p:nvSpPr>
        <p:spPr>
          <a:xfrm>
            <a:off x="1371600" y="4800600"/>
            <a:ext cx="3535528" cy="512064"/>
          </a:xfrm>
          <a:prstGeom prst="rect">
            <a:avLst/>
          </a:prstGeom>
          <a:noFill/>
          <a:ln/>
        </p:spPr>
        <p:txBody>
          <a:bodyPr wrap="square" lIns="0" tIns="0" rIns="0" bIns="0" rtlCol="0" anchor="ctr"/>
          <a:lstStyle/>
          <a:p>
            <a:pPr marL="0" indent="0">
              <a:buNone/>
            </a:pPr>
            <a:r>
              <a:rPr lang="en-US" sz="1300" b="1" u="sng" dirty="0">
                <a:solidFill>
                  <a:srgbClr val="FFFFFF"/>
                </a:solidFill>
                <a:latin typeface="Century Gothic" pitchFamily="34" charset="0"/>
                <a:ea typeface="Century Gothic" pitchFamily="34" charset="-122"/>
                <a:cs typeface="Century Gothic" pitchFamily="34" charset="-120"/>
                <a:hlinkClick r:id="rId8" action="ppaction://hlinksldjump" tooltip="Los escritos proféticos">
                  <a:extLst>
                    <a:ext uri="{A12FA001-AC4F-418D-AE19-62706E023703}">
                      <ahyp:hlinkClr xmlns:ahyp="http://schemas.microsoft.com/office/drawing/2018/hyperlinkcolor" val="tx"/>
                    </a:ext>
                  </a:extLst>
                </a:hlinkClick>
              </a:rPr>
              <a:t>Los escritos proféticos</a:t>
            </a:r>
            <a:endParaRPr lang="en-US" sz="1300" dirty="0"/>
          </a:p>
        </p:txBody>
      </p:sp>
      <p:sp>
        <p:nvSpPr>
          <p:cNvPr id="27" name="Text 25"/>
          <p:cNvSpPr txBox="1"/>
          <p:nvPr/>
        </p:nvSpPr>
        <p:spPr>
          <a:xfrm>
            <a:off x="4952848" y="4800600"/>
            <a:ext cx="777240" cy="512064"/>
          </a:xfrm>
          <a:prstGeom prst="rect">
            <a:avLst/>
          </a:prstGeom>
          <a:noFill/>
          <a:ln/>
        </p:spPr>
        <p:txBody>
          <a:bodyPr wrap="square" lIns="0" tIns="0" rIns="0" bIns="0" rtlCol="0" anchor="ctr"/>
          <a:lstStyle/>
          <a:p>
            <a:pPr marL="0" indent="0" algn="r">
              <a:buNone/>
            </a:pPr>
            <a:r>
              <a:rPr lang="en-US" sz="1300" i="1" dirty="0">
                <a:solidFill>
                  <a:srgbClr val="A7ABDE"/>
                </a:solidFill>
                <a:latin typeface="Calibri" pitchFamily="34" charset="0"/>
                <a:ea typeface="Calibri" pitchFamily="34" charset="-122"/>
                <a:cs typeface="Calibri" pitchFamily="34" charset="-120"/>
              </a:rPr>
              <a:t>7 nov</a:t>
            </a:r>
            <a:endParaRPr lang="en-US" sz="1300" dirty="0"/>
          </a:p>
        </p:txBody>
      </p:sp>
      <p:sp>
        <p:nvSpPr>
          <p:cNvPr id="28" name="Shape 26"/>
          <p:cNvSpPr/>
          <p:nvPr/>
        </p:nvSpPr>
        <p:spPr>
          <a:xfrm>
            <a:off x="548640" y="5404104"/>
            <a:ext cx="5318608" cy="512064"/>
          </a:xfrm>
          <a:prstGeom prst="rect">
            <a:avLst/>
          </a:prstGeom>
          <a:solidFill>
            <a:srgbClr val="16263A"/>
          </a:solidFill>
          <a:ln/>
        </p:spPr>
      </p:sp>
      <p:sp>
        <p:nvSpPr>
          <p:cNvPr id="29" name="Text 27"/>
          <p:cNvSpPr txBox="1"/>
          <p:nvPr/>
        </p:nvSpPr>
        <p:spPr>
          <a:xfrm>
            <a:off x="685800" y="5404104"/>
            <a:ext cx="640080" cy="512064"/>
          </a:xfrm>
          <a:prstGeom prst="rect">
            <a:avLst/>
          </a:prstGeom>
          <a:noFill/>
          <a:ln/>
        </p:spPr>
        <p:txBody>
          <a:bodyPr wrap="square" lIns="0" tIns="0" rIns="0" bIns="0" rtlCol="0" anchor="ctr"/>
          <a:lstStyle/>
          <a:p>
            <a:pPr marL="0" indent="0">
              <a:buNone/>
            </a:pPr>
            <a:r>
              <a:rPr lang="en-US" sz="2000" b="1" dirty="0">
                <a:solidFill>
                  <a:srgbClr val="A7ABDE"/>
                </a:solidFill>
                <a:latin typeface="Century Gothic" pitchFamily="34" charset="0"/>
                <a:ea typeface="Century Gothic" pitchFamily="34" charset="-122"/>
                <a:cs typeface="Century Gothic" pitchFamily="34" charset="-120"/>
              </a:rPr>
              <a:t>07</a:t>
            </a:r>
            <a:endParaRPr lang="en-US" sz="2000" dirty="0"/>
          </a:p>
        </p:txBody>
      </p:sp>
      <p:sp>
        <p:nvSpPr>
          <p:cNvPr id="30" name="Text 28"/>
          <p:cNvSpPr txBox="1"/>
          <p:nvPr/>
        </p:nvSpPr>
        <p:spPr>
          <a:xfrm>
            <a:off x="1371600" y="5404104"/>
            <a:ext cx="3535528" cy="512064"/>
          </a:xfrm>
          <a:prstGeom prst="rect">
            <a:avLst/>
          </a:prstGeom>
          <a:noFill/>
          <a:ln/>
        </p:spPr>
        <p:txBody>
          <a:bodyPr wrap="square" lIns="0" tIns="0" rIns="0" bIns="0" rtlCol="0" anchor="ctr"/>
          <a:lstStyle/>
          <a:p>
            <a:pPr marL="0" indent="0">
              <a:buNone/>
            </a:pPr>
            <a:r>
              <a:rPr lang="en-US" sz="1300" b="1" u="sng" dirty="0">
                <a:solidFill>
                  <a:srgbClr val="FFFFFF"/>
                </a:solidFill>
                <a:latin typeface="Century Gothic" pitchFamily="34" charset="0"/>
                <a:ea typeface="Century Gothic" pitchFamily="34" charset="-122"/>
                <a:cs typeface="Century Gothic" pitchFamily="34" charset="-120"/>
                <a:hlinkClick r:id="rId9" action="ppaction://hlinksldjump" tooltip="¡Escuchen esto!">
                  <a:extLst>
                    <a:ext uri="{A12FA001-AC4F-418D-AE19-62706E023703}">
                      <ahyp:hlinkClr xmlns:ahyp="http://schemas.microsoft.com/office/drawing/2018/hyperlinkcolor" val="tx"/>
                    </a:ext>
                  </a:extLst>
                </a:hlinkClick>
              </a:rPr>
              <a:t>¡Escuchen esto!</a:t>
            </a:r>
            <a:endParaRPr lang="en-US" sz="1300" dirty="0"/>
          </a:p>
        </p:txBody>
      </p:sp>
      <p:sp>
        <p:nvSpPr>
          <p:cNvPr id="31" name="Text 29"/>
          <p:cNvSpPr txBox="1"/>
          <p:nvPr/>
        </p:nvSpPr>
        <p:spPr>
          <a:xfrm>
            <a:off x="4952848" y="5404104"/>
            <a:ext cx="777240" cy="512064"/>
          </a:xfrm>
          <a:prstGeom prst="rect">
            <a:avLst/>
          </a:prstGeom>
          <a:noFill/>
          <a:ln/>
        </p:spPr>
        <p:txBody>
          <a:bodyPr wrap="square" lIns="0" tIns="0" rIns="0" bIns="0" rtlCol="0" anchor="ctr"/>
          <a:lstStyle/>
          <a:p>
            <a:pPr marL="0" indent="0" algn="r">
              <a:buNone/>
            </a:pPr>
            <a:r>
              <a:rPr lang="en-US" sz="1300" i="1" dirty="0">
                <a:solidFill>
                  <a:srgbClr val="A7ABDE"/>
                </a:solidFill>
                <a:latin typeface="Calibri" pitchFamily="34" charset="0"/>
                <a:ea typeface="Calibri" pitchFamily="34" charset="-122"/>
                <a:cs typeface="Calibri" pitchFamily="34" charset="-120"/>
              </a:rPr>
              <a:t>14 nov</a:t>
            </a:r>
            <a:endParaRPr lang="en-US" sz="1300" dirty="0"/>
          </a:p>
        </p:txBody>
      </p:sp>
      <p:sp>
        <p:nvSpPr>
          <p:cNvPr id="32" name="Shape 30"/>
          <p:cNvSpPr/>
          <p:nvPr/>
        </p:nvSpPr>
        <p:spPr>
          <a:xfrm>
            <a:off x="6324448" y="1783080"/>
            <a:ext cx="5318608" cy="512064"/>
          </a:xfrm>
          <a:prstGeom prst="rect">
            <a:avLst/>
          </a:prstGeom>
          <a:solidFill>
            <a:srgbClr val="16263A"/>
          </a:solidFill>
          <a:ln/>
        </p:spPr>
      </p:sp>
      <p:sp>
        <p:nvSpPr>
          <p:cNvPr id="33" name="Text 31"/>
          <p:cNvSpPr txBox="1"/>
          <p:nvPr/>
        </p:nvSpPr>
        <p:spPr>
          <a:xfrm>
            <a:off x="6461608" y="1783080"/>
            <a:ext cx="640080" cy="512064"/>
          </a:xfrm>
          <a:prstGeom prst="rect">
            <a:avLst/>
          </a:prstGeom>
          <a:noFill/>
          <a:ln/>
        </p:spPr>
        <p:txBody>
          <a:bodyPr wrap="square" lIns="0" tIns="0" rIns="0" bIns="0" rtlCol="0" anchor="ctr"/>
          <a:lstStyle/>
          <a:p>
            <a:pPr marL="0" indent="0">
              <a:buNone/>
            </a:pPr>
            <a:r>
              <a:rPr lang="en-US" sz="2000" b="1" dirty="0">
                <a:solidFill>
                  <a:srgbClr val="A7ABDE"/>
                </a:solidFill>
                <a:latin typeface="Century Gothic" pitchFamily="34" charset="0"/>
                <a:ea typeface="Century Gothic" pitchFamily="34" charset="-122"/>
                <a:cs typeface="Century Gothic" pitchFamily="34" charset="-120"/>
              </a:rPr>
              <a:t>08</a:t>
            </a:r>
            <a:endParaRPr lang="en-US" sz="2000" dirty="0"/>
          </a:p>
        </p:txBody>
      </p:sp>
      <p:sp>
        <p:nvSpPr>
          <p:cNvPr id="34" name="Text 32"/>
          <p:cNvSpPr txBox="1"/>
          <p:nvPr/>
        </p:nvSpPr>
        <p:spPr>
          <a:xfrm>
            <a:off x="7147408" y="1783080"/>
            <a:ext cx="3535528" cy="512064"/>
          </a:xfrm>
          <a:prstGeom prst="rect">
            <a:avLst/>
          </a:prstGeom>
          <a:noFill/>
          <a:ln/>
        </p:spPr>
        <p:txBody>
          <a:bodyPr wrap="square" lIns="0" tIns="0" rIns="0" bIns="0" rtlCol="0" anchor="ctr"/>
          <a:lstStyle/>
          <a:p>
            <a:pPr marL="0" indent="0">
              <a:buNone/>
            </a:pPr>
            <a:r>
              <a:rPr lang="en-US" sz="1300" b="1" u="sng" dirty="0">
                <a:solidFill>
                  <a:srgbClr val="FFFFFF"/>
                </a:solidFill>
                <a:latin typeface="Century Gothic" pitchFamily="34" charset="0"/>
                <a:ea typeface="Century Gothic" pitchFamily="34" charset="-122"/>
                <a:cs typeface="Century Gothic" pitchFamily="34" charset="-120"/>
                <a:hlinkClick r:id="rId10" action="ppaction://hlinksldjump" tooltip="Interpretación de los escritos proféticos">
                  <a:extLst>
                    <a:ext uri="{A12FA001-AC4F-418D-AE19-62706E023703}">
                      <ahyp:hlinkClr xmlns:ahyp="http://schemas.microsoft.com/office/drawing/2018/hyperlinkcolor" val="tx"/>
                    </a:ext>
                  </a:extLst>
                </a:hlinkClick>
              </a:rPr>
              <a:t>Interpretación de los escritos proféticos</a:t>
            </a:r>
            <a:endParaRPr lang="en-US" sz="1300" dirty="0"/>
          </a:p>
        </p:txBody>
      </p:sp>
      <p:sp>
        <p:nvSpPr>
          <p:cNvPr id="35" name="Text 33"/>
          <p:cNvSpPr txBox="1"/>
          <p:nvPr/>
        </p:nvSpPr>
        <p:spPr>
          <a:xfrm>
            <a:off x="10728655" y="1783080"/>
            <a:ext cx="777240" cy="512064"/>
          </a:xfrm>
          <a:prstGeom prst="rect">
            <a:avLst/>
          </a:prstGeom>
          <a:noFill/>
          <a:ln/>
        </p:spPr>
        <p:txBody>
          <a:bodyPr wrap="square" lIns="0" tIns="0" rIns="0" bIns="0" rtlCol="0" anchor="ctr"/>
          <a:lstStyle/>
          <a:p>
            <a:pPr marL="0" indent="0" algn="r">
              <a:buNone/>
            </a:pPr>
            <a:r>
              <a:rPr lang="en-US" sz="1300" i="1" dirty="0">
                <a:solidFill>
                  <a:srgbClr val="A7ABDE"/>
                </a:solidFill>
                <a:latin typeface="Calibri" pitchFamily="34" charset="0"/>
                <a:ea typeface="Calibri" pitchFamily="34" charset="-122"/>
                <a:cs typeface="Calibri" pitchFamily="34" charset="-120"/>
              </a:rPr>
              <a:t>21 nov</a:t>
            </a:r>
            <a:endParaRPr lang="en-US" sz="1300" dirty="0"/>
          </a:p>
        </p:txBody>
      </p:sp>
      <p:sp>
        <p:nvSpPr>
          <p:cNvPr id="36" name="Shape 34"/>
          <p:cNvSpPr/>
          <p:nvPr/>
        </p:nvSpPr>
        <p:spPr>
          <a:xfrm>
            <a:off x="6324448" y="2386584"/>
            <a:ext cx="5318608" cy="512064"/>
          </a:xfrm>
          <a:prstGeom prst="rect">
            <a:avLst/>
          </a:prstGeom>
          <a:solidFill>
            <a:srgbClr val="16263A"/>
          </a:solidFill>
          <a:ln/>
        </p:spPr>
      </p:sp>
      <p:sp>
        <p:nvSpPr>
          <p:cNvPr id="37" name="Text 35"/>
          <p:cNvSpPr txBox="1"/>
          <p:nvPr/>
        </p:nvSpPr>
        <p:spPr>
          <a:xfrm>
            <a:off x="6461608" y="2386584"/>
            <a:ext cx="640080" cy="512064"/>
          </a:xfrm>
          <a:prstGeom prst="rect">
            <a:avLst/>
          </a:prstGeom>
          <a:noFill/>
          <a:ln/>
        </p:spPr>
        <p:txBody>
          <a:bodyPr wrap="square" lIns="0" tIns="0" rIns="0" bIns="0" rtlCol="0" anchor="ctr"/>
          <a:lstStyle/>
          <a:p>
            <a:pPr marL="0" indent="0">
              <a:buNone/>
            </a:pPr>
            <a:r>
              <a:rPr lang="en-US" sz="2000" b="1" dirty="0">
                <a:solidFill>
                  <a:srgbClr val="A7ABDE"/>
                </a:solidFill>
                <a:latin typeface="Century Gothic" pitchFamily="34" charset="0"/>
                <a:ea typeface="Century Gothic" pitchFamily="34" charset="-122"/>
                <a:cs typeface="Century Gothic" pitchFamily="34" charset="-120"/>
              </a:rPr>
              <a:t>09</a:t>
            </a:r>
            <a:endParaRPr lang="en-US" sz="2000" dirty="0"/>
          </a:p>
        </p:txBody>
      </p:sp>
      <p:sp>
        <p:nvSpPr>
          <p:cNvPr id="38" name="Text 36"/>
          <p:cNvSpPr txBox="1"/>
          <p:nvPr/>
        </p:nvSpPr>
        <p:spPr>
          <a:xfrm>
            <a:off x="7147408" y="2386584"/>
            <a:ext cx="3535528" cy="512064"/>
          </a:xfrm>
          <a:prstGeom prst="rect">
            <a:avLst/>
          </a:prstGeom>
          <a:noFill/>
          <a:ln/>
        </p:spPr>
        <p:txBody>
          <a:bodyPr wrap="square" lIns="0" tIns="0" rIns="0" bIns="0" rtlCol="0" anchor="ctr"/>
          <a:lstStyle/>
          <a:p>
            <a:pPr marL="0" indent="0">
              <a:buNone/>
            </a:pPr>
            <a:r>
              <a:rPr lang="en-US" sz="1300" b="1" u="sng" dirty="0">
                <a:solidFill>
                  <a:srgbClr val="FFFFFF"/>
                </a:solidFill>
                <a:latin typeface="Century Gothic" pitchFamily="34" charset="0"/>
                <a:ea typeface="Century Gothic" pitchFamily="34" charset="-122"/>
                <a:cs typeface="Century Gothic" pitchFamily="34" charset="-120"/>
                <a:hlinkClick r:id="rId11" action="ppaction://hlinksldjump" tooltip="Poniendo a prueba a los profetas">
                  <a:extLst>
                    <a:ext uri="{A12FA001-AC4F-418D-AE19-62706E023703}">
                      <ahyp:hlinkClr xmlns:ahyp="http://schemas.microsoft.com/office/drawing/2018/hyperlinkcolor" val="tx"/>
                    </a:ext>
                  </a:extLst>
                </a:hlinkClick>
              </a:rPr>
              <a:t>Poniendo a prueba a los profetas</a:t>
            </a:r>
            <a:endParaRPr lang="en-US" sz="1300" dirty="0"/>
          </a:p>
        </p:txBody>
      </p:sp>
      <p:sp>
        <p:nvSpPr>
          <p:cNvPr id="39" name="Text 37"/>
          <p:cNvSpPr txBox="1"/>
          <p:nvPr/>
        </p:nvSpPr>
        <p:spPr>
          <a:xfrm>
            <a:off x="10728655" y="2386584"/>
            <a:ext cx="777240" cy="512064"/>
          </a:xfrm>
          <a:prstGeom prst="rect">
            <a:avLst/>
          </a:prstGeom>
          <a:noFill/>
          <a:ln/>
        </p:spPr>
        <p:txBody>
          <a:bodyPr wrap="square" lIns="0" tIns="0" rIns="0" bIns="0" rtlCol="0" anchor="ctr"/>
          <a:lstStyle/>
          <a:p>
            <a:pPr marL="0" indent="0" algn="r">
              <a:buNone/>
            </a:pPr>
            <a:r>
              <a:rPr lang="en-US" sz="1300" i="1" dirty="0">
                <a:solidFill>
                  <a:srgbClr val="A7ABDE"/>
                </a:solidFill>
                <a:latin typeface="Calibri" pitchFamily="34" charset="0"/>
                <a:ea typeface="Calibri" pitchFamily="34" charset="-122"/>
                <a:cs typeface="Calibri" pitchFamily="34" charset="-120"/>
              </a:rPr>
              <a:t>28 nov</a:t>
            </a:r>
            <a:endParaRPr lang="en-US" sz="1300" dirty="0"/>
          </a:p>
        </p:txBody>
      </p:sp>
      <p:sp>
        <p:nvSpPr>
          <p:cNvPr id="40" name="Shape 38"/>
          <p:cNvSpPr/>
          <p:nvPr/>
        </p:nvSpPr>
        <p:spPr>
          <a:xfrm>
            <a:off x="6324448" y="2990088"/>
            <a:ext cx="5318608" cy="512064"/>
          </a:xfrm>
          <a:prstGeom prst="rect">
            <a:avLst/>
          </a:prstGeom>
          <a:solidFill>
            <a:srgbClr val="16263A"/>
          </a:solidFill>
          <a:ln/>
        </p:spPr>
      </p:sp>
      <p:sp>
        <p:nvSpPr>
          <p:cNvPr id="41" name="Text 39"/>
          <p:cNvSpPr txBox="1"/>
          <p:nvPr/>
        </p:nvSpPr>
        <p:spPr>
          <a:xfrm>
            <a:off x="6461608" y="2990088"/>
            <a:ext cx="640080" cy="512064"/>
          </a:xfrm>
          <a:prstGeom prst="rect">
            <a:avLst/>
          </a:prstGeom>
          <a:noFill/>
          <a:ln/>
        </p:spPr>
        <p:txBody>
          <a:bodyPr wrap="square" lIns="0" tIns="0" rIns="0" bIns="0" rtlCol="0" anchor="ctr"/>
          <a:lstStyle/>
          <a:p>
            <a:pPr marL="0" indent="0">
              <a:buNone/>
            </a:pPr>
            <a:r>
              <a:rPr lang="en-US" sz="2000" b="1" dirty="0">
                <a:solidFill>
                  <a:srgbClr val="A7ABDE"/>
                </a:solidFill>
                <a:latin typeface="Century Gothic" pitchFamily="34" charset="0"/>
                <a:ea typeface="Century Gothic" pitchFamily="34" charset="-122"/>
                <a:cs typeface="Century Gothic" pitchFamily="34" charset="-120"/>
              </a:rPr>
              <a:t>10</a:t>
            </a:r>
            <a:endParaRPr lang="en-US" sz="2000" dirty="0"/>
          </a:p>
        </p:txBody>
      </p:sp>
      <p:sp>
        <p:nvSpPr>
          <p:cNvPr id="42" name="Text 40"/>
          <p:cNvSpPr txBox="1"/>
          <p:nvPr/>
        </p:nvSpPr>
        <p:spPr>
          <a:xfrm>
            <a:off x="7147408" y="2990088"/>
            <a:ext cx="3535528" cy="512064"/>
          </a:xfrm>
          <a:prstGeom prst="rect">
            <a:avLst/>
          </a:prstGeom>
          <a:noFill/>
          <a:ln/>
        </p:spPr>
        <p:txBody>
          <a:bodyPr wrap="square" lIns="0" tIns="0" rIns="0" bIns="0" rtlCol="0" anchor="ctr"/>
          <a:lstStyle/>
          <a:p>
            <a:pPr marL="0" indent="0">
              <a:buNone/>
            </a:pPr>
            <a:r>
              <a:rPr lang="en-US" sz="1300" b="1" u="sng" dirty="0">
                <a:solidFill>
                  <a:srgbClr val="FFFFFF"/>
                </a:solidFill>
                <a:latin typeface="Century Gothic" pitchFamily="34" charset="0"/>
                <a:ea typeface="Century Gothic" pitchFamily="34" charset="-122"/>
                <a:cs typeface="Century Gothic" pitchFamily="34" charset="-120"/>
                <a:hlinkClick r:id="rId12" action="ppaction://hlinksldjump" tooltip="Autoridad y relevancia proféticas">
                  <a:extLst>
                    <a:ext uri="{A12FA001-AC4F-418D-AE19-62706E023703}">
                      <ahyp:hlinkClr xmlns:ahyp="http://schemas.microsoft.com/office/drawing/2018/hyperlinkcolor" val="tx"/>
                    </a:ext>
                  </a:extLst>
                </a:hlinkClick>
              </a:rPr>
              <a:t>Autoridad y relevancia proféticas</a:t>
            </a:r>
            <a:endParaRPr lang="en-US" sz="1300" dirty="0"/>
          </a:p>
        </p:txBody>
      </p:sp>
      <p:sp>
        <p:nvSpPr>
          <p:cNvPr id="43" name="Text 41"/>
          <p:cNvSpPr txBox="1"/>
          <p:nvPr/>
        </p:nvSpPr>
        <p:spPr>
          <a:xfrm>
            <a:off x="10728655" y="2990088"/>
            <a:ext cx="777240" cy="512064"/>
          </a:xfrm>
          <a:prstGeom prst="rect">
            <a:avLst/>
          </a:prstGeom>
          <a:noFill/>
          <a:ln/>
        </p:spPr>
        <p:txBody>
          <a:bodyPr wrap="square" lIns="0" tIns="0" rIns="0" bIns="0" rtlCol="0" anchor="ctr"/>
          <a:lstStyle/>
          <a:p>
            <a:pPr marL="0" indent="0" algn="r">
              <a:buNone/>
            </a:pPr>
            <a:r>
              <a:rPr lang="en-US" sz="1300" i="1" dirty="0">
                <a:solidFill>
                  <a:srgbClr val="A7ABDE"/>
                </a:solidFill>
                <a:latin typeface="Calibri" pitchFamily="34" charset="0"/>
                <a:ea typeface="Calibri" pitchFamily="34" charset="-122"/>
                <a:cs typeface="Calibri" pitchFamily="34" charset="-120"/>
              </a:rPr>
              <a:t>5 dic</a:t>
            </a:r>
            <a:endParaRPr lang="en-US" sz="1300" dirty="0"/>
          </a:p>
        </p:txBody>
      </p:sp>
      <p:sp>
        <p:nvSpPr>
          <p:cNvPr id="44" name="Shape 42"/>
          <p:cNvSpPr/>
          <p:nvPr/>
        </p:nvSpPr>
        <p:spPr>
          <a:xfrm>
            <a:off x="6324448" y="3593592"/>
            <a:ext cx="5318608" cy="512064"/>
          </a:xfrm>
          <a:prstGeom prst="rect">
            <a:avLst/>
          </a:prstGeom>
          <a:solidFill>
            <a:srgbClr val="16263A"/>
          </a:solidFill>
          <a:ln/>
        </p:spPr>
      </p:sp>
      <p:sp>
        <p:nvSpPr>
          <p:cNvPr id="45" name="Text 43"/>
          <p:cNvSpPr txBox="1"/>
          <p:nvPr/>
        </p:nvSpPr>
        <p:spPr>
          <a:xfrm>
            <a:off x="6461608" y="3593592"/>
            <a:ext cx="640080" cy="512064"/>
          </a:xfrm>
          <a:prstGeom prst="rect">
            <a:avLst/>
          </a:prstGeom>
          <a:noFill/>
          <a:ln/>
        </p:spPr>
        <p:txBody>
          <a:bodyPr wrap="square" lIns="0" tIns="0" rIns="0" bIns="0" rtlCol="0" anchor="ctr"/>
          <a:lstStyle/>
          <a:p>
            <a:pPr marL="0" indent="0">
              <a:buNone/>
            </a:pPr>
            <a:r>
              <a:rPr lang="en-US" sz="2000" b="1" dirty="0">
                <a:solidFill>
                  <a:srgbClr val="A7ABDE"/>
                </a:solidFill>
                <a:latin typeface="Century Gothic" pitchFamily="34" charset="0"/>
                <a:ea typeface="Century Gothic" pitchFamily="34" charset="-122"/>
                <a:cs typeface="Century Gothic" pitchFamily="34" charset="-120"/>
              </a:rPr>
              <a:t>11</a:t>
            </a:r>
            <a:endParaRPr lang="en-US" sz="2000" dirty="0"/>
          </a:p>
        </p:txBody>
      </p:sp>
      <p:sp>
        <p:nvSpPr>
          <p:cNvPr id="46" name="Text 44"/>
          <p:cNvSpPr txBox="1"/>
          <p:nvPr/>
        </p:nvSpPr>
        <p:spPr>
          <a:xfrm>
            <a:off x="7147408" y="3593592"/>
            <a:ext cx="3535528" cy="512064"/>
          </a:xfrm>
          <a:prstGeom prst="rect">
            <a:avLst/>
          </a:prstGeom>
          <a:noFill/>
          <a:ln/>
        </p:spPr>
        <p:txBody>
          <a:bodyPr wrap="square" lIns="0" tIns="0" rIns="0" bIns="0" rtlCol="0" anchor="ctr"/>
          <a:lstStyle/>
          <a:p>
            <a:pPr marL="0" indent="0">
              <a:buNone/>
            </a:pPr>
            <a:r>
              <a:rPr lang="en-US" sz="1300" b="1" u="sng" dirty="0">
                <a:solidFill>
                  <a:srgbClr val="FFFFFF"/>
                </a:solidFill>
                <a:latin typeface="Century Gothic" pitchFamily="34" charset="0"/>
                <a:ea typeface="Century Gothic" pitchFamily="34" charset="-122"/>
                <a:cs typeface="Century Gothic" pitchFamily="34" charset="-120"/>
                <a:hlinkClick r:id="rId13" action="ppaction://hlinksldjump" tooltip="Manifestación profética en momentos cruciales">
                  <a:extLst>
                    <a:ext uri="{A12FA001-AC4F-418D-AE19-62706E023703}">
                      <ahyp:hlinkClr xmlns:ahyp="http://schemas.microsoft.com/office/drawing/2018/hyperlinkcolor" val="tx"/>
                    </a:ext>
                  </a:extLst>
                </a:hlinkClick>
              </a:rPr>
              <a:t>Manifestación profética en momentos cruciales</a:t>
            </a:r>
            <a:endParaRPr lang="en-US" sz="1300" dirty="0"/>
          </a:p>
        </p:txBody>
      </p:sp>
      <p:sp>
        <p:nvSpPr>
          <p:cNvPr id="47" name="Text 45"/>
          <p:cNvSpPr txBox="1"/>
          <p:nvPr/>
        </p:nvSpPr>
        <p:spPr>
          <a:xfrm>
            <a:off x="10728655" y="3593592"/>
            <a:ext cx="777240" cy="512064"/>
          </a:xfrm>
          <a:prstGeom prst="rect">
            <a:avLst/>
          </a:prstGeom>
          <a:noFill/>
          <a:ln/>
        </p:spPr>
        <p:txBody>
          <a:bodyPr wrap="square" lIns="0" tIns="0" rIns="0" bIns="0" rtlCol="0" anchor="ctr"/>
          <a:lstStyle/>
          <a:p>
            <a:pPr marL="0" indent="0" algn="r">
              <a:buNone/>
            </a:pPr>
            <a:r>
              <a:rPr lang="en-US" sz="1300" i="1" dirty="0">
                <a:solidFill>
                  <a:srgbClr val="A7ABDE"/>
                </a:solidFill>
                <a:latin typeface="Calibri" pitchFamily="34" charset="0"/>
                <a:ea typeface="Calibri" pitchFamily="34" charset="-122"/>
                <a:cs typeface="Calibri" pitchFamily="34" charset="-120"/>
              </a:rPr>
              <a:t>12 dic</a:t>
            </a:r>
            <a:endParaRPr lang="en-US" sz="1300" dirty="0"/>
          </a:p>
        </p:txBody>
      </p:sp>
      <p:sp>
        <p:nvSpPr>
          <p:cNvPr id="48" name="Shape 46"/>
          <p:cNvSpPr/>
          <p:nvPr/>
        </p:nvSpPr>
        <p:spPr>
          <a:xfrm>
            <a:off x="6324448" y="4197096"/>
            <a:ext cx="5318608" cy="512064"/>
          </a:xfrm>
          <a:prstGeom prst="rect">
            <a:avLst/>
          </a:prstGeom>
          <a:solidFill>
            <a:srgbClr val="16263A"/>
          </a:solidFill>
          <a:ln/>
        </p:spPr>
      </p:sp>
      <p:sp>
        <p:nvSpPr>
          <p:cNvPr id="49" name="Text 47"/>
          <p:cNvSpPr txBox="1"/>
          <p:nvPr/>
        </p:nvSpPr>
        <p:spPr>
          <a:xfrm>
            <a:off x="6461608" y="4197096"/>
            <a:ext cx="640080" cy="512064"/>
          </a:xfrm>
          <a:prstGeom prst="rect">
            <a:avLst/>
          </a:prstGeom>
          <a:noFill/>
          <a:ln/>
        </p:spPr>
        <p:txBody>
          <a:bodyPr wrap="square" lIns="0" tIns="0" rIns="0" bIns="0" rtlCol="0" anchor="ctr"/>
          <a:lstStyle/>
          <a:p>
            <a:pPr marL="0" indent="0">
              <a:buNone/>
            </a:pPr>
            <a:r>
              <a:rPr lang="en-US" sz="2000" b="1" dirty="0">
                <a:solidFill>
                  <a:srgbClr val="A7ABDE"/>
                </a:solidFill>
                <a:latin typeface="Century Gothic" pitchFamily="34" charset="0"/>
                <a:ea typeface="Century Gothic" pitchFamily="34" charset="-122"/>
                <a:cs typeface="Century Gothic" pitchFamily="34" charset="-120"/>
              </a:rPr>
              <a:t>12</a:t>
            </a:r>
            <a:endParaRPr lang="en-US" sz="2000" dirty="0"/>
          </a:p>
        </p:txBody>
      </p:sp>
      <p:sp>
        <p:nvSpPr>
          <p:cNvPr id="50" name="Text 48"/>
          <p:cNvSpPr txBox="1"/>
          <p:nvPr/>
        </p:nvSpPr>
        <p:spPr>
          <a:xfrm>
            <a:off x="7147408" y="4197096"/>
            <a:ext cx="3535528" cy="512064"/>
          </a:xfrm>
          <a:prstGeom prst="rect">
            <a:avLst/>
          </a:prstGeom>
          <a:noFill/>
          <a:ln/>
        </p:spPr>
        <p:txBody>
          <a:bodyPr wrap="square" lIns="0" tIns="0" rIns="0" bIns="0" rtlCol="0" anchor="ctr"/>
          <a:lstStyle/>
          <a:p>
            <a:pPr marL="0" indent="0">
              <a:buNone/>
            </a:pPr>
            <a:r>
              <a:rPr lang="en-US" sz="1300" b="1" u="sng" dirty="0">
                <a:solidFill>
                  <a:srgbClr val="FFFFFF"/>
                </a:solidFill>
                <a:latin typeface="Century Gothic" pitchFamily="34" charset="0"/>
                <a:ea typeface="Century Gothic" pitchFamily="34" charset="-122"/>
                <a:cs typeface="Century Gothic" pitchFamily="34" charset="-120"/>
                <a:hlinkClick r:id="rId14" action="ppaction://hlinksldjump" tooltip="Revelaciones proféticas del fin de los tiempos">
                  <a:extLst>
                    <a:ext uri="{A12FA001-AC4F-418D-AE19-62706E023703}">
                      <ahyp:hlinkClr xmlns:ahyp="http://schemas.microsoft.com/office/drawing/2018/hyperlinkcolor" val="tx"/>
                    </a:ext>
                  </a:extLst>
                </a:hlinkClick>
              </a:rPr>
              <a:t>Revelaciones proféticas del fin de los tiempos</a:t>
            </a:r>
            <a:endParaRPr lang="en-US" sz="1300" dirty="0"/>
          </a:p>
        </p:txBody>
      </p:sp>
      <p:sp>
        <p:nvSpPr>
          <p:cNvPr id="51" name="Text 49"/>
          <p:cNvSpPr txBox="1"/>
          <p:nvPr/>
        </p:nvSpPr>
        <p:spPr>
          <a:xfrm>
            <a:off x="10728655" y="4197096"/>
            <a:ext cx="777240" cy="512064"/>
          </a:xfrm>
          <a:prstGeom prst="rect">
            <a:avLst/>
          </a:prstGeom>
          <a:noFill/>
          <a:ln/>
        </p:spPr>
        <p:txBody>
          <a:bodyPr wrap="square" lIns="0" tIns="0" rIns="0" bIns="0" rtlCol="0" anchor="ctr"/>
          <a:lstStyle/>
          <a:p>
            <a:pPr marL="0" indent="0" algn="r">
              <a:buNone/>
            </a:pPr>
            <a:r>
              <a:rPr lang="en-US" sz="1300" i="1" dirty="0">
                <a:solidFill>
                  <a:srgbClr val="A7ABDE"/>
                </a:solidFill>
                <a:latin typeface="Calibri" pitchFamily="34" charset="0"/>
                <a:ea typeface="Calibri" pitchFamily="34" charset="-122"/>
                <a:cs typeface="Calibri" pitchFamily="34" charset="-120"/>
              </a:rPr>
              <a:t>19 dic</a:t>
            </a:r>
            <a:endParaRPr lang="en-US" sz="1300" dirty="0"/>
          </a:p>
        </p:txBody>
      </p:sp>
      <p:sp>
        <p:nvSpPr>
          <p:cNvPr id="52" name="Shape 50"/>
          <p:cNvSpPr/>
          <p:nvPr/>
        </p:nvSpPr>
        <p:spPr>
          <a:xfrm>
            <a:off x="6324448" y="4800600"/>
            <a:ext cx="5318608" cy="512064"/>
          </a:xfrm>
          <a:prstGeom prst="rect">
            <a:avLst/>
          </a:prstGeom>
          <a:solidFill>
            <a:srgbClr val="16263A"/>
          </a:solidFill>
          <a:ln/>
        </p:spPr>
      </p:sp>
      <p:sp>
        <p:nvSpPr>
          <p:cNvPr id="53" name="Text 51"/>
          <p:cNvSpPr txBox="1"/>
          <p:nvPr/>
        </p:nvSpPr>
        <p:spPr>
          <a:xfrm>
            <a:off x="6461608" y="4800600"/>
            <a:ext cx="640080" cy="512064"/>
          </a:xfrm>
          <a:prstGeom prst="rect">
            <a:avLst/>
          </a:prstGeom>
          <a:noFill/>
          <a:ln/>
        </p:spPr>
        <p:txBody>
          <a:bodyPr wrap="square" lIns="0" tIns="0" rIns="0" bIns="0" rtlCol="0" anchor="ctr"/>
          <a:lstStyle/>
          <a:p>
            <a:pPr marL="0" indent="0">
              <a:buNone/>
            </a:pPr>
            <a:r>
              <a:rPr lang="en-US" sz="2000" b="1" dirty="0">
                <a:solidFill>
                  <a:srgbClr val="A7ABDE"/>
                </a:solidFill>
                <a:latin typeface="Century Gothic" pitchFamily="34" charset="0"/>
                <a:ea typeface="Century Gothic" pitchFamily="34" charset="-122"/>
                <a:cs typeface="Century Gothic" pitchFamily="34" charset="-120"/>
              </a:rPr>
              <a:t>13</a:t>
            </a:r>
            <a:endParaRPr lang="en-US" sz="2000" dirty="0"/>
          </a:p>
        </p:txBody>
      </p:sp>
      <p:sp>
        <p:nvSpPr>
          <p:cNvPr id="54" name="Text 52"/>
          <p:cNvSpPr txBox="1"/>
          <p:nvPr/>
        </p:nvSpPr>
        <p:spPr>
          <a:xfrm>
            <a:off x="7147408" y="4800600"/>
            <a:ext cx="3535528" cy="512064"/>
          </a:xfrm>
          <a:prstGeom prst="rect">
            <a:avLst/>
          </a:prstGeom>
          <a:noFill/>
          <a:ln/>
        </p:spPr>
        <p:txBody>
          <a:bodyPr wrap="square" lIns="0" tIns="0" rIns="0" bIns="0" rtlCol="0" anchor="ctr"/>
          <a:lstStyle/>
          <a:p>
            <a:pPr marL="0" indent="0">
              <a:buNone/>
            </a:pPr>
            <a:r>
              <a:rPr lang="en-US" sz="1300" b="1" u="sng" dirty="0">
                <a:solidFill>
                  <a:srgbClr val="FFFFFF"/>
                </a:solidFill>
                <a:latin typeface="Century Gothic" pitchFamily="34" charset="0"/>
                <a:ea typeface="Century Gothic" pitchFamily="34" charset="-122"/>
                <a:cs typeface="Century Gothic" pitchFamily="34" charset="-120"/>
                <a:hlinkClick r:id="rId15" action="ppaction://hlinksldjump" tooltip="Bendiciones de la palabra profética">
                  <a:extLst>
                    <a:ext uri="{A12FA001-AC4F-418D-AE19-62706E023703}">
                      <ahyp:hlinkClr xmlns:ahyp="http://schemas.microsoft.com/office/drawing/2018/hyperlinkcolor" val="tx"/>
                    </a:ext>
                  </a:extLst>
                </a:hlinkClick>
              </a:rPr>
              <a:t>Bendiciones de la palabra profética</a:t>
            </a:r>
            <a:endParaRPr lang="en-US" sz="1300" dirty="0"/>
          </a:p>
        </p:txBody>
      </p:sp>
      <p:sp>
        <p:nvSpPr>
          <p:cNvPr id="55" name="Text 53"/>
          <p:cNvSpPr txBox="1"/>
          <p:nvPr/>
        </p:nvSpPr>
        <p:spPr>
          <a:xfrm>
            <a:off x="10728655" y="4800600"/>
            <a:ext cx="777240" cy="512064"/>
          </a:xfrm>
          <a:prstGeom prst="rect">
            <a:avLst/>
          </a:prstGeom>
          <a:noFill/>
          <a:ln/>
        </p:spPr>
        <p:txBody>
          <a:bodyPr wrap="square" lIns="0" tIns="0" rIns="0" bIns="0" rtlCol="0" anchor="ctr"/>
          <a:lstStyle/>
          <a:p>
            <a:pPr marL="0" indent="0" algn="r">
              <a:buNone/>
            </a:pPr>
            <a:r>
              <a:rPr lang="en-US" sz="1300" i="1" dirty="0">
                <a:solidFill>
                  <a:srgbClr val="A7ABDE"/>
                </a:solidFill>
                <a:latin typeface="Calibri" pitchFamily="34" charset="0"/>
                <a:ea typeface="Calibri" pitchFamily="34" charset="-122"/>
                <a:cs typeface="Calibri" pitchFamily="34" charset="-120"/>
              </a:rPr>
              <a:t>26 dic</a:t>
            </a:r>
            <a:endParaRPr lang="en-US" sz="1300" dirty="0"/>
          </a:p>
        </p:txBody>
      </p:sp>
      <p:pic>
        <p:nvPicPr>
          <p:cNvPr id="56" name="Image 0" descr="preencoded.png"/>
          <p:cNvPicPr>
            <a:picLocks noChangeAspect="1"/>
          </p:cNvPicPr>
          <p:nvPr/>
        </p:nvPicPr>
        <p:blipFill>
          <a:blip r:embed="rId16"/>
          <a:stretch>
            <a:fillRect/>
          </a:stretch>
        </p:blipFill>
        <p:spPr>
          <a:xfrm>
            <a:off x="548640" y="6419088"/>
            <a:ext cx="182880" cy="182880"/>
          </a:xfrm>
          <a:prstGeom prst="rect">
            <a:avLst/>
          </a:prstGeom>
        </p:spPr>
      </p:pic>
      <p:sp>
        <p:nvSpPr>
          <p:cNvPr id="57" name="Text 54"/>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502920"/>
            <a:ext cx="5486400" cy="274320"/>
          </a:xfrm>
          <a:prstGeom prst="rect">
            <a:avLst/>
          </a:prstGeom>
          <a:noFill/>
          <a:ln/>
        </p:spPr>
        <p:txBody>
          <a:bodyPr wrap="square" lIns="0" tIns="0" rIns="0" bIns="0" rtlCol="0" anchor="t"/>
          <a:lstStyle/>
          <a:p>
            <a:pPr marL="0" indent="0">
              <a:buNone/>
            </a:pPr>
            <a:r>
              <a:rPr lang="en-US" sz="1300" b="1" kern="0" spc="500" dirty="0">
                <a:solidFill>
                  <a:srgbClr val="FFFFFF"/>
                </a:solidFill>
                <a:latin typeface="Century Gothic" pitchFamily="34" charset="0"/>
                <a:ea typeface="Century Gothic" pitchFamily="34" charset="-122"/>
                <a:cs typeface="Century Gothic" pitchFamily="34" charset="-120"/>
              </a:rPr>
              <a:t>EL DON DE PROFECÍA</a:t>
            </a:r>
            <a:endParaRPr lang="en-US" sz="1300" dirty="0"/>
          </a:p>
        </p:txBody>
      </p:sp>
      <p:sp>
        <p:nvSpPr>
          <p:cNvPr id="3" name="Text 1"/>
          <p:cNvSpPr txBox="1"/>
          <p:nvPr/>
        </p:nvSpPr>
        <p:spPr>
          <a:xfrm>
            <a:off x="548640" y="822960"/>
            <a:ext cx="5943600" cy="274320"/>
          </a:xfrm>
          <a:prstGeom prst="rect">
            <a:avLst/>
          </a:prstGeom>
          <a:noFill/>
          <a:ln/>
        </p:spPr>
        <p:txBody>
          <a:bodyPr wrap="square" lIns="0" tIns="0" rIns="0" bIns="0" rtlCol="0" anchor="t"/>
          <a:lstStyle/>
          <a:p>
            <a:pPr marL="0" indent="0">
              <a:buNone/>
            </a:pPr>
            <a:r>
              <a:rPr lang="en-US" sz="1100" kern="0" spc="100" dirty="0">
                <a:solidFill>
                  <a:srgbClr val="A7ABDE"/>
                </a:solidFill>
                <a:latin typeface="Calibri" pitchFamily="34" charset="0"/>
                <a:ea typeface="Calibri" pitchFamily="34" charset="-122"/>
                <a:cs typeface="Calibri" pitchFamily="34" charset="-120"/>
              </a:rPr>
              <a:t>Guía didáctica · Escuela Sabática de Adultos · IV Trimestre 2026</a:t>
            </a:r>
            <a:endParaRPr lang="en-US" sz="1100" dirty="0"/>
          </a:p>
        </p:txBody>
      </p:sp>
      <p:sp>
        <p:nvSpPr>
          <p:cNvPr id="4" name="Text 2"/>
          <p:cNvSpPr txBox="1"/>
          <p:nvPr/>
        </p:nvSpPr>
        <p:spPr>
          <a:xfrm>
            <a:off x="502920" y="1874520"/>
            <a:ext cx="2377440" cy="1325880"/>
          </a:xfrm>
          <a:prstGeom prst="rect">
            <a:avLst/>
          </a:prstGeom>
          <a:noFill/>
          <a:ln/>
        </p:spPr>
        <p:txBody>
          <a:bodyPr wrap="square" lIns="0" tIns="0" rIns="0" bIns="0" rtlCol="0" anchor="b"/>
          <a:lstStyle/>
          <a:p>
            <a:pPr marL="0" indent="0">
              <a:buNone/>
            </a:pPr>
            <a:r>
              <a:rPr lang="en-US" sz="9600" b="1" dirty="0">
                <a:solidFill>
                  <a:srgbClr val="A7ABDE"/>
                </a:solidFill>
                <a:latin typeface="Century Gothic" pitchFamily="34" charset="0"/>
                <a:ea typeface="Century Gothic" pitchFamily="34" charset="-122"/>
                <a:cs typeface="Century Gothic" pitchFamily="34" charset="-120"/>
              </a:rPr>
              <a:t>01</a:t>
            </a:r>
            <a:endParaRPr lang="en-US" sz="9600" dirty="0"/>
          </a:p>
        </p:txBody>
      </p:sp>
      <p:sp>
        <p:nvSpPr>
          <p:cNvPr id="5" name="Shape 3"/>
          <p:cNvSpPr/>
          <p:nvPr/>
        </p:nvSpPr>
        <p:spPr>
          <a:xfrm>
            <a:off x="2788920" y="2331720"/>
            <a:ext cx="0" cy="777240"/>
          </a:xfrm>
          <a:prstGeom prst="line">
            <a:avLst/>
          </a:prstGeom>
          <a:noFill/>
          <a:ln w="12700">
            <a:solidFill>
              <a:srgbClr val="A7ABDE"/>
            </a:solidFill>
            <a:prstDash val="solid"/>
          </a:ln>
        </p:spPr>
      </p:sp>
      <p:sp>
        <p:nvSpPr>
          <p:cNvPr id="6" name="Text 4"/>
          <p:cNvSpPr txBox="1"/>
          <p:nvPr/>
        </p:nvSpPr>
        <p:spPr>
          <a:xfrm>
            <a:off x="2971800" y="2377440"/>
            <a:ext cx="2194560" cy="731520"/>
          </a:xfrm>
          <a:prstGeom prst="rect">
            <a:avLst/>
          </a:prstGeom>
          <a:noFill/>
          <a:ln/>
        </p:spPr>
        <p:txBody>
          <a:bodyPr wrap="square" lIns="0" tIns="0" rIns="0" bIns="0" rtlCol="0" anchor="ctr"/>
          <a:lstStyle/>
          <a:p>
            <a:pPr marL="0" indent="0">
              <a:buNone/>
            </a:pPr>
            <a:r>
              <a:rPr lang="en-US" sz="1400" b="1" kern="0" spc="400" dirty="0">
                <a:solidFill>
                  <a:srgbClr val="FFFFFF"/>
                </a:solidFill>
                <a:latin typeface="Century Gothic" pitchFamily="34" charset="0"/>
                <a:ea typeface="Century Gothic" pitchFamily="34" charset="-122"/>
                <a:cs typeface="Century Gothic" pitchFamily="34" charset="-120"/>
              </a:rPr>
              <a:t>LECCIÓN</a:t>
            </a:r>
            <a:endParaRPr lang="en-US" sz="1400" dirty="0"/>
          </a:p>
          <a:p>
            <a:pPr marL="0" indent="0">
              <a:buNone/>
            </a:pPr>
            <a:r>
              <a:rPr lang="en-US" sz="1100" kern="0" spc="200" dirty="0">
                <a:solidFill>
                  <a:srgbClr val="A7ABDE"/>
                </a:solidFill>
                <a:latin typeface="Century Gothic" pitchFamily="34" charset="0"/>
                <a:ea typeface="Century Gothic" pitchFamily="34" charset="-122"/>
                <a:cs typeface="Century Gothic" pitchFamily="34" charset="-120"/>
              </a:rPr>
              <a:t>1 de 13</a:t>
            </a:r>
            <a:endParaRPr lang="en-US" sz="1400" dirty="0"/>
          </a:p>
        </p:txBody>
      </p:sp>
      <p:sp>
        <p:nvSpPr>
          <p:cNvPr id="7" name="Text 5"/>
          <p:cNvSpPr txBox="1"/>
          <p:nvPr/>
        </p:nvSpPr>
        <p:spPr>
          <a:xfrm>
            <a:off x="548640" y="3337560"/>
            <a:ext cx="6035040" cy="1737360"/>
          </a:xfrm>
          <a:prstGeom prst="rect">
            <a:avLst/>
          </a:prstGeom>
          <a:noFill/>
          <a:ln/>
        </p:spPr>
        <p:txBody>
          <a:bodyPr wrap="square" lIns="0" tIns="0" rIns="0" bIns="0" rtlCol="0" anchor="t"/>
          <a:lstStyle/>
          <a:p>
            <a:pPr marL="0" indent="0">
              <a:lnSpc>
                <a:spcPct val="95000"/>
              </a:lnSpc>
              <a:buNone/>
            </a:pPr>
            <a:r>
              <a:rPr lang="en-US" sz="4400" b="1" dirty="0">
                <a:solidFill>
                  <a:srgbClr val="FFFFFF"/>
                </a:solidFill>
                <a:latin typeface="Century Gothic" pitchFamily="34" charset="0"/>
                <a:ea typeface="Century Gothic" pitchFamily="34" charset="-122"/>
                <a:cs typeface="Century Gothic" pitchFamily="34" charset="-120"/>
              </a:rPr>
              <a:t>EL CREADOR HABLA</a:t>
            </a:r>
            <a:endParaRPr lang="en-US" sz="4400" dirty="0"/>
          </a:p>
        </p:txBody>
      </p:sp>
      <p:sp>
        <p:nvSpPr>
          <p:cNvPr id="8" name="Text 6"/>
          <p:cNvSpPr txBox="1"/>
          <p:nvPr/>
        </p:nvSpPr>
        <p:spPr>
          <a:xfrm>
            <a:off x="548640" y="5166360"/>
            <a:ext cx="6035040" cy="365760"/>
          </a:xfrm>
          <a:prstGeom prst="rect">
            <a:avLst/>
          </a:prstGeom>
          <a:noFill/>
          <a:ln/>
        </p:spPr>
        <p:txBody>
          <a:bodyPr wrap="square" lIns="0" tIns="0" rIns="0" bIns="0" rtlCol="0" anchor="t"/>
          <a:lstStyle/>
          <a:p>
            <a:pPr marL="0" indent="0">
              <a:buNone/>
            </a:pPr>
            <a:r>
              <a:rPr lang="en-US" sz="1800" i="1" dirty="0">
                <a:solidFill>
                  <a:srgbClr val="A7ABDE"/>
                </a:solidFill>
                <a:latin typeface="Calibri" pitchFamily="34" charset="0"/>
                <a:ea typeface="Calibri" pitchFamily="34" charset="-122"/>
                <a:cs typeface="Calibri" pitchFamily="34" charset="-120"/>
              </a:rPr>
              <a:t>Para el sábado 3 de octubre de 2026</a:t>
            </a:r>
            <a:endParaRPr lang="en-US" sz="1800" dirty="0"/>
          </a:p>
        </p:txBody>
      </p:sp>
      <p:pic>
        <p:nvPicPr>
          <p:cNvPr id="9" name="Image 0" descr="preencoded.png"/>
          <p:cNvPicPr>
            <a:picLocks noChangeAspect="1"/>
          </p:cNvPicPr>
          <p:nvPr/>
        </p:nvPicPr>
        <p:blipFill>
          <a:blip r:embed="rId4"/>
          <a:stretch>
            <a:fillRect/>
          </a:stretch>
        </p:blipFill>
        <p:spPr>
          <a:xfrm>
            <a:off x="548640" y="6080760"/>
            <a:ext cx="310896" cy="310896"/>
          </a:xfrm>
          <a:prstGeom prst="rect">
            <a:avLst/>
          </a:prstGeom>
        </p:spPr>
      </p:pic>
      <p:sp>
        <p:nvSpPr>
          <p:cNvPr id="10" name="Text 7"/>
          <p:cNvSpPr txBox="1"/>
          <p:nvPr/>
        </p:nvSpPr>
        <p:spPr>
          <a:xfrm>
            <a:off x="987552" y="6080760"/>
            <a:ext cx="5486400" cy="310896"/>
          </a:xfrm>
          <a:prstGeom prst="rect">
            <a:avLst/>
          </a:prstGeom>
          <a:noFill/>
          <a:ln/>
        </p:spPr>
        <p:txBody>
          <a:bodyPr wrap="square" lIns="0" tIns="0" rIns="0" bIns="0" rtlCol="0" anchor="ctr"/>
          <a:lstStyle/>
          <a:p>
            <a:pPr marL="0" indent="0">
              <a:buNone/>
            </a:pPr>
            <a:r>
              <a:rPr lang="en-US" sz="1100" kern="0" spc="300" dirty="0">
                <a:solidFill>
                  <a:srgbClr val="FFFFFF"/>
                </a:solidFill>
                <a:latin typeface="Century Gothic" pitchFamily="34" charset="0"/>
                <a:ea typeface="Century Gothic" pitchFamily="34" charset="-122"/>
                <a:cs typeface="Century Gothic" pitchFamily="34" charset="-120"/>
              </a:rPr>
              <a:t>DR. TITO GOICOCHEA M.  -  NEED DSA</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548640" y="502920"/>
            <a:ext cx="3494837" cy="384048"/>
          </a:xfrm>
          <a:prstGeom prst="roundRect">
            <a:avLst>
              <a:gd name="adj" fmla="val 50000"/>
            </a:avLst>
          </a:prstGeom>
          <a:solidFill>
            <a:srgbClr val="5D63A5"/>
          </a:solidFill>
          <a:ln/>
        </p:spPr>
      </p:sp>
      <p:pic>
        <p:nvPicPr>
          <p:cNvPr id="3" name="Image 0" descr="preencoded.png"/>
          <p:cNvPicPr>
            <a:picLocks noChangeAspect="1"/>
          </p:cNvPicPr>
          <p:nvPr/>
        </p:nvPicPr>
        <p:blipFill>
          <a:blip r:embed="rId4"/>
          <a:stretch>
            <a:fillRect/>
          </a:stretch>
        </p:blipFill>
        <p:spPr>
          <a:xfrm>
            <a:off x="694944" y="594360"/>
            <a:ext cx="201168" cy="201168"/>
          </a:xfrm>
          <a:prstGeom prst="rect">
            <a:avLst/>
          </a:prstGeom>
        </p:spPr>
      </p:pic>
      <p:sp>
        <p:nvSpPr>
          <p:cNvPr id="4" name="Text 1"/>
          <p:cNvSpPr txBox="1"/>
          <p:nvPr/>
        </p:nvSpPr>
        <p:spPr>
          <a:xfrm>
            <a:off x="969264" y="502920"/>
            <a:ext cx="3037637"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MOTIVA · INICIO DEL TEMA</a:t>
            </a:r>
            <a:endParaRPr lang="en-US" sz="1100" dirty="0"/>
          </a:p>
        </p:txBody>
      </p:sp>
      <p:sp>
        <p:nvSpPr>
          <p:cNvPr id="5" name="Text 2"/>
          <p:cNvSpPr txBox="1"/>
          <p:nvPr/>
        </p:nvSpPr>
        <p:spPr>
          <a:xfrm>
            <a:off x="548640" y="1325880"/>
            <a:ext cx="7315200" cy="274320"/>
          </a:xfrm>
          <a:prstGeom prst="rect">
            <a:avLst/>
          </a:prstGeom>
          <a:noFill/>
          <a:ln/>
        </p:spPr>
        <p:txBody>
          <a:bodyPr wrap="square" lIns="0" tIns="0" rIns="0" bIns="0" rtlCol="0" anchor="t"/>
          <a:lstStyle/>
          <a:p>
            <a:pPr marL="0" indent="0">
              <a:buNone/>
            </a:pPr>
            <a:r>
              <a:rPr lang="en-US" sz="1100" b="1" kern="0" spc="300" dirty="0">
                <a:solidFill>
                  <a:srgbClr val="A7ABDE"/>
                </a:solidFill>
                <a:latin typeface="Century Gothic" pitchFamily="34" charset="0"/>
                <a:ea typeface="Century Gothic" pitchFamily="34" charset="-122"/>
                <a:cs typeface="Century Gothic" pitchFamily="34" charset="-120"/>
              </a:rPr>
              <a:t>TEXTO PRINCIPAL DE LA SEMANA</a:t>
            </a:r>
            <a:endParaRPr lang="en-US" sz="1100" dirty="0"/>
          </a:p>
        </p:txBody>
      </p:sp>
      <p:pic>
        <p:nvPicPr>
          <p:cNvPr id="6" name="Image 1" descr="preencoded.png"/>
          <p:cNvPicPr>
            <a:picLocks noChangeAspect="1"/>
          </p:cNvPicPr>
          <p:nvPr/>
        </p:nvPicPr>
        <p:blipFill>
          <a:blip r:embed="rId5"/>
          <a:stretch>
            <a:fillRect/>
          </a:stretch>
        </p:blipFill>
        <p:spPr>
          <a:xfrm>
            <a:off x="548640" y="1828800"/>
            <a:ext cx="640080" cy="640080"/>
          </a:xfrm>
          <a:prstGeom prst="rect">
            <a:avLst/>
          </a:prstGeom>
        </p:spPr>
      </p:pic>
      <p:sp>
        <p:nvSpPr>
          <p:cNvPr id="7" name="Text 3"/>
          <p:cNvSpPr txBox="1"/>
          <p:nvPr/>
        </p:nvSpPr>
        <p:spPr>
          <a:xfrm>
            <a:off x="1417320" y="1783080"/>
            <a:ext cx="10241280" cy="3931920"/>
          </a:xfrm>
          <a:prstGeom prst="rect">
            <a:avLst/>
          </a:prstGeom>
          <a:noFill/>
          <a:ln/>
        </p:spPr>
        <p:txBody>
          <a:bodyPr wrap="square" lIns="0" tIns="0" rIns="0" bIns="0" rtlCol="0" anchor="t"/>
          <a:lstStyle/>
          <a:p>
            <a:pPr marL="0" indent="0">
              <a:lnSpc>
                <a:spcPct val="115000"/>
              </a:lnSpc>
              <a:spcAft>
                <a:spcPts val="1800"/>
              </a:spcAft>
              <a:buNone/>
            </a:pPr>
            <a:r>
              <a:rPr lang="en-US" sz="3200" i="1" dirty="0">
                <a:solidFill>
                  <a:srgbClr val="FFFFFF"/>
                </a:solidFill>
                <a:latin typeface="Century Gothic" pitchFamily="34" charset="0"/>
                <a:ea typeface="Century Gothic" pitchFamily="34" charset="-122"/>
                <a:cs typeface="Century Gothic" pitchFamily="34" charset="-120"/>
              </a:rPr>
              <a:t>“En el pasado, Dios habló muchas veces y de muchas maneras a nuestros padres mediante los profetas; pero en estos últimos días nos habló por su Hijo, a quien constituyó heredero de todo, por medio de quien hizo el universo”</a:t>
            </a:r>
            <a:endParaRPr lang="en-US" sz="3200" dirty="0"/>
          </a:p>
          <a:p>
            <a:pPr marL="0" indent="0">
              <a:lnSpc>
                <a:spcPct val="115000"/>
              </a:lnSpc>
              <a:buNone/>
            </a:pPr>
            <a:r>
              <a:rPr lang="en-US" sz="2200" b="1" dirty="0">
                <a:solidFill>
                  <a:srgbClr val="A7ABDE"/>
                </a:solidFill>
                <a:latin typeface="Century Gothic" pitchFamily="34" charset="0"/>
                <a:ea typeface="Century Gothic" pitchFamily="34" charset="-122"/>
                <a:cs typeface="Century Gothic" pitchFamily="34" charset="-120"/>
              </a:rPr>
              <a:t>Hebreos 1:1-2</a:t>
            </a:r>
            <a:endParaRPr lang="en-US" sz="3200" dirty="0"/>
          </a:p>
        </p:txBody>
      </p:sp>
      <p:pic>
        <p:nvPicPr>
          <p:cNvPr id="8" name="Image 2" descr="preencoded.png"/>
          <p:cNvPicPr>
            <a:picLocks noChangeAspect="1"/>
          </p:cNvPicPr>
          <p:nvPr/>
        </p:nvPicPr>
        <p:blipFill>
          <a:blip r:embed="rId6"/>
          <a:stretch>
            <a:fillRect/>
          </a:stretch>
        </p:blipFill>
        <p:spPr>
          <a:xfrm>
            <a:off x="548640" y="6419088"/>
            <a:ext cx="182880" cy="182880"/>
          </a:xfrm>
          <a:prstGeom prst="rect">
            <a:avLst/>
          </a:prstGeom>
        </p:spPr>
      </p:pic>
      <p:sp>
        <p:nvSpPr>
          <p:cNvPr id="9" name="Text 4"/>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0" name="Text 5"/>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1  ·  EL CREADOR HABLA</a:t>
            </a:r>
            <a:endParaRPr lang="en-US" sz="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071055" y="0"/>
            <a:ext cx="5120640" cy="6858000"/>
          </a:xfrm>
          <a:prstGeom prst="rect">
            <a:avLst/>
          </a:prstGeom>
        </p:spPr>
      </p:pic>
      <p:sp>
        <p:nvSpPr>
          <p:cNvPr id="3" name="Shape 0"/>
          <p:cNvSpPr/>
          <p:nvPr/>
        </p:nvSpPr>
        <p:spPr>
          <a:xfrm>
            <a:off x="548640" y="502920"/>
            <a:ext cx="3494837" cy="384048"/>
          </a:xfrm>
          <a:prstGeom prst="roundRect">
            <a:avLst>
              <a:gd name="adj" fmla="val 50000"/>
            </a:avLst>
          </a:prstGeom>
          <a:solidFill>
            <a:srgbClr val="5D63A5"/>
          </a:solidFill>
          <a:ln/>
        </p:spPr>
      </p:sp>
      <p:pic>
        <p:nvPicPr>
          <p:cNvPr id="4" name="Image 1" descr="preencoded.png"/>
          <p:cNvPicPr>
            <a:picLocks noChangeAspect="1"/>
          </p:cNvPicPr>
          <p:nvPr/>
        </p:nvPicPr>
        <p:blipFill>
          <a:blip r:embed="rId4"/>
          <a:stretch>
            <a:fillRect/>
          </a:stretch>
        </p:blipFill>
        <p:spPr>
          <a:xfrm>
            <a:off x="694944" y="594360"/>
            <a:ext cx="201168" cy="201168"/>
          </a:xfrm>
          <a:prstGeom prst="rect">
            <a:avLst/>
          </a:prstGeom>
        </p:spPr>
      </p:pic>
      <p:sp>
        <p:nvSpPr>
          <p:cNvPr id="5" name="Text 1"/>
          <p:cNvSpPr txBox="1"/>
          <p:nvPr/>
        </p:nvSpPr>
        <p:spPr>
          <a:xfrm>
            <a:off x="969264" y="502920"/>
            <a:ext cx="3037637"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MOTIVA · INICIO DEL TEMA</a:t>
            </a:r>
            <a:endParaRPr lang="en-US" sz="1100" dirty="0"/>
          </a:p>
        </p:txBody>
      </p:sp>
      <p:sp>
        <p:nvSpPr>
          <p:cNvPr id="6" name="Text 2"/>
          <p:cNvSpPr txBox="1"/>
          <p:nvPr/>
        </p:nvSpPr>
        <p:spPr>
          <a:xfrm>
            <a:off x="548640" y="1234440"/>
            <a:ext cx="5852160" cy="640080"/>
          </a:xfrm>
          <a:prstGeom prst="rect">
            <a:avLst/>
          </a:prstGeom>
          <a:noFill/>
          <a:ln/>
        </p:spPr>
        <p:txBody>
          <a:bodyPr wrap="square" lIns="0" tIns="0" rIns="0" bIns="0" rtlCol="0" anchor="t"/>
          <a:lstStyle/>
          <a:p>
            <a:pPr marL="0" indent="0">
              <a:buNone/>
            </a:pPr>
            <a:r>
              <a:rPr lang="en-US" sz="3400" b="1" dirty="0">
                <a:solidFill>
                  <a:srgbClr val="0B1621"/>
                </a:solidFill>
                <a:latin typeface="Century Gothic" pitchFamily="34" charset="0"/>
                <a:ea typeface="Century Gothic" pitchFamily="34" charset="-122"/>
                <a:cs typeface="Century Gothic" pitchFamily="34" charset="-120"/>
              </a:rPr>
              <a:t>Tema central</a:t>
            </a:r>
            <a:endParaRPr lang="en-US" sz="3400" dirty="0"/>
          </a:p>
        </p:txBody>
      </p:sp>
      <p:sp>
        <p:nvSpPr>
          <p:cNvPr id="7" name="Text 3"/>
          <p:cNvSpPr txBox="1"/>
          <p:nvPr/>
        </p:nvSpPr>
        <p:spPr>
          <a:xfrm>
            <a:off x="548640" y="2103120"/>
            <a:ext cx="5943600" cy="3931920"/>
          </a:xfrm>
          <a:prstGeom prst="rect">
            <a:avLst/>
          </a:prstGeom>
          <a:noFill/>
          <a:ln/>
        </p:spPr>
        <p:txBody>
          <a:bodyPr wrap="square" lIns="0" tIns="0" rIns="0" bIns="0" rtlCol="0" anchor="t"/>
          <a:lstStyle/>
          <a:p>
            <a:pPr marL="0" indent="0">
              <a:lnSpc>
                <a:spcPct val="120000"/>
              </a:lnSpc>
              <a:buNone/>
            </a:pPr>
            <a:r>
              <a:rPr lang="en-US" sz="2100" dirty="0">
                <a:solidFill>
                  <a:srgbClr val="1F2233"/>
                </a:solidFill>
                <a:latin typeface="Calibri" pitchFamily="34" charset="0"/>
                <a:ea typeface="Calibri" pitchFamily="34" charset="-122"/>
                <a:cs typeface="Calibri" pitchFamily="34" charset="-120"/>
              </a:rPr>
              <a:t>La tecnología nos permite hablar con quien está lejos, pero nada reemplaza el encuentro cara a cara. Fuimos creados para esa comunión directa con nuestro Creador, y el pecado la rompió. Sin embargo, Dios no se quedó callado: buscó a Adán en el jardín, habló por los profetas y, finalmente, nos habló por su Hijo.</a:t>
            </a:r>
            <a:endParaRPr lang="en-US" sz="2100" dirty="0"/>
          </a:p>
        </p:txBody>
      </p:sp>
      <p:pic>
        <p:nvPicPr>
          <p:cNvPr id="8"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9" name="Text 4"/>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5A5F73"/>
                </a:solidFill>
                <a:latin typeface="Century Gothic" pitchFamily="34" charset="0"/>
                <a:ea typeface="Century Gothic" pitchFamily="34" charset="-122"/>
                <a:cs typeface="Century Gothic" pitchFamily="34" charset="-120"/>
              </a:rPr>
              <a:t>DR. TITO GOICOCHEA M.  ·  NEED DSA</a:t>
            </a:r>
            <a:endParaRPr lang="en-US" sz="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5D63A5"/>
        </a:solidFill>
        <a:effectLst/>
      </p:bgPr>
    </p:bg>
    <p:spTree>
      <p:nvGrpSpPr>
        <p:cNvPr id="1" name=""/>
        <p:cNvGrpSpPr/>
        <p:nvPr/>
      </p:nvGrpSpPr>
      <p:grpSpPr>
        <a:xfrm>
          <a:off x="0" y="0"/>
          <a:ext cx="0" cy="0"/>
          <a:chOff x="0" y="0"/>
          <a:chExt cx="0" cy="0"/>
        </a:xfrm>
      </p:grpSpPr>
      <p:sp>
        <p:nvSpPr>
          <p:cNvPr id="2" name="Shape 0"/>
          <p:cNvSpPr/>
          <p:nvPr/>
        </p:nvSpPr>
        <p:spPr>
          <a:xfrm>
            <a:off x="548640" y="822960"/>
            <a:ext cx="1097280" cy="1097280"/>
          </a:xfrm>
          <a:prstGeom prst="ellipse">
            <a:avLst/>
          </a:prstGeom>
          <a:solidFill>
            <a:srgbClr val="FFFFFF">
              <a:alpha val="18000"/>
            </a:srgbClr>
          </a:solidFill>
          <a:ln/>
        </p:spPr>
      </p:sp>
      <p:pic>
        <p:nvPicPr>
          <p:cNvPr id="3" name="Image 0" descr="preencoded.png"/>
          <p:cNvPicPr>
            <a:picLocks noChangeAspect="1"/>
          </p:cNvPicPr>
          <p:nvPr/>
        </p:nvPicPr>
        <p:blipFill>
          <a:blip r:embed="rId3"/>
          <a:stretch>
            <a:fillRect/>
          </a:stretch>
        </p:blipFill>
        <p:spPr>
          <a:xfrm>
            <a:off x="822960" y="1097280"/>
            <a:ext cx="548640" cy="548640"/>
          </a:xfrm>
          <a:prstGeom prst="rect">
            <a:avLst/>
          </a:prstGeom>
        </p:spPr>
      </p:pic>
      <p:sp>
        <p:nvSpPr>
          <p:cNvPr id="4" name="Text 1"/>
          <p:cNvSpPr txBox="1"/>
          <p:nvPr/>
        </p:nvSpPr>
        <p:spPr>
          <a:xfrm>
            <a:off x="1920240" y="868680"/>
            <a:ext cx="6400800" cy="1005840"/>
          </a:xfrm>
          <a:prstGeom prst="rect">
            <a:avLst/>
          </a:prstGeom>
          <a:noFill/>
          <a:ln/>
        </p:spPr>
        <p:txBody>
          <a:bodyPr wrap="square" lIns="0" tIns="0" rIns="0" bIns="0" rtlCol="0" anchor="ctr"/>
          <a:lstStyle/>
          <a:p>
            <a:pPr marL="0" indent="0">
              <a:buNone/>
            </a:pPr>
            <a:r>
              <a:rPr lang="en-US" sz="3000" b="1" dirty="0">
                <a:solidFill>
                  <a:srgbClr val="FFFFFF"/>
                </a:solidFill>
                <a:latin typeface="Century Gothic" pitchFamily="34" charset="0"/>
                <a:ea typeface="Century Gothic" pitchFamily="34" charset="-122"/>
                <a:cs typeface="Century Gothic" pitchFamily="34" charset="-120"/>
              </a:rPr>
              <a:t>GPS</a:t>
            </a:r>
            <a:endParaRPr lang="en-US" sz="3000" dirty="0"/>
          </a:p>
          <a:p>
            <a:pPr marL="0" indent="0">
              <a:buNone/>
            </a:pPr>
            <a:r>
              <a:rPr lang="en-US" sz="1400" dirty="0">
                <a:solidFill>
                  <a:srgbClr val="E6E7F5"/>
                </a:solidFill>
                <a:latin typeface="Century Gothic" pitchFamily="34" charset="0"/>
                <a:ea typeface="Century Gothic" pitchFamily="34" charset="-122"/>
                <a:cs typeface="Century Gothic" pitchFamily="34" charset="-120"/>
              </a:rPr>
              <a:t>Pregunta que orienta el estudio</a:t>
            </a:r>
            <a:endParaRPr lang="en-US" sz="3000" dirty="0"/>
          </a:p>
        </p:txBody>
      </p:sp>
      <p:sp>
        <p:nvSpPr>
          <p:cNvPr id="5" name="Text 2"/>
          <p:cNvSpPr txBox="1"/>
          <p:nvPr/>
        </p:nvSpPr>
        <p:spPr>
          <a:xfrm>
            <a:off x="548640" y="2148840"/>
            <a:ext cx="10972800" cy="3840480"/>
          </a:xfrm>
          <a:prstGeom prst="rect">
            <a:avLst/>
          </a:prstGeom>
          <a:noFill/>
          <a:ln/>
        </p:spPr>
        <p:txBody>
          <a:bodyPr wrap="square" lIns="0" tIns="0" rIns="0" bIns="0" rtlCol="0" anchor="ctr"/>
          <a:lstStyle/>
          <a:p>
            <a:pPr marL="0" indent="0">
              <a:lnSpc>
                <a:spcPct val="112000"/>
              </a:lnSpc>
              <a:buNone/>
            </a:pPr>
            <a:r>
              <a:rPr lang="en-US" sz="3400" b="1" dirty="0">
                <a:solidFill>
                  <a:srgbClr val="FFFFFF"/>
                </a:solidFill>
                <a:latin typeface="Century Gothic" pitchFamily="34" charset="0"/>
                <a:ea typeface="Century Gothic" pitchFamily="34" charset="-122"/>
                <a:cs typeface="Century Gothic" pitchFamily="34" charset="-120"/>
              </a:rPr>
              <a:t>Si el pecado me hace esconderme de Dios, ¿por qué él sigue tomando la iniciativa de buscarme y hablarme, y cómo estoy respondiendo hoy a su voz?</a:t>
            </a:r>
            <a:endParaRPr lang="en-US" sz="3400" dirty="0"/>
          </a:p>
        </p:txBody>
      </p:sp>
      <p:pic>
        <p:nvPicPr>
          <p:cNvPr id="6" name="Image 1" descr="preencoded.png"/>
          <p:cNvPicPr>
            <a:picLocks noChangeAspect="1"/>
          </p:cNvPicPr>
          <p:nvPr/>
        </p:nvPicPr>
        <p:blipFill>
          <a:blip r:embed="rId4"/>
          <a:stretch>
            <a:fillRect/>
          </a:stretch>
        </p:blipFill>
        <p:spPr>
          <a:xfrm>
            <a:off x="548640" y="6419088"/>
            <a:ext cx="182880" cy="182880"/>
          </a:xfrm>
          <a:prstGeom prst="rect">
            <a:avLst/>
          </a:prstGeom>
        </p:spPr>
      </p:pic>
      <p:sp>
        <p:nvSpPr>
          <p:cNvPr id="7" name="Text 3"/>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8" name="Text 4"/>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1  ·  EL CREADOR HABLA</a:t>
            </a:r>
            <a:endParaRPr lang="en-US" sz="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B1621"/>
        </a:solidFill>
        <a:effectLst/>
      </p:bgPr>
    </p:bg>
    <p:spTree>
      <p:nvGrpSpPr>
        <p:cNvPr id="1" name=""/>
        <p:cNvGrpSpPr/>
        <p:nvPr/>
      </p:nvGrpSpPr>
      <p:grpSpPr>
        <a:xfrm>
          <a:off x="0" y="0"/>
          <a:ext cx="0" cy="0"/>
          <a:chOff x="0" y="0"/>
          <a:chExt cx="0" cy="0"/>
        </a:xfrm>
      </p:grpSpPr>
      <p:sp>
        <p:nvSpPr>
          <p:cNvPr id="2" name="Shape 0"/>
          <p:cNvSpPr/>
          <p:nvPr/>
        </p:nvSpPr>
        <p:spPr>
          <a:xfrm>
            <a:off x="548640" y="502920"/>
            <a:ext cx="3611880" cy="384048"/>
          </a:xfrm>
          <a:prstGeom prst="roundRect">
            <a:avLst>
              <a:gd name="adj" fmla="val 50000"/>
            </a:avLst>
          </a:prstGeom>
          <a:solidFill>
            <a:srgbClr val="5D63A5"/>
          </a:solidFill>
          <a:ln/>
        </p:spPr>
      </p:sp>
      <p:pic>
        <p:nvPicPr>
          <p:cNvPr id="3" name="Image 0" descr="preencoded.png"/>
          <p:cNvPicPr>
            <a:picLocks noChangeAspect="1"/>
          </p:cNvPicPr>
          <p:nvPr/>
        </p:nvPicPr>
        <p:blipFill>
          <a:blip r:embed="rId3"/>
          <a:stretch>
            <a:fillRect/>
          </a:stretch>
        </p:blipFill>
        <p:spPr>
          <a:xfrm>
            <a:off x="694944" y="594360"/>
            <a:ext cx="201168" cy="201168"/>
          </a:xfrm>
          <a:prstGeom prst="rect">
            <a:avLst/>
          </a:prstGeom>
        </p:spPr>
      </p:pic>
      <p:sp>
        <p:nvSpPr>
          <p:cNvPr id="4" name="Text 1"/>
          <p:cNvSpPr txBox="1"/>
          <p:nvPr/>
        </p:nvSpPr>
        <p:spPr>
          <a:xfrm>
            <a:off x="969264" y="502920"/>
            <a:ext cx="3154680"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EXPLORA · ESTUDIO BÍBLICO</a:t>
            </a:r>
            <a:endParaRPr lang="en-US" sz="1100" dirty="0"/>
          </a:p>
        </p:txBody>
      </p:sp>
      <p:sp>
        <p:nvSpPr>
          <p:cNvPr id="5" name="Text 2"/>
          <p:cNvSpPr txBox="1"/>
          <p:nvPr/>
        </p:nvSpPr>
        <p:spPr>
          <a:xfrm>
            <a:off x="548640" y="1097280"/>
            <a:ext cx="9144000" cy="640080"/>
          </a:xfrm>
          <a:prstGeom prst="rect">
            <a:avLst/>
          </a:prstGeom>
          <a:noFill/>
          <a:ln/>
        </p:spPr>
        <p:txBody>
          <a:bodyPr wrap="square" lIns="0" tIns="0" rIns="0" bIns="0" rtlCol="0" anchor="t"/>
          <a:lstStyle/>
          <a:p>
            <a:pPr marL="0" indent="0">
              <a:buNone/>
            </a:pPr>
            <a:r>
              <a:rPr lang="en-US" sz="3200" b="1" dirty="0">
                <a:solidFill>
                  <a:srgbClr val="FFFFFF"/>
                </a:solidFill>
                <a:latin typeface="Century Gothic" pitchFamily="34" charset="0"/>
                <a:ea typeface="Century Gothic" pitchFamily="34" charset="-122"/>
                <a:cs typeface="Century Gothic" pitchFamily="34" charset="-120"/>
              </a:rPr>
              <a:t>Cuatro lecciones de vida</a:t>
            </a:r>
            <a:endParaRPr lang="en-US" sz="3200" dirty="0"/>
          </a:p>
        </p:txBody>
      </p:sp>
      <p:sp>
        <p:nvSpPr>
          <p:cNvPr id="6" name="Shape 3"/>
          <p:cNvSpPr/>
          <p:nvPr/>
        </p:nvSpPr>
        <p:spPr>
          <a:xfrm>
            <a:off x="548640" y="2057400"/>
            <a:ext cx="2567864" cy="4023360"/>
          </a:xfrm>
          <a:prstGeom prst="rect">
            <a:avLst/>
          </a:prstGeom>
          <a:solidFill>
            <a:srgbClr val="16263A"/>
          </a:solidFill>
          <a:ln/>
        </p:spPr>
      </p:sp>
      <p:pic>
        <p:nvPicPr>
          <p:cNvPr id="7" name="Image 1" descr="preencoded.png"/>
          <p:cNvPicPr>
            <a:picLocks noChangeAspect="1"/>
          </p:cNvPicPr>
          <p:nvPr/>
        </p:nvPicPr>
        <p:blipFill>
          <a:blip r:embed="rId4"/>
          <a:stretch>
            <a:fillRect/>
          </a:stretch>
        </p:blipFill>
        <p:spPr>
          <a:xfrm>
            <a:off x="548640" y="2057400"/>
            <a:ext cx="2567864" cy="1920240"/>
          </a:xfrm>
          <a:prstGeom prst="rect">
            <a:avLst/>
          </a:prstGeom>
        </p:spPr>
      </p:pic>
      <p:sp>
        <p:nvSpPr>
          <p:cNvPr id="8" name="Shape 4"/>
          <p:cNvSpPr/>
          <p:nvPr/>
        </p:nvSpPr>
        <p:spPr>
          <a:xfrm>
            <a:off x="777240" y="3703320"/>
            <a:ext cx="548640" cy="548640"/>
          </a:xfrm>
          <a:prstGeom prst="ellipse">
            <a:avLst/>
          </a:prstGeom>
          <a:solidFill>
            <a:srgbClr val="5D63A5"/>
          </a:solidFill>
          <a:ln w="25400">
            <a:solidFill>
              <a:srgbClr val="0B1621"/>
            </a:solidFill>
            <a:prstDash val="solid"/>
          </a:ln>
        </p:spPr>
      </p:sp>
      <p:sp>
        <p:nvSpPr>
          <p:cNvPr id="9" name="Text 5"/>
          <p:cNvSpPr txBox="1"/>
          <p:nvPr/>
        </p:nvSpPr>
        <p:spPr>
          <a:xfrm>
            <a:off x="777240"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1</a:t>
            </a:r>
            <a:endParaRPr lang="en-US" sz="1800" dirty="0"/>
          </a:p>
        </p:txBody>
      </p:sp>
      <p:sp>
        <p:nvSpPr>
          <p:cNvPr id="10" name="Text 6"/>
          <p:cNvSpPr txBox="1"/>
          <p:nvPr/>
        </p:nvSpPr>
        <p:spPr>
          <a:xfrm>
            <a:off x="777240"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Creados para hablar cara a cara</a:t>
            </a:r>
            <a:endParaRPr lang="en-US" sz="1500" dirty="0"/>
          </a:p>
        </p:txBody>
      </p:sp>
      <p:sp>
        <p:nvSpPr>
          <p:cNvPr id="11" name="Text 7"/>
          <p:cNvSpPr txBox="1"/>
          <p:nvPr/>
        </p:nvSpPr>
        <p:spPr>
          <a:xfrm>
            <a:off x="777240"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Génesis 1:27-28</a:t>
            </a:r>
            <a:endParaRPr lang="en-US" sz="1200" dirty="0"/>
          </a:p>
        </p:txBody>
      </p:sp>
      <p:sp>
        <p:nvSpPr>
          <p:cNvPr id="12" name="Shape 8"/>
          <p:cNvSpPr/>
          <p:nvPr/>
        </p:nvSpPr>
        <p:spPr>
          <a:xfrm>
            <a:off x="3390824" y="2057400"/>
            <a:ext cx="2567864" cy="4023360"/>
          </a:xfrm>
          <a:prstGeom prst="rect">
            <a:avLst/>
          </a:prstGeom>
          <a:solidFill>
            <a:srgbClr val="16263A"/>
          </a:solidFill>
          <a:ln/>
        </p:spPr>
      </p:sp>
      <p:pic>
        <p:nvPicPr>
          <p:cNvPr id="13" name="Image 2" descr="preencoded.png"/>
          <p:cNvPicPr>
            <a:picLocks noChangeAspect="1"/>
          </p:cNvPicPr>
          <p:nvPr/>
        </p:nvPicPr>
        <p:blipFill>
          <a:blip r:embed="rId5"/>
          <a:stretch>
            <a:fillRect/>
          </a:stretch>
        </p:blipFill>
        <p:spPr>
          <a:xfrm>
            <a:off x="3390824" y="2057400"/>
            <a:ext cx="2567864" cy="1920240"/>
          </a:xfrm>
          <a:prstGeom prst="rect">
            <a:avLst/>
          </a:prstGeom>
        </p:spPr>
      </p:pic>
      <p:sp>
        <p:nvSpPr>
          <p:cNvPr id="14" name="Shape 9"/>
          <p:cNvSpPr/>
          <p:nvPr/>
        </p:nvSpPr>
        <p:spPr>
          <a:xfrm>
            <a:off x="3619424" y="3703320"/>
            <a:ext cx="548640" cy="548640"/>
          </a:xfrm>
          <a:prstGeom prst="ellipse">
            <a:avLst/>
          </a:prstGeom>
          <a:solidFill>
            <a:srgbClr val="5D63A5"/>
          </a:solidFill>
          <a:ln w="25400">
            <a:solidFill>
              <a:srgbClr val="0B1621"/>
            </a:solidFill>
            <a:prstDash val="solid"/>
          </a:ln>
        </p:spPr>
      </p:sp>
      <p:sp>
        <p:nvSpPr>
          <p:cNvPr id="15" name="Text 10"/>
          <p:cNvSpPr txBox="1"/>
          <p:nvPr/>
        </p:nvSpPr>
        <p:spPr>
          <a:xfrm>
            <a:off x="3619424"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2</a:t>
            </a:r>
            <a:endParaRPr lang="en-US" sz="1800" dirty="0"/>
          </a:p>
        </p:txBody>
      </p:sp>
      <p:sp>
        <p:nvSpPr>
          <p:cNvPr id="16" name="Text 11"/>
          <p:cNvSpPr txBox="1"/>
          <p:nvPr/>
        </p:nvSpPr>
        <p:spPr>
          <a:xfrm>
            <a:off x="3619424"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Escondidos del Dios que busca</a:t>
            </a:r>
            <a:endParaRPr lang="en-US" sz="1500" dirty="0"/>
          </a:p>
        </p:txBody>
      </p:sp>
      <p:sp>
        <p:nvSpPr>
          <p:cNvPr id="17" name="Text 12"/>
          <p:cNvSpPr txBox="1"/>
          <p:nvPr/>
        </p:nvSpPr>
        <p:spPr>
          <a:xfrm>
            <a:off x="3619424"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Génesis 3:1-13</a:t>
            </a:r>
            <a:endParaRPr lang="en-US" sz="1200" dirty="0"/>
          </a:p>
        </p:txBody>
      </p:sp>
      <p:sp>
        <p:nvSpPr>
          <p:cNvPr id="18" name="Shape 13"/>
          <p:cNvSpPr/>
          <p:nvPr/>
        </p:nvSpPr>
        <p:spPr>
          <a:xfrm>
            <a:off x="6233008" y="2057400"/>
            <a:ext cx="2567864" cy="4023360"/>
          </a:xfrm>
          <a:prstGeom prst="rect">
            <a:avLst/>
          </a:prstGeom>
          <a:solidFill>
            <a:srgbClr val="16263A"/>
          </a:solidFill>
          <a:ln/>
        </p:spPr>
      </p:sp>
      <p:pic>
        <p:nvPicPr>
          <p:cNvPr id="19" name="Image 3" descr="preencoded.png"/>
          <p:cNvPicPr>
            <a:picLocks noChangeAspect="1"/>
          </p:cNvPicPr>
          <p:nvPr/>
        </p:nvPicPr>
        <p:blipFill>
          <a:blip r:embed="rId6"/>
          <a:stretch>
            <a:fillRect/>
          </a:stretch>
        </p:blipFill>
        <p:spPr>
          <a:xfrm>
            <a:off x="6233008" y="2057400"/>
            <a:ext cx="2567864" cy="1920240"/>
          </a:xfrm>
          <a:prstGeom prst="rect">
            <a:avLst/>
          </a:prstGeom>
        </p:spPr>
      </p:pic>
      <p:sp>
        <p:nvSpPr>
          <p:cNvPr id="20" name="Shape 14"/>
          <p:cNvSpPr/>
          <p:nvPr/>
        </p:nvSpPr>
        <p:spPr>
          <a:xfrm>
            <a:off x="6461608" y="3703320"/>
            <a:ext cx="548640" cy="548640"/>
          </a:xfrm>
          <a:prstGeom prst="ellipse">
            <a:avLst/>
          </a:prstGeom>
          <a:solidFill>
            <a:srgbClr val="5D63A5"/>
          </a:solidFill>
          <a:ln w="25400">
            <a:solidFill>
              <a:srgbClr val="0B1621"/>
            </a:solidFill>
            <a:prstDash val="solid"/>
          </a:ln>
        </p:spPr>
      </p:sp>
      <p:sp>
        <p:nvSpPr>
          <p:cNvPr id="21" name="Text 15"/>
          <p:cNvSpPr txBox="1"/>
          <p:nvPr/>
        </p:nvSpPr>
        <p:spPr>
          <a:xfrm>
            <a:off x="6461608"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3</a:t>
            </a:r>
            <a:endParaRPr lang="en-US" sz="1800" dirty="0"/>
          </a:p>
        </p:txBody>
      </p:sp>
      <p:sp>
        <p:nvSpPr>
          <p:cNvPr id="22" name="Text 16"/>
          <p:cNvSpPr txBox="1"/>
          <p:nvPr/>
        </p:nvSpPr>
        <p:spPr>
          <a:xfrm>
            <a:off x="6461608"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Expulsados, pero con una promesa</a:t>
            </a:r>
            <a:endParaRPr lang="en-US" sz="1500" dirty="0"/>
          </a:p>
        </p:txBody>
      </p:sp>
      <p:sp>
        <p:nvSpPr>
          <p:cNvPr id="23" name="Text 17"/>
          <p:cNvSpPr txBox="1"/>
          <p:nvPr/>
        </p:nvSpPr>
        <p:spPr>
          <a:xfrm>
            <a:off x="6461608"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Génesis 3:14-24</a:t>
            </a:r>
            <a:endParaRPr lang="en-US" sz="1200" dirty="0"/>
          </a:p>
        </p:txBody>
      </p:sp>
      <p:sp>
        <p:nvSpPr>
          <p:cNvPr id="24" name="Shape 18"/>
          <p:cNvSpPr/>
          <p:nvPr/>
        </p:nvSpPr>
        <p:spPr>
          <a:xfrm>
            <a:off x="9075191" y="2057400"/>
            <a:ext cx="2567864" cy="4023360"/>
          </a:xfrm>
          <a:prstGeom prst="rect">
            <a:avLst/>
          </a:prstGeom>
          <a:solidFill>
            <a:srgbClr val="16263A"/>
          </a:solidFill>
          <a:ln/>
        </p:spPr>
      </p:sp>
      <p:pic>
        <p:nvPicPr>
          <p:cNvPr id="25" name="Image 4" descr="preencoded.png"/>
          <p:cNvPicPr>
            <a:picLocks noChangeAspect="1"/>
          </p:cNvPicPr>
          <p:nvPr/>
        </p:nvPicPr>
        <p:blipFill>
          <a:blip r:embed="rId7"/>
          <a:stretch>
            <a:fillRect/>
          </a:stretch>
        </p:blipFill>
        <p:spPr>
          <a:xfrm>
            <a:off x="9075191" y="2057400"/>
            <a:ext cx="2567864" cy="1920240"/>
          </a:xfrm>
          <a:prstGeom prst="rect">
            <a:avLst/>
          </a:prstGeom>
        </p:spPr>
      </p:pic>
      <p:sp>
        <p:nvSpPr>
          <p:cNvPr id="26" name="Shape 19"/>
          <p:cNvSpPr/>
          <p:nvPr/>
        </p:nvSpPr>
        <p:spPr>
          <a:xfrm>
            <a:off x="9303791" y="3703320"/>
            <a:ext cx="548640" cy="548640"/>
          </a:xfrm>
          <a:prstGeom prst="ellipse">
            <a:avLst/>
          </a:prstGeom>
          <a:solidFill>
            <a:srgbClr val="5D63A5"/>
          </a:solidFill>
          <a:ln w="25400">
            <a:solidFill>
              <a:srgbClr val="0B1621"/>
            </a:solidFill>
            <a:prstDash val="solid"/>
          </a:ln>
        </p:spPr>
      </p:sp>
      <p:sp>
        <p:nvSpPr>
          <p:cNvPr id="27" name="Text 20"/>
          <p:cNvSpPr txBox="1"/>
          <p:nvPr/>
        </p:nvSpPr>
        <p:spPr>
          <a:xfrm>
            <a:off x="9303791"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4</a:t>
            </a:r>
            <a:endParaRPr lang="en-US" sz="1800" dirty="0"/>
          </a:p>
        </p:txBody>
      </p:sp>
      <p:sp>
        <p:nvSpPr>
          <p:cNvPr id="28" name="Text 21"/>
          <p:cNvSpPr txBox="1"/>
          <p:nvPr/>
        </p:nvSpPr>
        <p:spPr>
          <a:xfrm>
            <a:off x="9303791"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Muchas maneras, una Palabra final</a:t>
            </a:r>
            <a:endParaRPr lang="en-US" sz="1500" dirty="0"/>
          </a:p>
        </p:txBody>
      </p:sp>
      <p:sp>
        <p:nvSpPr>
          <p:cNvPr id="29" name="Text 22"/>
          <p:cNvSpPr txBox="1"/>
          <p:nvPr/>
        </p:nvSpPr>
        <p:spPr>
          <a:xfrm>
            <a:off x="9303791"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Hebreos 1:1-2</a:t>
            </a:r>
            <a:endParaRPr lang="en-US" sz="1200" dirty="0"/>
          </a:p>
        </p:txBody>
      </p:sp>
      <p:pic>
        <p:nvPicPr>
          <p:cNvPr id="30" name="Image 5" descr="preencoded.png"/>
          <p:cNvPicPr>
            <a:picLocks noChangeAspect="1"/>
          </p:cNvPicPr>
          <p:nvPr/>
        </p:nvPicPr>
        <p:blipFill>
          <a:blip r:embed="rId8"/>
          <a:stretch>
            <a:fillRect/>
          </a:stretch>
        </p:blipFill>
        <p:spPr>
          <a:xfrm>
            <a:off x="548640" y="6419088"/>
            <a:ext cx="182880" cy="182880"/>
          </a:xfrm>
          <a:prstGeom prst="rect">
            <a:avLst/>
          </a:prstGeom>
        </p:spPr>
      </p:pic>
      <p:sp>
        <p:nvSpPr>
          <p:cNvPr id="31" name="Text 23"/>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32" name="Text 24"/>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1  ·  EL CREADOR HABLA</a:t>
            </a:r>
            <a:endParaRPr lang="en-US" sz="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400" dirty="0">
                <a:solidFill>
                  <a:srgbClr val="FFFFFF"/>
                </a:solidFill>
                <a:latin typeface="Calibri" pitchFamily="34" charset="0"/>
                <a:ea typeface="Calibri" pitchFamily="34" charset="-122"/>
                <a:cs typeface="Calibri" pitchFamily="34" charset="-120"/>
              </a:rPr>
              <a:t>Fui creado para la comunión, no para la soledad. Esta semana voy a cuidar los espacios que Dios me dio para encontrarme con él: un tiempo diario de oración y el sábado como cita fija, sin permitir que la pantalla los desplace.</a:t>
            </a:r>
            <a:endParaRPr lang="en-US" sz="140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1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1</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800" b="1" dirty="0">
                <a:solidFill>
                  <a:srgbClr val="0B1621"/>
                </a:solidFill>
                <a:latin typeface="Century Gothic" pitchFamily="34" charset="0"/>
                <a:ea typeface="Century Gothic" pitchFamily="34" charset="-122"/>
                <a:cs typeface="Century Gothic" pitchFamily="34" charset="-120"/>
              </a:rPr>
              <a:t>Creados para hablar cara a cara</a:t>
            </a:r>
            <a:endParaRPr lang="en-US" sz="28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¿Qué tipo de comunicación existía entre Dios y los seres humanos en el Edén, y qué la hacía posible?  </a:t>
            </a:r>
            <a:r>
              <a:rPr lang="en-US" sz="1600" b="1" dirty="0">
                <a:solidFill>
                  <a:srgbClr val="5D63A5"/>
                </a:solidFill>
                <a:latin typeface="Calibri" pitchFamily="34" charset="0"/>
                <a:ea typeface="Calibri" pitchFamily="34" charset="-122"/>
                <a:cs typeface="Calibri" pitchFamily="34" charset="-120"/>
              </a:rPr>
              <a:t>Génesis 1:27-28</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Solo del ser humano se dice que fue creado “a imagen de Dios”; esa semejanza incluía la capacidad de relacionarse con él en comunión personal y de recibir sus instrucciones directamente</a:t>
            </a:r>
            <a:r>
              <a:rPr lang="en-US" sz="1600" b="1" dirty="0">
                <a:solidFill>
                  <a:srgbClr val="5D63A5"/>
                </a:solidFill>
                <a:latin typeface="Calibri" pitchFamily="34" charset="0"/>
                <a:ea typeface="Calibri" pitchFamily="34" charset="-122"/>
                <a:cs typeface="Calibri" pitchFamily="34" charset="-120"/>
              </a:rPr>
              <a:t> (Génesis 2:15-17)</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Dios creó a Eva porque “no es bueno que el hombre esté solo”: el matrimonio fue la primera institución social, un espacio para experimentar comunión con Dios y entre ambos</a:t>
            </a:r>
            <a:r>
              <a:rPr lang="en-US" sz="1600" b="1" dirty="0">
                <a:solidFill>
                  <a:srgbClr val="5D63A5"/>
                </a:solidFill>
                <a:latin typeface="Calibri" pitchFamily="34" charset="0"/>
                <a:ea typeface="Calibri" pitchFamily="34" charset="-122"/>
                <a:cs typeface="Calibri" pitchFamily="34" charset="-120"/>
              </a:rPr>
              <a:t> (Génesis 2:18-23)</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El sábado, parte esencial de la creación, fue apartado como tiempo especial de comunión entre Dios y sus hijos; en ese día experimentaban su amor de manera particular</a:t>
            </a:r>
            <a:r>
              <a:rPr lang="en-US" sz="1600" b="1" dirty="0">
                <a:solidFill>
                  <a:srgbClr val="5D63A5"/>
                </a:solidFill>
                <a:latin typeface="Calibri" pitchFamily="34" charset="0"/>
                <a:ea typeface="Calibri" pitchFamily="34" charset="-122"/>
                <a:cs typeface="Calibri" pitchFamily="34" charset="-120"/>
              </a:rPr>
              <a:t> (Génesis 2:2-3; Éxodo 20:8-11)</a:t>
            </a:r>
            <a:endParaRPr lang="en-US" sz="16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1  ·  EL CREADOR HABLA</a:t>
            </a:r>
            <a:endParaRPr lang="en-US" sz="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400" dirty="0">
                <a:solidFill>
                  <a:srgbClr val="FFFFFF"/>
                </a:solidFill>
                <a:latin typeface="Calibri" pitchFamily="34" charset="0"/>
                <a:ea typeface="Calibri" pitchFamily="34" charset="-122"/>
                <a:cs typeface="Calibri" pitchFamily="34" charset="-120"/>
              </a:rPr>
              <a:t>Reconozco que, cuando peco, mi primer impulso es esconderme o culpar a otros, como Adán y Eva. Esta semana quiero responder al “¿dónde estás?” de Dios con honestidad: confesar sin excusas y dejar que su amor me traiga de regreso.</a:t>
            </a:r>
            <a:endParaRPr lang="en-US" sz="140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2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2</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800" b="1" dirty="0">
                <a:solidFill>
                  <a:srgbClr val="0B1621"/>
                </a:solidFill>
                <a:latin typeface="Century Gothic" pitchFamily="34" charset="0"/>
                <a:ea typeface="Century Gothic" pitchFamily="34" charset="-122"/>
                <a:cs typeface="Century Gothic" pitchFamily="34" charset="-120"/>
              </a:rPr>
              <a:t>Escondidos del Dios que busca</a:t>
            </a:r>
            <a:endParaRPr lang="en-US" sz="28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¿Por qué Adán y Eva se escondieron de su Creador, y qué revela la pregunta “¿dónde estás?” sobre el corazón de Dios?  </a:t>
            </a:r>
            <a:r>
              <a:rPr lang="en-US" sz="1600" b="1" dirty="0">
                <a:solidFill>
                  <a:srgbClr val="5D63A5"/>
                </a:solidFill>
                <a:latin typeface="Calibri" pitchFamily="34" charset="0"/>
                <a:ea typeface="Calibri" pitchFamily="34" charset="-122"/>
                <a:cs typeface="Calibri" pitchFamily="34" charset="-120"/>
              </a:rPr>
              <a:t>Génesis 3:1-13</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500" dirty="0">
                <a:solidFill>
                  <a:srgbClr val="1F2233"/>
                </a:solidFill>
                <a:latin typeface="Calibri" pitchFamily="34" charset="0"/>
                <a:ea typeface="Calibri" pitchFamily="34" charset="-122"/>
                <a:cs typeface="Calibri" pitchFamily="34" charset="-120"/>
              </a:rPr>
              <a:t>Satanás usó las palabras, las emociones y las promesas placenteras; al pecar, Adán y Eva perdieron la vestidura de esplendor que reflejaba la imagen divina, y la culpa los hizo rehuir a Dios, de quien nadie puede ocultarse</a:t>
            </a:r>
            <a:r>
              <a:rPr lang="en-US" sz="1500" b="1" dirty="0">
                <a:solidFill>
                  <a:srgbClr val="5D63A5"/>
                </a:solidFill>
                <a:latin typeface="Calibri" pitchFamily="34" charset="0"/>
                <a:ea typeface="Calibri" pitchFamily="34" charset="-122"/>
                <a:cs typeface="Calibri" pitchFamily="34" charset="-120"/>
              </a:rPr>
              <a:t> (Salmo 104:1-2; Hebreos 4:13)</a:t>
            </a:r>
            <a:endParaRPr lang="en-US" sz="1500" dirty="0"/>
          </a:p>
          <a:p>
            <a:pPr marL="228600" indent="-228600">
              <a:lnSpc>
                <a:spcPct val="105000"/>
              </a:lnSpc>
              <a:spcAft>
                <a:spcPts val="900"/>
              </a:spcAft>
              <a:buSzPct val="100000"/>
              <a:buChar char="■"/>
            </a:pPr>
            <a:r>
              <a:rPr lang="en-US" sz="1500" dirty="0">
                <a:solidFill>
                  <a:srgbClr val="1F2233"/>
                </a:solidFill>
                <a:latin typeface="Calibri" pitchFamily="34" charset="0"/>
                <a:ea typeface="Calibri" pitchFamily="34" charset="-122"/>
                <a:cs typeface="Calibri" pitchFamily="34" charset="-120"/>
              </a:rPr>
              <a:t>“¿Dónde estás?” era una pregunta retórica: Dios tomó la iniciativa de restablecer la comunicación; el verbo hebreo qara’ (“llamar”) es el mismo con que Dios llama a sus profetas</a:t>
            </a:r>
            <a:r>
              <a:rPr lang="en-US" sz="1500" b="1" dirty="0">
                <a:solidFill>
                  <a:srgbClr val="5D63A5"/>
                </a:solidFill>
                <a:latin typeface="Calibri" pitchFamily="34" charset="0"/>
                <a:ea typeface="Calibri" pitchFamily="34" charset="-122"/>
                <a:cs typeface="Calibri" pitchFamily="34" charset="-120"/>
              </a:rPr>
              <a:t> (Génesis 3:9; Isaías 51:2)</a:t>
            </a:r>
            <a:endParaRPr lang="en-US" sz="1500" dirty="0"/>
          </a:p>
          <a:p>
            <a:pPr marL="228600" indent="-228600">
              <a:lnSpc>
                <a:spcPct val="105000"/>
              </a:lnSpc>
              <a:spcAft>
                <a:spcPts val="900"/>
              </a:spcAft>
              <a:buSzPct val="100000"/>
              <a:buChar char="■"/>
            </a:pPr>
            <a:r>
              <a:rPr lang="en-US" sz="1500" dirty="0">
                <a:solidFill>
                  <a:srgbClr val="1F2233"/>
                </a:solidFill>
                <a:latin typeface="Calibri" pitchFamily="34" charset="0"/>
                <a:ea typeface="Calibri" pitchFamily="34" charset="-122"/>
                <a:cs typeface="Calibri" pitchFamily="34" charset="-120"/>
              </a:rPr>
              <a:t>Como el padre del hijo pródigo, Dios nunca se da por vencido; mientras Adán culpaba a Eva y Eva a la serpiente, él ya buscaba a sus hijos para darles esperanza</a:t>
            </a:r>
            <a:r>
              <a:rPr lang="en-US" sz="1500" b="1" dirty="0">
                <a:solidFill>
                  <a:srgbClr val="5D63A5"/>
                </a:solidFill>
                <a:latin typeface="Calibri" pitchFamily="34" charset="0"/>
                <a:ea typeface="Calibri" pitchFamily="34" charset="-122"/>
                <a:cs typeface="Calibri" pitchFamily="34" charset="-120"/>
              </a:rPr>
              <a:t> (Lucas 15:20; Génesis 3:12-13)</a:t>
            </a:r>
            <a:endParaRPr lang="en-US" sz="15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1  ·  EL CREADOR HABLA</a:t>
            </a:r>
            <a:endParaRPr lang="en-US" sz="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350" dirty="0">
                <a:solidFill>
                  <a:srgbClr val="FFFFFF"/>
                </a:solidFill>
                <a:latin typeface="Calibri" pitchFamily="34" charset="0"/>
                <a:ea typeface="Calibri" pitchFamily="34" charset="-122"/>
                <a:cs typeface="Calibri" pitchFamily="34" charset="-120"/>
              </a:rPr>
              <a:t>Las consecuencias de mis malas decisiones son reales, pero no anulan la promesa. Esta semana, cuando sienta culpa o vergüenza por algo que hice, me aferraré a Génesis 3:15: el Salvador fue prometido apenas apareció el pecado, y también para mí.</a:t>
            </a:r>
            <a:endParaRPr lang="en-US" sz="135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3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3</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800" b="1" dirty="0">
                <a:solidFill>
                  <a:srgbClr val="0B1621"/>
                </a:solidFill>
                <a:latin typeface="Century Gothic" pitchFamily="34" charset="0"/>
                <a:ea typeface="Century Gothic" pitchFamily="34" charset="-122"/>
                <a:cs typeface="Century Gothic" pitchFamily="34" charset="-120"/>
              </a:rPr>
              <a:t>Expulsados, pero con una promesa</a:t>
            </a:r>
            <a:endParaRPr lang="en-US" sz="28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¿Cómo cambió el pecado nuestra comunicación con Dios, y qué esperanza recibieron Adán y Eva antes de salir del Edén?  </a:t>
            </a:r>
            <a:r>
              <a:rPr lang="en-US" sz="1600" b="1" dirty="0">
                <a:solidFill>
                  <a:srgbClr val="5D63A5"/>
                </a:solidFill>
                <a:latin typeface="Calibri" pitchFamily="34" charset="0"/>
                <a:ea typeface="Calibri" pitchFamily="34" charset="-122"/>
                <a:cs typeface="Calibri" pitchFamily="34" charset="-120"/>
              </a:rPr>
              <a:t>Génesis 3:14-24</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Las iniquidades nos separaron de Dios: la tierra fue maldita, llegaron el dolor, el sudor y la muerte, y se perdió la comunicación directa cara a cara con el Creador</a:t>
            </a:r>
            <a:r>
              <a:rPr lang="en-US" sz="1600" b="1" dirty="0">
                <a:solidFill>
                  <a:srgbClr val="5D63A5"/>
                </a:solidFill>
                <a:latin typeface="Calibri" pitchFamily="34" charset="0"/>
                <a:ea typeface="Calibri" pitchFamily="34" charset="-122"/>
                <a:cs typeface="Calibri" pitchFamily="34" charset="-120"/>
              </a:rPr>
              <a:t> (Isaías 59:2)</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Desde entonces Dios habla mediado por símbolos y mensajeros: en el Sinaí el pueblo tembló ante su voz y necesitó a Moisés como intermediario entre Dios y ellos</a:t>
            </a:r>
            <a:r>
              <a:rPr lang="en-US" sz="1600" b="1" dirty="0">
                <a:solidFill>
                  <a:srgbClr val="5D63A5"/>
                </a:solidFill>
                <a:latin typeface="Calibri" pitchFamily="34" charset="0"/>
                <a:ea typeface="Calibri" pitchFamily="34" charset="-122"/>
                <a:cs typeface="Calibri" pitchFamily="34" charset="-120"/>
              </a:rPr>
              <a:t> (Éxodo 19:16-22)</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Génesis 3:15, el primer anuncio del evangelio, prometió un Redentor; las vestiduras que Dios les dio simbolizaban esa redención futura, y toda revelación posterior fluye de esta promesa</a:t>
            </a:r>
            <a:r>
              <a:rPr lang="en-US" sz="1600" b="1" dirty="0">
                <a:solidFill>
                  <a:srgbClr val="5D63A5"/>
                </a:solidFill>
                <a:latin typeface="Calibri" pitchFamily="34" charset="0"/>
                <a:ea typeface="Calibri" pitchFamily="34" charset="-122"/>
                <a:cs typeface="Calibri" pitchFamily="34" charset="-120"/>
              </a:rPr>
              <a:t> (Génesis 3:15, 21; Juan 14:1-3)</a:t>
            </a:r>
            <a:endParaRPr lang="en-US" sz="16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1  ·  EL CREADOR HABLA</a:t>
            </a:r>
            <a:endParaRPr lang="en-US" sz="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400" dirty="0">
                <a:solidFill>
                  <a:srgbClr val="FFFFFF"/>
                </a:solidFill>
                <a:latin typeface="Calibri" pitchFamily="34" charset="0"/>
                <a:ea typeface="Calibri" pitchFamily="34" charset="-122"/>
                <a:cs typeface="Calibri" pitchFamily="34" charset="-120"/>
              </a:rPr>
              <a:t>Dios no ha dejado de hablarme: en la naturaleza, en la Biblia y sobre todo en Jesús. Esta semana leeré los Evangelios buscando conocer al Padre en el rostro de Cristo, y prestaré atención a su voz antes de tomar decisiones.</a:t>
            </a:r>
            <a:endParaRPr lang="en-US" sz="140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4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4</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800" b="1" dirty="0">
                <a:solidFill>
                  <a:srgbClr val="0B1621"/>
                </a:solidFill>
                <a:latin typeface="Century Gothic" pitchFamily="34" charset="0"/>
                <a:ea typeface="Century Gothic" pitchFamily="34" charset="-122"/>
                <a:cs typeface="Century Gothic" pitchFamily="34" charset="-120"/>
              </a:rPr>
              <a:t>Muchas maneras, una Palabra final</a:t>
            </a:r>
            <a:endParaRPr lang="en-US" sz="28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¿De qué maneras ha hablado Dios a la humanidad desde la entrada del pecado, y cuál es la más eficaz?  </a:t>
            </a:r>
            <a:r>
              <a:rPr lang="en-US" sz="1600" b="1" dirty="0">
                <a:solidFill>
                  <a:srgbClr val="5D63A5"/>
                </a:solidFill>
                <a:latin typeface="Calibri" pitchFamily="34" charset="0"/>
                <a:ea typeface="Calibri" pitchFamily="34" charset="-122"/>
                <a:cs typeface="Calibri" pitchFamily="34" charset="-120"/>
              </a:rPr>
              <a:t>Hebreos 1:1-2</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Dios habló “muchas veces y de muchas maneras”: por la creación, que revela su poder, y por profetas como Noé, Abraham, Moisés y Daniel, en sueños, visiones y teofanías</a:t>
            </a:r>
            <a:r>
              <a:rPr lang="en-US" sz="1600" b="1" dirty="0">
                <a:solidFill>
                  <a:srgbClr val="5D63A5"/>
                </a:solidFill>
                <a:latin typeface="Calibri" pitchFamily="34" charset="0"/>
                <a:ea typeface="Calibri" pitchFamily="34" charset="-122"/>
                <a:cs typeface="Calibri" pitchFamily="34" charset="-120"/>
              </a:rPr>
              <a:t> (Romanos 1:19-20; Números 12:6)</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Las Escrituras, inspiradas por Dios, conservan la voz de los profetas: allí aprendemos quién es él, quiénes somos, de dónde venimos y hacia dónde vamos, y recibimos orientación para vivir</a:t>
            </a:r>
            <a:r>
              <a:rPr lang="en-US" sz="1600" b="1" dirty="0">
                <a:solidFill>
                  <a:srgbClr val="5D63A5"/>
                </a:solidFill>
                <a:latin typeface="Calibri" pitchFamily="34" charset="0"/>
                <a:ea typeface="Calibri" pitchFamily="34" charset="-122"/>
                <a:cs typeface="Calibri" pitchFamily="34" charset="-120"/>
              </a:rPr>
              <a:t> (2 Timoteo 3:16-17)</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La revelación definitiva es Jesús: “El que me ha visto a mí ha visto al Padre”. Sus ovejas oyen su voz, y el Espíritu sigue guiándonos a toda la verdad</a:t>
            </a:r>
            <a:r>
              <a:rPr lang="en-US" sz="1600" b="1" dirty="0">
                <a:solidFill>
                  <a:srgbClr val="5D63A5"/>
                </a:solidFill>
                <a:latin typeface="Calibri" pitchFamily="34" charset="0"/>
                <a:ea typeface="Calibri" pitchFamily="34" charset="-122"/>
                <a:cs typeface="Calibri" pitchFamily="34" charset="-120"/>
              </a:rPr>
              <a:t> (Juan 14:9; Juan 10:27-30; Juan 16:13)</a:t>
            </a:r>
            <a:endParaRPr lang="en-US" sz="16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1  ·  EL CREADOR HABLA</a:t>
            </a:r>
            <a:endParaRPr lang="en-US" sz="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1695" cy="2514600"/>
          </a:xfrm>
          <a:prstGeom prst="rect">
            <a:avLst/>
          </a:prstGeom>
        </p:spPr>
      </p:pic>
      <p:sp>
        <p:nvSpPr>
          <p:cNvPr id="3" name="Shape 0"/>
          <p:cNvSpPr/>
          <p:nvPr/>
        </p:nvSpPr>
        <p:spPr>
          <a:xfrm>
            <a:off x="0" y="0"/>
            <a:ext cx="12191695" cy="2514600"/>
          </a:xfrm>
          <a:prstGeom prst="rect">
            <a:avLst/>
          </a:prstGeom>
          <a:solidFill>
            <a:srgbClr val="0B1621">
              <a:alpha val="45000"/>
            </a:srgbClr>
          </a:solidFill>
          <a:ln/>
        </p:spPr>
      </p:sp>
      <p:sp>
        <p:nvSpPr>
          <p:cNvPr id="4" name="Shape 1"/>
          <p:cNvSpPr/>
          <p:nvPr/>
        </p:nvSpPr>
        <p:spPr>
          <a:xfrm>
            <a:off x="548640" y="502920"/>
            <a:ext cx="3845966" cy="384048"/>
          </a:xfrm>
          <a:prstGeom prst="roundRect">
            <a:avLst>
              <a:gd name="adj" fmla="val 50000"/>
            </a:avLst>
          </a:prstGeom>
          <a:solidFill>
            <a:srgbClr val="5D63A5"/>
          </a:solidFill>
          <a:ln/>
        </p:spPr>
      </p:sp>
      <p:pic>
        <p:nvPicPr>
          <p:cNvPr id="5" name="Image 1" descr="preencoded.png"/>
          <p:cNvPicPr>
            <a:picLocks noChangeAspect="1"/>
          </p:cNvPicPr>
          <p:nvPr/>
        </p:nvPicPr>
        <p:blipFill>
          <a:blip r:embed="rId4"/>
          <a:stretch>
            <a:fillRect/>
          </a:stretch>
        </p:blipFill>
        <p:spPr>
          <a:xfrm>
            <a:off x="694944" y="594360"/>
            <a:ext cx="201168" cy="201168"/>
          </a:xfrm>
          <a:prstGeom prst="rect">
            <a:avLst/>
          </a:prstGeom>
        </p:spPr>
      </p:pic>
      <p:sp>
        <p:nvSpPr>
          <p:cNvPr id="6" name="Text 2"/>
          <p:cNvSpPr txBox="1"/>
          <p:nvPr/>
        </p:nvSpPr>
        <p:spPr>
          <a:xfrm>
            <a:off x="969264" y="502920"/>
            <a:ext cx="3388766"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APLICA · REFLEXIÓN PERSONAL</a:t>
            </a:r>
            <a:endParaRPr lang="en-US" sz="1100" dirty="0"/>
          </a:p>
        </p:txBody>
      </p:sp>
      <p:pic>
        <p:nvPicPr>
          <p:cNvPr id="7" name="Image 2" descr="preencoded.png"/>
          <p:cNvPicPr>
            <a:picLocks noChangeAspect="1"/>
          </p:cNvPicPr>
          <p:nvPr/>
        </p:nvPicPr>
        <p:blipFill>
          <a:blip r:embed="rId5"/>
          <a:stretch>
            <a:fillRect/>
          </a:stretch>
        </p:blipFill>
        <p:spPr>
          <a:xfrm>
            <a:off x="548640" y="2926080"/>
            <a:ext cx="457200" cy="457200"/>
          </a:xfrm>
          <a:prstGeom prst="rect">
            <a:avLst/>
          </a:prstGeom>
        </p:spPr>
      </p:pic>
      <p:sp>
        <p:nvSpPr>
          <p:cNvPr id="8" name="Text 3"/>
          <p:cNvSpPr txBox="1"/>
          <p:nvPr/>
        </p:nvSpPr>
        <p:spPr>
          <a:xfrm>
            <a:off x="1280160" y="2926080"/>
            <a:ext cx="10332720" cy="3291840"/>
          </a:xfrm>
          <a:prstGeom prst="rect">
            <a:avLst/>
          </a:prstGeom>
          <a:noFill/>
          <a:ln/>
        </p:spPr>
        <p:txBody>
          <a:bodyPr wrap="square" lIns="0" tIns="0" rIns="0" bIns="0" rtlCol="0" anchor="t"/>
          <a:lstStyle/>
          <a:p>
            <a:pPr marL="0" indent="0">
              <a:lnSpc>
                <a:spcPct val="115000"/>
              </a:lnSpc>
              <a:spcAft>
                <a:spcPts val="1400"/>
              </a:spcAft>
              <a:buNone/>
            </a:pPr>
            <a:r>
              <a:rPr lang="en-US" sz="2200" i="1" dirty="0">
                <a:solidFill>
                  <a:srgbClr val="1F2233"/>
                </a:solidFill>
                <a:latin typeface="Calibri" pitchFamily="34" charset="0"/>
                <a:ea typeface="Calibri" pitchFamily="34" charset="-122"/>
                <a:cs typeface="Calibri" pitchFamily="34" charset="-120"/>
              </a:rPr>
              <a:t>“La fe embargaba ahora mi corazón. Sentía un inexplicable amor hacia Dios, y su Espíritu me daba testimonio de que mis pecados estaban perdonados. Cambié la opinión que tenía del Padre. Empecé a considerarlo como un padre bondadoso y tierno más bien que como un severo tirano que fuerza a los hombres a obedecerlo ciegamente.”</a:t>
            </a:r>
            <a:endParaRPr lang="en-US" sz="2200" dirty="0"/>
          </a:p>
          <a:p>
            <a:pPr marL="0" indent="0">
              <a:lnSpc>
                <a:spcPct val="115000"/>
              </a:lnSpc>
              <a:buNone/>
            </a:pPr>
            <a:r>
              <a:rPr lang="en-US" sz="1300" b="1" dirty="0">
                <a:solidFill>
                  <a:srgbClr val="5D63A5"/>
                </a:solidFill>
                <a:latin typeface="Century Gothic" pitchFamily="34" charset="0"/>
                <a:ea typeface="Century Gothic" pitchFamily="34" charset="-122"/>
                <a:cs typeface="Century Gothic" pitchFamily="34" charset="-120"/>
              </a:rPr>
              <a:t>— Elena G. de White, Notas biográficas de Elena G. de White, p. 40</a:t>
            </a:r>
            <a:endParaRPr lang="en-US" sz="2200" dirty="0"/>
          </a:p>
        </p:txBody>
      </p:sp>
      <p:pic>
        <p:nvPicPr>
          <p:cNvPr id="9" name="Image 3" descr="preencoded.png"/>
          <p:cNvPicPr>
            <a:picLocks noChangeAspect="1"/>
          </p:cNvPicPr>
          <p:nvPr/>
        </p:nvPicPr>
        <p:blipFill>
          <a:blip r:embed="rId6"/>
          <a:stretch>
            <a:fillRect/>
          </a:stretch>
        </p:blipFill>
        <p:spPr>
          <a:xfrm>
            <a:off x="548640" y="6419088"/>
            <a:ext cx="182880" cy="182880"/>
          </a:xfrm>
          <a:prstGeom prst="rect">
            <a:avLst/>
          </a:prstGeom>
        </p:spPr>
      </p:pic>
      <p:sp>
        <p:nvSpPr>
          <p:cNvPr id="10" name="Text 4"/>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5A5F73"/>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1" name="Text 5"/>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1  ·  EL CREADOR HABLA</a:t>
            </a:r>
            <a:endParaRPr lang="en-US" sz="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548640" y="822960"/>
            <a:ext cx="1097280" cy="1097280"/>
          </a:xfrm>
          <a:prstGeom prst="ellipse">
            <a:avLst/>
          </a:prstGeom>
          <a:solidFill>
            <a:srgbClr val="5D63A5"/>
          </a:solidFill>
          <a:ln/>
        </p:spPr>
      </p:sp>
      <p:pic>
        <p:nvPicPr>
          <p:cNvPr id="3" name="Image 0" descr="preencoded.png"/>
          <p:cNvPicPr>
            <a:picLocks noChangeAspect="1"/>
          </p:cNvPicPr>
          <p:nvPr/>
        </p:nvPicPr>
        <p:blipFill>
          <a:blip r:embed="rId4"/>
          <a:stretch>
            <a:fillRect/>
          </a:stretch>
        </p:blipFill>
        <p:spPr>
          <a:xfrm>
            <a:off x="841248" y="1097280"/>
            <a:ext cx="512064" cy="548640"/>
          </a:xfrm>
          <a:prstGeom prst="rect">
            <a:avLst/>
          </a:prstGeom>
        </p:spPr>
      </p:pic>
      <p:sp>
        <p:nvSpPr>
          <p:cNvPr id="4" name="Text 1"/>
          <p:cNvSpPr txBox="1"/>
          <p:nvPr/>
        </p:nvSpPr>
        <p:spPr>
          <a:xfrm>
            <a:off x="1920240" y="868680"/>
            <a:ext cx="7315200" cy="1005840"/>
          </a:xfrm>
          <a:prstGeom prst="rect">
            <a:avLst/>
          </a:prstGeom>
          <a:noFill/>
          <a:ln/>
        </p:spPr>
        <p:txBody>
          <a:bodyPr wrap="square" lIns="0" tIns="0" rIns="0" bIns="0" rtlCol="0" anchor="ctr"/>
          <a:lstStyle/>
          <a:p>
            <a:pPr marL="0" indent="0">
              <a:buNone/>
            </a:pPr>
            <a:r>
              <a:rPr lang="en-US" sz="3000" b="1" dirty="0">
                <a:solidFill>
                  <a:srgbClr val="FFFFFF"/>
                </a:solidFill>
                <a:latin typeface="Century Gothic" pitchFamily="34" charset="0"/>
                <a:ea typeface="Century Gothic" pitchFamily="34" charset="-122"/>
                <a:cs typeface="Century Gothic" pitchFamily="34" charset="-120"/>
              </a:rPr>
              <a:t>Reflexiona</a:t>
            </a:r>
            <a:endParaRPr lang="en-US" sz="3000" dirty="0"/>
          </a:p>
          <a:p>
            <a:pPr marL="0" indent="0">
              <a:buNone/>
            </a:pPr>
            <a:r>
              <a:rPr lang="en-US" sz="1400" dirty="0">
                <a:solidFill>
                  <a:srgbClr val="A7ABDE"/>
                </a:solidFill>
                <a:latin typeface="Century Gothic" pitchFamily="34" charset="0"/>
                <a:ea typeface="Century Gothic" pitchFamily="34" charset="-122"/>
                <a:cs typeface="Century Gothic" pitchFamily="34" charset="-120"/>
              </a:rPr>
              <a:t>Un momento personal de introspección</a:t>
            </a:r>
            <a:endParaRPr lang="en-US" sz="3000" dirty="0"/>
          </a:p>
        </p:txBody>
      </p:sp>
      <p:sp>
        <p:nvSpPr>
          <p:cNvPr id="5" name="Text 2"/>
          <p:cNvSpPr txBox="1"/>
          <p:nvPr/>
        </p:nvSpPr>
        <p:spPr>
          <a:xfrm>
            <a:off x="548640" y="2148840"/>
            <a:ext cx="10972800" cy="3840480"/>
          </a:xfrm>
          <a:prstGeom prst="rect">
            <a:avLst/>
          </a:prstGeom>
          <a:noFill/>
          <a:ln/>
        </p:spPr>
        <p:txBody>
          <a:bodyPr wrap="square" lIns="0" tIns="0" rIns="0" bIns="0" rtlCol="0" anchor="ctr"/>
          <a:lstStyle/>
          <a:p>
            <a:pPr marL="0" indent="0">
              <a:lnSpc>
                <a:spcPct val="115000"/>
              </a:lnSpc>
              <a:buNone/>
            </a:pPr>
            <a:r>
              <a:rPr lang="en-US" sz="3200" dirty="0">
                <a:solidFill>
                  <a:srgbClr val="FFFFFF"/>
                </a:solidFill>
                <a:latin typeface="Century Gothic" pitchFamily="34" charset="0"/>
                <a:ea typeface="Century Gothic" pitchFamily="34" charset="-122"/>
                <a:cs typeface="Century Gothic" pitchFamily="34" charset="-120"/>
              </a:rPr>
              <a:t>¿Qué imagen de Dios llevo en el corazón — tirano severo o Padre tierno— y qué cambiaría esta semana en mi oración si lo viera como el Padre que sale a buscarme?</a:t>
            </a:r>
            <a:endParaRPr lang="en-US" sz="3200" dirty="0"/>
          </a:p>
        </p:txBody>
      </p:sp>
      <p:pic>
        <p:nvPicPr>
          <p:cNvPr id="6" name="Image 1" descr="preencoded.png"/>
          <p:cNvPicPr>
            <a:picLocks noChangeAspect="1"/>
          </p:cNvPicPr>
          <p:nvPr/>
        </p:nvPicPr>
        <p:blipFill>
          <a:blip r:embed="rId5"/>
          <a:stretch>
            <a:fillRect/>
          </a:stretch>
        </p:blipFill>
        <p:spPr>
          <a:xfrm>
            <a:off x="548640" y="6419088"/>
            <a:ext cx="182880" cy="182880"/>
          </a:xfrm>
          <a:prstGeom prst="rect">
            <a:avLst/>
          </a:prstGeom>
        </p:spPr>
      </p:pic>
      <p:sp>
        <p:nvSpPr>
          <p:cNvPr id="7" name="Text 3"/>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8" name="Text 4"/>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1  ·  EL CREADOR HABLA</a:t>
            </a:r>
            <a:endParaRPr lang="en-US" sz="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4F5FB"/>
        </a:solidFill>
        <a:effectLst/>
      </p:bgPr>
    </p:bg>
    <p:spTree>
      <p:nvGrpSpPr>
        <p:cNvPr id="1" name=""/>
        <p:cNvGrpSpPr/>
        <p:nvPr/>
      </p:nvGrpSpPr>
      <p:grpSpPr>
        <a:xfrm>
          <a:off x="0" y="0"/>
          <a:ext cx="0" cy="0"/>
          <a:chOff x="0" y="0"/>
          <a:chExt cx="0" cy="0"/>
        </a:xfrm>
      </p:grpSpPr>
      <p:sp>
        <p:nvSpPr>
          <p:cNvPr id="2" name="Shape 0"/>
          <p:cNvSpPr/>
          <p:nvPr/>
        </p:nvSpPr>
        <p:spPr>
          <a:xfrm>
            <a:off x="548640" y="502920"/>
            <a:ext cx="2792578" cy="384048"/>
          </a:xfrm>
          <a:prstGeom prst="roundRect">
            <a:avLst>
              <a:gd name="adj" fmla="val 50000"/>
            </a:avLst>
          </a:prstGeom>
          <a:solidFill>
            <a:srgbClr val="5D63A5"/>
          </a:solidFill>
          <a:ln/>
        </p:spPr>
      </p:sp>
      <p:pic>
        <p:nvPicPr>
          <p:cNvPr id="3" name="Image 0" descr="preencoded.png"/>
          <p:cNvPicPr>
            <a:picLocks noChangeAspect="1"/>
          </p:cNvPicPr>
          <p:nvPr/>
        </p:nvPicPr>
        <p:blipFill>
          <a:blip r:embed="rId3"/>
          <a:stretch>
            <a:fillRect/>
          </a:stretch>
        </p:blipFill>
        <p:spPr>
          <a:xfrm>
            <a:off x="694944" y="594360"/>
            <a:ext cx="201168" cy="201168"/>
          </a:xfrm>
          <a:prstGeom prst="rect">
            <a:avLst/>
          </a:prstGeom>
        </p:spPr>
      </p:pic>
      <p:sp>
        <p:nvSpPr>
          <p:cNvPr id="4" name="Text 1"/>
          <p:cNvSpPr txBox="1"/>
          <p:nvPr/>
        </p:nvSpPr>
        <p:spPr>
          <a:xfrm>
            <a:off x="969264" y="502920"/>
            <a:ext cx="2335378"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CREA · MI DECISIÓN</a:t>
            </a:r>
            <a:endParaRPr lang="en-US" sz="1100" dirty="0"/>
          </a:p>
        </p:txBody>
      </p:sp>
      <p:sp>
        <p:nvSpPr>
          <p:cNvPr id="5" name="Text 2"/>
          <p:cNvSpPr txBox="1"/>
          <p:nvPr/>
        </p:nvSpPr>
        <p:spPr>
          <a:xfrm>
            <a:off x="548640" y="1097280"/>
            <a:ext cx="8229600" cy="640080"/>
          </a:xfrm>
          <a:prstGeom prst="rect">
            <a:avLst/>
          </a:prstGeom>
          <a:noFill/>
          <a:ln/>
        </p:spPr>
        <p:txBody>
          <a:bodyPr wrap="square" lIns="0" tIns="0" rIns="0" bIns="0" rtlCol="0" anchor="t"/>
          <a:lstStyle/>
          <a:p>
            <a:pPr marL="0" indent="0">
              <a:buNone/>
            </a:pPr>
            <a:r>
              <a:rPr lang="en-US" sz="3200" b="1" dirty="0">
                <a:solidFill>
                  <a:srgbClr val="0B1621"/>
                </a:solidFill>
                <a:latin typeface="Century Gothic" pitchFamily="34" charset="0"/>
                <a:ea typeface="Century Gothic" pitchFamily="34" charset="-122"/>
                <a:cs typeface="Century Gothic" pitchFamily="34" charset="-120"/>
              </a:rPr>
              <a:t>Mi desafío para esta semana</a:t>
            </a:r>
            <a:endParaRPr lang="en-US" sz="3200" dirty="0"/>
          </a:p>
        </p:txBody>
      </p:sp>
      <p:sp>
        <p:nvSpPr>
          <p:cNvPr id="6" name="Text 3"/>
          <p:cNvSpPr txBox="1"/>
          <p:nvPr/>
        </p:nvSpPr>
        <p:spPr>
          <a:xfrm>
            <a:off x="548640" y="1719072"/>
            <a:ext cx="8229600" cy="320040"/>
          </a:xfrm>
          <a:prstGeom prst="rect">
            <a:avLst/>
          </a:prstGeom>
          <a:noFill/>
          <a:ln/>
        </p:spPr>
        <p:txBody>
          <a:bodyPr wrap="square" lIns="0" tIns="0" rIns="0" bIns="0" rtlCol="0" anchor="t"/>
          <a:lstStyle/>
          <a:p>
            <a:pPr marL="0" indent="0">
              <a:buNone/>
            </a:pPr>
            <a:r>
              <a:rPr lang="en-US" sz="1500" i="1" dirty="0">
                <a:solidFill>
                  <a:srgbClr val="5A5F73"/>
                </a:solidFill>
                <a:latin typeface="Calibri" pitchFamily="34" charset="0"/>
                <a:ea typeface="Calibri" pitchFamily="34" charset="-122"/>
                <a:cs typeface="Calibri" pitchFamily="34" charset="-120"/>
              </a:rPr>
              <a:t>Marca tu respuesta honesta:</a:t>
            </a:r>
            <a:endParaRPr lang="en-US" sz="1500" dirty="0"/>
          </a:p>
        </p:txBody>
      </p:sp>
      <p:sp>
        <p:nvSpPr>
          <p:cNvPr id="7" name="Shape 4"/>
          <p:cNvSpPr/>
          <p:nvPr/>
        </p:nvSpPr>
        <p:spPr>
          <a:xfrm>
            <a:off x="548640" y="2240280"/>
            <a:ext cx="11094415" cy="1188720"/>
          </a:xfrm>
          <a:prstGeom prst="rect">
            <a:avLst/>
          </a:prstGeom>
          <a:solidFill>
            <a:srgbClr val="FFFFFF"/>
          </a:solidFill>
          <a:ln w="9525">
            <a:solidFill>
              <a:srgbClr val="DADCEB"/>
            </a:solidFill>
            <a:prstDash val="solid"/>
          </a:ln>
          <a:effectLst>
            <a:outerShdw blurRad="76200" dist="25400" dir="5400000" algn="bl" rotWithShape="0">
              <a:srgbClr val="000000">
                <a:alpha val="8000"/>
              </a:srgbClr>
            </a:outerShdw>
          </a:effectLst>
        </p:spPr>
      </p:sp>
      <p:sp>
        <p:nvSpPr>
          <p:cNvPr id="8" name="Shape 5"/>
          <p:cNvSpPr/>
          <p:nvPr/>
        </p:nvSpPr>
        <p:spPr>
          <a:xfrm>
            <a:off x="822960" y="2532888"/>
            <a:ext cx="603504" cy="603504"/>
          </a:xfrm>
          <a:prstGeom prst="ellipse">
            <a:avLst/>
          </a:prstGeom>
          <a:solidFill>
            <a:srgbClr val="5D63A5"/>
          </a:solidFill>
          <a:ln/>
        </p:spPr>
      </p:sp>
      <p:sp>
        <p:nvSpPr>
          <p:cNvPr id="9" name="Text 6"/>
          <p:cNvSpPr txBox="1"/>
          <p:nvPr/>
        </p:nvSpPr>
        <p:spPr>
          <a:xfrm>
            <a:off x="822960" y="2532888"/>
            <a:ext cx="603504" cy="603504"/>
          </a:xfrm>
          <a:prstGeom prst="rect">
            <a:avLst/>
          </a:prstGeom>
          <a:noFill/>
          <a:ln/>
        </p:spPr>
        <p:txBody>
          <a:bodyPr wrap="square" lIns="0" tIns="0" rIns="0" bIns="0" rtlCol="0" anchor="ctr"/>
          <a:lstStyle/>
          <a:p>
            <a:pPr marL="0" indent="0" algn="ctr">
              <a:buNone/>
            </a:pPr>
            <a:r>
              <a:rPr lang="en-US" sz="2000" b="1" dirty="0">
                <a:solidFill>
                  <a:srgbClr val="FFFFFF"/>
                </a:solidFill>
                <a:latin typeface="Century Gothic" pitchFamily="34" charset="0"/>
                <a:ea typeface="Century Gothic" pitchFamily="34" charset="-122"/>
                <a:cs typeface="Century Gothic" pitchFamily="34" charset="-120"/>
              </a:rPr>
              <a:t>1</a:t>
            </a:r>
            <a:endParaRPr lang="en-US" sz="2000" dirty="0"/>
          </a:p>
        </p:txBody>
      </p:sp>
      <p:sp>
        <p:nvSpPr>
          <p:cNvPr id="10" name="Text 7"/>
          <p:cNvSpPr txBox="1"/>
          <p:nvPr/>
        </p:nvSpPr>
        <p:spPr>
          <a:xfrm>
            <a:off x="1645920" y="2240280"/>
            <a:ext cx="7635240" cy="1188720"/>
          </a:xfrm>
          <a:prstGeom prst="rect">
            <a:avLst/>
          </a:prstGeom>
          <a:noFill/>
          <a:ln/>
        </p:spPr>
        <p:txBody>
          <a:bodyPr wrap="square" lIns="0" tIns="0" rIns="0" bIns="0" rtlCol="0" anchor="ctr"/>
          <a:lstStyle/>
          <a:p>
            <a:pPr marL="0" indent="0">
              <a:buNone/>
            </a:pPr>
            <a:r>
              <a:rPr lang="en-US" sz="1700" dirty="0">
                <a:solidFill>
                  <a:srgbClr val="1F2233"/>
                </a:solidFill>
                <a:latin typeface="Calibri" pitchFamily="34" charset="0"/>
                <a:ea typeface="Calibri" pitchFamily="34" charset="-122"/>
                <a:cs typeface="Calibri" pitchFamily="34" charset="-120"/>
              </a:rPr>
              <a:t>Apartaré cada día de esta semana un momento fijo, sin celular, para hablar con Dios como Adán lo hacía a la brisa del atardecer.</a:t>
            </a:r>
            <a:r>
              <a:rPr lang="en-US" sz="1700" b="1" dirty="0">
                <a:solidFill>
                  <a:srgbClr val="5D63A5"/>
                </a:solidFill>
                <a:latin typeface="Calibri" pitchFamily="34" charset="0"/>
                <a:ea typeface="Calibri" pitchFamily="34" charset="-122"/>
                <a:cs typeface="Calibri" pitchFamily="34" charset="-120"/>
              </a:rPr>
              <a:t> (Génesis 3:8)</a:t>
            </a:r>
            <a:endParaRPr lang="en-US" sz="1700" dirty="0"/>
          </a:p>
        </p:txBody>
      </p:sp>
      <p:sp>
        <p:nvSpPr>
          <p:cNvPr id="11" name="Shape 8"/>
          <p:cNvSpPr/>
          <p:nvPr/>
        </p:nvSpPr>
        <p:spPr>
          <a:xfrm>
            <a:off x="9494215" y="2679192"/>
            <a:ext cx="310896" cy="310896"/>
          </a:xfrm>
          <a:prstGeom prst="roundRect">
            <a:avLst>
              <a:gd name="adj" fmla="val 14706"/>
            </a:avLst>
          </a:prstGeom>
          <a:solidFill>
            <a:srgbClr val="FFFFFF"/>
          </a:solidFill>
          <a:ln w="22225">
            <a:solidFill>
              <a:srgbClr val="EE8A2A"/>
            </a:solidFill>
            <a:prstDash val="solid"/>
          </a:ln>
        </p:spPr>
      </p:sp>
      <p:sp>
        <p:nvSpPr>
          <p:cNvPr id="12" name="Text 9"/>
          <p:cNvSpPr txBox="1"/>
          <p:nvPr/>
        </p:nvSpPr>
        <p:spPr>
          <a:xfrm>
            <a:off x="9896551" y="2679192"/>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Sí</a:t>
            </a:r>
            <a:endParaRPr lang="en-US" sz="1500" dirty="0"/>
          </a:p>
        </p:txBody>
      </p:sp>
      <p:sp>
        <p:nvSpPr>
          <p:cNvPr id="13" name="Shape 10"/>
          <p:cNvSpPr/>
          <p:nvPr/>
        </p:nvSpPr>
        <p:spPr>
          <a:xfrm>
            <a:off x="10500055" y="2679192"/>
            <a:ext cx="310896" cy="310896"/>
          </a:xfrm>
          <a:prstGeom prst="roundRect">
            <a:avLst>
              <a:gd name="adj" fmla="val 14706"/>
            </a:avLst>
          </a:prstGeom>
          <a:solidFill>
            <a:srgbClr val="FFFFFF"/>
          </a:solidFill>
          <a:ln w="22225">
            <a:solidFill>
              <a:srgbClr val="EE8A2A"/>
            </a:solidFill>
            <a:prstDash val="solid"/>
          </a:ln>
        </p:spPr>
      </p:sp>
      <p:sp>
        <p:nvSpPr>
          <p:cNvPr id="14" name="Text 11"/>
          <p:cNvSpPr txBox="1"/>
          <p:nvPr/>
        </p:nvSpPr>
        <p:spPr>
          <a:xfrm>
            <a:off x="10902391" y="2679192"/>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No</a:t>
            </a:r>
            <a:endParaRPr lang="en-US" sz="1500" dirty="0"/>
          </a:p>
        </p:txBody>
      </p:sp>
      <p:sp>
        <p:nvSpPr>
          <p:cNvPr id="15" name="Shape 12"/>
          <p:cNvSpPr/>
          <p:nvPr/>
        </p:nvSpPr>
        <p:spPr>
          <a:xfrm>
            <a:off x="548640" y="3630168"/>
            <a:ext cx="11094415" cy="1188720"/>
          </a:xfrm>
          <a:prstGeom prst="rect">
            <a:avLst/>
          </a:prstGeom>
          <a:solidFill>
            <a:srgbClr val="FFFFFF"/>
          </a:solidFill>
          <a:ln w="9525">
            <a:solidFill>
              <a:srgbClr val="DADCEB"/>
            </a:solidFill>
            <a:prstDash val="solid"/>
          </a:ln>
          <a:effectLst>
            <a:outerShdw blurRad="76200" dist="25400" dir="5400000" algn="bl" rotWithShape="0">
              <a:srgbClr val="000000">
                <a:alpha val="8000"/>
              </a:srgbClr>
            </a:outerShdw>
          </a:effectLst>
        </p:spPr>
      </p:sp>
      <p:sp>
        <p:nvSpPr>
          <p:cNvPr id="16" name="Shape 13"/>
          <p:cNvSpPr/>
          <p:nvPr/>
        </p:nvSpPr>
        <p:spPr>
          <a:xfrm>
            <a:off x="822960" y="3922776"/>
            <a:ext cx="603504" cy="603504"/>
          </a:xfrm>
          <a:prstGeom prst="ellipse">
            <a:avLst/>
          </a:prstGeom>
          <a:solidFill>
            <a:srgbClr val="5D63A5"/>
          </a:solidFill>
          <a:ln/>
        </p:spPr>
      </p:sp>
      <p:sp>
        <p:nvSpPr>
          <p:cNvPr id="17" name="Text 14"/>
          <p:cNvSpPr txBox="1"/>
          <p:nvPr/>
        </p:nvSpPr>
        <p:spPr>
          <a:xfrm>
            <a:off x="822960" y="3922776"/>
            <a:ext cx="603504" cy="603504"/>
          </a:xfrm>
          <a:prstGeom prst="rect">
            <a:avLst/>
          </a:prstGeom>
          <a:noFill/>
          <a:ln/>
        </p:spPr>
        <p:txBody>
          <a:bodyPr wrap="square" lIns="0" tIns="0" rIns="0" bIns="0" rtlCol="0" anchor="ctr"/>
          <a:lstStyle/>
          <a:p>
            <a:pPr marL="0" indent="0" algn="ctr">
              <a:buNone/>
            </a:pPr>
            <a:r>
              <a:rPr lang="en-US" sz="2000" b="1" dirty="0">
                <a:solidFill>
                  <a:srgbClr val="FFFFFF"/>
                </a:solidFill>
                <a:latin typeface="Century Gothic" pitchFamily="34" charset="0"/>
                <a:ea typeface="Century Gothic" pitchFamily="34" charset="-122"/>
                <a:cs typeface="Century Gothic" pitchFamily="34" charset="-120"/>
              </a:rPr>
              <a:t>2</a:t>
            </a:r>
            <a:endParaRPr lang="en-US" sz="2000" dirty="0"/>
          </a:p>
        </p:txBody>
      </p:sp>
      <p:sp>
        <p:nvSpPr>
          <p:cNvPr id="18" name="Text 15"/>
          <p:cNvSpPr txBox="1"/>
          <p:nvPr/>
        </p:nvSpPr>
        <p:spPr>
          <a:xfrm>
            <a:off x="1645920" y="3630168"/>
            <a:ext cx="7635240" cy="1188720"/>
          </a:xfrm>
          <a:prstGeom prst="rect">
            <a:avLst/>
          </a:prstGeom>
          <a:noFill/>
          <a:ln/>
        </p:spPr>
        <p:txBody>
          <a:bodyPr wrap="square" lIns="0" tIns="0" rIns="0" bIns="0" rtlCol="0" anchor="ctr"/>
          <a:lstStyle/>
          <a:p>
            <a:pPr marL="0" indent="0">
              <a:buNone/>
            </a:pPr>
            <a:r>
              <a:rPr lang="en-US" sz="1700" dirty="0">
                <a:solidFill>
                  <a:srgbClr val="1F2233"/>
                </a:solidFill>
                <a:latin typeface="Calibri" pitchFamily="34" charset="0"/>
                <a:ea typeface="Calibri" pitchFamily="34" charset="-122"/>
                <a:cs typeface="Calibri" pitchFamily="34" charset="-120"/>
              </a:rPr>
              <a:t>Cuando falle esta semana, no me esconderé ni culparé a otros: confesaré mi pecado a Dios el mismo día, confiando en su perdón.</a:t>
            </a:r>
            <a:r>
              <a:rPr lang="en-US" sz="1700" b="1" dirty="0">
                <a:solidFill>
                  <a:srgbClr val="5D63A5"/>
                </a:solidFill>
                <a:latin typeface="Calibri" pitchFamily="34" charset="0"/>
                <a:ea typeface="Calibri" pitchFamily="34" charset="-122"/>
                <a:cs typeface="Calibri" pitchFamily="34" charset="-120"/>
              </a:rPr>
              <a:t> (1 Juan 1:9)</a:t>
            </a:r>
            <a:endParaRPr lang="en-US" sz="1700" dirty="0"/>
          </a:p>
        </p:txBody>
      </p:sp>
      <p:sp>
        <p:nvSpPr>
          <p:cNvPr id="19" name="Shape 16"/>
          <p:cNvSpPr/>
          <p:nvPr/>
        </p:nvSpPr>
        <p:spPr>
          <a:xfrm>
            <a:off x="9494215" y="4069080"/>
            <a:ext cx="310896" cy="310896"/>
          </a:xfrm>
          <a:prstGeom prst="roundRect">
            <a:avLst>
              <a:gd name="adj" fmla="val 14706"/>
            </a:avLst>
          </a:prstGeom>
          <a:solidFill>
            <a:srgbClr val="FFFFFF"/>
          </a:solidFill>
          <a:ln w="22225">
            <a:solidFill>
              <a:srgbClr val="EE8A2A"/>
            </a:solidFill>
            <a:prstDash val="solid"/>
          </a:ln>
        </p:spPr>
      </p:sp>
      <p:sp>
        <p:nvSpPr>
          <p:cNvPr id="20" name="Text 17"/>
          <p:cNvSpPr txBox="1"/>
          <p:nvPr/>
        </p:nvSpPr>
        <p:spPr>
          <a:xfrm>
            <a:off x="9896551" y="4069080"/>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Sí</a:t>
            </a:r>
            <a:endParaRPr lang="en-US" sz="1500" dirty="0"/>
          </a:p>
        </p:txBody>
      </p:sp>
      <p:sp>
        <p:nvSpPr>
          <p:cNvPr id="21" name="Shape 18"/>
          <p:cNvSpPr/>
          <p:nvPr/>
        </p:nvSpPr>
        <p:spPr>
          <a:xfrm>
            <a:off x="10500055" y="4069080"/>
            <a:ext cx="310896" cy="310896"/>
          </a:xfrm>
          <a:prstGeom prst="roundRect">
            <a:avLst>
              <a:gd name="adj" fmla="val 14706"/>
            </a:avLst>
          </a:prstGeom>
          <a:solidFill>
            <a:srgbClr val="FFFFFF"/>
          </a:solidFill>
          <a:ln w="22225">
            <a:solidFill>
              <a:srgbClr val="EE8A2A"/>
            </a:solidFill>
            <a:prstDash val="solid"/>
          </a:ln>
        </p:spPr>
      </p:sp>
      <p:sp>
        <p:nvSpPr>
          <p:cNvPr id="22" name="Text 19"/>
          <p:cNvSpPr txBox="1"/>
          <p:nvPr/>
        </p:nvSpPr>
        <p:spPr>
          <a:xfrm>
            <a:off x="10902391" y="4069080"/>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No</a:t>
            </a:r>
            <a:endParaRPr lang="en-US" sz="1500" dirty="0"/>
          </a:p>
        </p:txBody>
      </p:sp>
      <p:sp>
        <p:nvSpPr>
          <p:cNvPr id="23" name="Shape 20"/>
          <p:cNvSpPr/>
          <p:nvPr/>
        </p:nvSpPr>
        <p:spPr>
          <a:xfrm>
            <a:off x="548640" y="5020056"/>
            <a:ext cx="11094415" cy="1188720"/>
          </a:xfrm>
          <a:prstGeom prst="rect">
            <a:avLst/>
          </a:prstGeom>
          <a:solidFill>
            <a:srgbClr val="FFFFFF"/>
          </a:solidFill>
          <a:ln w="9525">
            <a:solidFill>
              <a:srgbClr val="DADCEB"/>
            </a:solidFill>
            <a:prstDash val="solid"/>
          </a:ln>
          <a:effectLst>
            <a:outerShdw blurRad="76200" dist="25400" dir="5400000" algn="bl" rotWithShape="0">
              <a:srgbClr val="000000">
                <a:alpha val="8000"/>
              </a:srgbClr>
            </a:outerShdw>
          </a:effectLst>
        </p:spPr>
      </p:sp>
      <p:sp>
        <p:nvSpPr>
          <p:cNvPr id="24" name="Shape 21"/>
          <p:cNvSpPr/>
          <p:nvPr/>
        </p:nvSpPr>
        <p:spPr>
          <a:xfrm>
            <a:off x="822960" y="5312664"/>
            <a:ext cx="603504" cy="603504"/>
          </a:xfrm>
          <a:prstGeom prst="ellipse">
            <a:avLst/>
          </a:prstGeom>
          <a:solidFill>
            <a:srgbClr val="5D63A5"/>
          </a:solidFill>
          <a:ln/>
        </p:spPr>
      </p:sp>
      <p:sp>
        <p:nvSpPr>
          <p:cNvPr id="25" name="Text 22"/>
          <p:cNvSpPr txBox="1"/>
          <p:nvPr/>
        </p:nvSpPr>
        <p:spPr>
          <a:xfrm>
            <a:off x="822960" y="5312664"/>
            <a:ext cx="603504" cy="603504"/>
          </a:xfrm>
          <a:prstGeom prst="rect">
            <a:avLst/>
          </a:prstGeom>
          <a:noFill/>
          <a:ln/>
        </p:spPr>
        <p:txBody>
          <a:bodyPr wrap="square" lIns="0" tIns="0" rIns="0" bIns="0" rtlCol="0" anchor="ctr"/>
          <a:lstStyle/>
          <a:p>
            <a:pPr marL="0" indent="0" algn="ctr">
              <a:buNone/>
            </a:pPr>
            <a:r>
              <a:rPr lang="en-US" sz="2000" b="1" dirty="0">
                <a:solidFill>
                  <a:srgbClr val="FFFFFF"/>
                </a:solidFill>
                <a:latin typeface="Century Gothic" pitchFamily="34" charset="0"/>
                <a:ea typeface="Century Gothic" pitchFamily="34" charset="-122"/>
                <a:cs typeface="Century Gothic" pitchFamily="34" charset="-120"/>
              </a:rPr>
              <a:t>3</a:t>
            </a:r>
            <a:endParaRPr lang="en-US" sz="2000" dirty="0"/>
          </a:p>
        </p:txBody>
      </p:sp>
      <p:sp>
        <p:nvSpPr>
          <p:cNvPr id="26" name="Text 23"/>
          <p:cNvSpPr txBox="1"/>
          <p:nvPr/>
        </p:nvSpPr>
        <p:spPr>
          <a:xfrm>
            <a:off x="1645920" y="5020056"/>
            <a:ext cx="7635240" cy="1188720"/>
          </a:xfrm>
          <a:prstGeom prst="rect">
            <a:avLst/>
          </a:prstGeom>
          <a:noFill/>
          <a:ln/>
        </p:spPr>
        <p:txBody>
          <a:bodyPr wrap="square" lIns="0" tIns="0" rIns="0" bIns="0" rtlCol="0" anchor="ctr"/>
          <a:lstStyle/>
          <a:p>
            <a:pPr marL="0" indent="0">
              <a:buNone/>
            </a:pPr>
            <a:r>
              <a:rPr lang="en-US" sz="1700" dirty="0">
                <a:solidFill>
                  <a:srgbClr val="1F2233"/>
                </a:solidFill>
                <a:latin typeface="Calibri" pitchFamily="34" charset="0"/>
                <a:ea typeface="Calibri" pitchFamily="34" charset="-122"/>
                <a:cs typeface="Calibri" pitchFamily="34" charset="-120"/>
              </a:rPr>
              <a:t>Leeré un capítulo de un Evangelio cada día para conocer al Padre a través de Jesús, y anotaré lo que Dios me dice.</a:t>
            </a:r>
            <a:r>
              <a:rPr lang="en-US" sz="1700" b="1" dirty="0">
                <a:solidFill>
                  <a:srgbClr val="5D63A5"/>
                </a:solidFill>
                <a:latin typeface="Calibri" pitchFamily="34" charset="0"/>
                <a:ea typeface="Calibri" pitchFamily="34" charset="-122"/>
                <a:cs typeface="Calibri" pitchFamily="34" charset="-120"/>
              </a:rPr>
              <a:t> (Juan 14:9)</a:t>
            </a:r>
            <a:endParaRPr lang="en-US" sz="1700" dirty="0"/>
          </a:p>
        </p:txBody>
      </p:sp>
      <p:sp>
        <p:nvSpPr>
          <p:cNvPr id="27" name="Shape 24"/>
          <p:cNvSpPr/>
          <p:nvPr/>
        </p:nvSpPr>
        <p:spPr>
          <a:xfrm>
            <a:off x="9494215" y="5458968"/>
            <a:ext cx="310896" cy="310896"/>
          </a:xfrm>
          <a:prstGeom prst="roundRect">
            <a:avLst>
              <a:gd name="adj" fmla="val 14706"/>
            </a:avLst>
          </a:prstGeom>
          <a:solidFill>
            <a:srgbClr val="FFFFFF"/>
          </a:solidFill>
          <a:ln w="22225">
            <a:solidFill>
              <a:srgbClr val="EE8A2A"/>
            </a:solidFill>
            <a:prstDash val="solid"/>
          </a:ln>
        </p:spPr>
      </p:sp>
      <p:sp>
        <p:nvSpPr>
          <p:cNvPr id="28" name="Text 25"/>
          <p:cNvSpPr txBox="1"/>
          <p:nvPr/>
        </p:nvSpPr>
        <p:spPr>
          <a:xfrm>
            <a:off x="9896551" y="5458968"/>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Sí</a:t>
            </a:r>
            <a:endParaRPr lang="en-US" sz="1500" dirty="0"/>
          </a:p>
        </p:txBody>
      </p:sp>
      <p:sp>
        <p:nvSpPr>
          <p:cNvPr id="29" name="Shape 26"/>
          <p:cNvSpPr/>
          <p:nvPr/>
        </p:nvSpPr>
        <p:spPr>
          <a:xfrm>
            <a:off x="10500055" y="5458968"/>
            <a:ext cx="310896" cy="310896"/>
          </a:xfrm>
          <a:prstGeom prst="roundRect">
            <a:avLst>
              <a:gd name="adj" fmla="val 14706"/>
            </a:avLst>
          </a:prstGeom>
          <a:solidFill>
            <a:srgbClr val="FFFFFF"/>
          </a:solidFill>
          <a:ln w="22225">
            <a:solidFill>
              <a:srgbClr val="EE8A2A"/>
            </a:solidFill>
            <a:prstDash val="solid"/>
          </a:ln>
        </p:spPr>
      </p:sp>
      <p:sp>
        <p:nvSpPr>
          <p:cNvPr id="30" name="Text 27"/>
          <p:cNvSpPr txBox="1"/>
          <p:nvPr/>
        </p:nvSpPr>
        <p:spPr>
          <a:xfrm>
            <a:off x="10902391" y="5458968"/>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No</a:t>
            </a:r>
            <a:endParaRPr lang="en-US" sz="1500" dirty="0"/>
          </a:p>
        </p:txBody>
      </p:sp>
      <p:pic>
        <p:nvPicPr>
          <p:cNvPr id="31" name="Image 1" descr="preencoded.png"/>
          <p:cNvPicPr>
            <a:picLocks noChangeAspect="1"/>
          </p:cNvPicPr>
          <p:nvPr/>
        </p:nvPicPr>
        <p:blipFill>
          <a:blip r:embed="rId4"/>
          <a:stretch>
            <a:fillRect/>
          </a:stretch>
        </p:blipFill>
        <p:spPr>
          <a:xfrm>
            <a:off x="548640" y="6419088"/>
            <a:ext cx="182880" cy="182880"/>
          </a:xfrm>
          <a:prstGeom prst="rect">
            <a:avLst/>
          </a:prstGeom>
        </p:spPr>
      </p:pic>
      <p:sp>
        <p:nvSpPr>
          <p:cNvPr id="32" name="Text 28"/>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5A5F73"/>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33" name="Text 29"/>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1  ·  EL CREADOR HABLA</a:t>
            </a:r>
            <a:endParaRPr lang="en-US" sz="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4"/>
          <a:stretch>
            <a:fillRect/>
          </a:stretch>
        </p:blipFill>
        <p:spPr>
          <a:xfrm>
            <a:off x="5730088" y="640080"/>
            <a:ext cx="731520" cy="731520"/>
          </a:xfrm>
          <a:prstGeom prst="rect">
            <a:avLst/>
          </a:prstGeom>
        </p:spPr>
      </p:pic>
      <p:sp>
        <p:nvSpPr>
          <p:cNvPr id="3" name="Text 0"/>
          <p:cNvSpPr txBox="1"/>
          <p:nvPr/>
        </p:nvSpPr>
        <p:spPr>
          <a:xfrm>
            <a:off x="1066648" y="1645920"/>
            <a:ext cx="10058400" cy="4206240"/>
          </a:xfrm>
          <a:prstGeom prst="rect">
            <a:avLst/>
          </a:prstGeom>
          <a:noFill/>
          <a:ln/>
        </p:spPr>
        <p:txBody>
          <a:bodyPr wrap="square" lIns="0" tIns="0" rIns="0" bIns="0" rtlCol="0" anchor="ctr"/>
          <a:lstStyle/>
          <a:p>
            <a:pPr marL="0" indent="0" algn="ctr">
              <a:lnSpc>
                <a:spcPct val="112000"/>
              </a:lnSpc>
              <a:spcAft>
                <a:spcPts val="1800"/>
              </a:spcAft>
              <a:buNone/>
            </a:pPr>
            <a:r>
              <a:rPr lang="en-US" sz="3200" i="1" dirty="0">
                <a:solidFill>
                  <a:srgbClr val="FFFFFF"/>
                </a:solidFill>
                <a:latin typeface="Century Gothic" pitchFamily="34" charset="0"/>
                <a:ea typeface="Century Gothic" pitchFamily="34" charset="-122"/>
                <a:cs typeface="Century Gothic" pitchFamily="34" charset="-120"/>
              </a:rPr>
              <a:t>“En el pasado, Dios habló muchas veces y de muchas maneras a nuestros padres mediante los profetas; pero en estos últimos días nos habló por su Hijo”</a:t>
            </a:r>
            <a:endParaRPr lang="en-US" sz="3200" dirty="0"/>
          </a:p>
          <a:p>
            <a:pPr marL="0" indent="0" algn="ctr">
              <a:lnSpc>
                <a:spcPct val="112000"/>
              </a:lnSpc>
              <a:buNone/>
            </a:pPr>
            <a:r>
              <a:rPr lang="en-US" sz="2200" b="1" dirty="0">
                <a:solidFill>
                  <a:srgbClr val="A7ABDE"/>
                </a:solidFill>
                <a:latin typeface="Century Gothic" pitchFamily="34" charset="0"/>
                <a:ea typeface="Century Gothic" pitchFamily="34" charset="-122"/>
                <a:cs typeface="Century Gothic" pitchFamily="34" charset="-120"/>
              </a:rPr>
              <a:t>Hebreos 1:1-2</a:t>
            </a:r>
            <a:endParaRPr lang="en-US" sz="3200" dirty="0"/>
          </a:p>
        </p:txBody>
      </p:sp>
      <p:sp>
        <p:nvSpPr>
          <p:cNvPr id="4" name="Text 1"/>
          <p:cNvSpPr txBox="1"/>
          <p:nvPr/>
        </p:nvSpPr>
        <p:spPr>
          <a:xfrm>
            <a:off x="0" y="6172200"/>
            <a:ext cx="12191695" cy="274320"/>
          </a:xfrm>
          <a:prstGeom prst="rect">
            <a:avLst/>
          </a:prstGeom>
          <a:noFill/>
          <a:ln/>
        </p:spPr>
        <p:txBody>
          <a:bodyPr wrap="square" lIns="0" tIns="0" rIns="0" bIns="0" rtlCol="0" anchor="t"/>
          <a:lstStyle/>
          <a:p>
            <a:pPr marL="0" indent="0" algn="ctr">
              <a:buNone/>
            </a:pPr>
            <a:r>
              <a:rPr lang="en-US" sz="1000" kern="0" spc="300" dirty="0">
                <a:solidFill>
                  <a:srgbClr val="A7ABDE"/>
                </a:solidFill>
                <a:latin typeface="Century Gothic" pitchFamily="34" charset="0"/>
                <a:ea typeface="Century Gothic" pitchFamily="34" charset="-122"/>
                <a:cs typeface="Century Gothic" pitchFamily="34" charset="-120"/>
              </a:rPr>
              <a:t>DR. TITO GOICOCHEA M.  -  NEED DSA</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502920"/>
            <a:ext cx="5486400" cy="274320"/>
          </a:xfrm>
          <a:prstGeom prst="rect">
            <a:avLst/>
          </a:prstGeom>
          <a:noFill/>
          <a:ln/>
        </p:spPr>
        <p:txBody>
          <a:bodyPr wrap="square" lIns="0" tIns="0" rIns="0" bIns="0" rtlCol="0" anchor="t"/>
          <a:lstStyle/>
          <a:p>
            <a:pPr marL="0" indent="0">
              <a:buNone/>
            </a:pPr>
            <a:r>
              <a:rPr lang="en-US" sz="1300" b="1" kern="0" spc="500" dirty="0">
                <a:solidFill>
                  <a:srgbClr val="FFFFFF"/>
                </a:solidFill>
                <a:latin typeface="Century Gothic" pitchFamily="34" charset="0"/>
                <a:ea typeface="Century Gothic" pitchFamily="34" charset="-122"/>
                <a:cs typeface="Century Gothic" pitchFamily="34" charset="-120"/>
              </a:rPr>
              <a:t>EL DON DE PROFECÍA</a:t>
            </a:r>
            <a:endParaRPr lang="en-US" sz="1300" dirty="0"/>
          </a:p>
        </p:txBody>
      </p:sp>
      <p:sp>
        <p:nvSpPr>
          <p:cNvPr id="3" name="Text 1"/>
          <p:cNvSpPr txBox="1"/>
          <p:nvPr/>
        </p:nvSpPr>
        <p:spPr>
          <a:xfrm>
            <a:off x="548640" y="822960"/>
            <a:ext cx="5943600" cy="274320"/>
          </a:xfrm>
          <a:prstGeom prst="rect">
            <a:avLst/>
          </a:prstGeom>
          <a:noFill/>
          <a:ln/>
        </p:spPr>
        <p:txBody>
          <a:bodyPr wrap="square" lIns="0" tIns="0" rIns="0" bIns="0" rtlCol="0" anchor="t"/>
          <a:lstStyle/>
          <a:p>
            <a:pPr marL="0" indent="0">
              <a:buNone/>
            </a:pPr>
            <a:r>
              <a:rPr lang="en-US" sz="1100" kern="0" spc="100" dirty="0">
                <a:solidFill>
                  <a:srgbClr val="A7ABDE"/>
                </a:solidFill>
                <a:latin typeface="Calibri" pitchFamily="34" charset="0"/>
                <a:ea typeface="Calibri" pitchFamily="34" charset="-122"/>
                <a:cs typeface="Calibri" pitchFamily="34" charset="-120"/>
              </a:rPr>
              <a:t>Guía didáctica · Escuela Sabática de Adultos · IV Trimestre 2026</a:t>
            </a:r>
            <a:endParaRPr lang="en-US" sz="1100" dirty="0"/>
          </a:p>
        </p:txBody>
      </p:sp>
      <p:sp>
        <p:nvSpPr>
          <p:cNvPr id="4" name="Text 2"/>
          <p:cNvSpPr txBox="1"/>
          <p:nvPr/>
        </p:nvSpPr>
        <p:spPr>
          <a:xfrm>
            <a:off x="502920" y="1874520"/>
            <a:ext cx="2377440" cy="1325880"/>
          </a:xfrm>
          <a:prstGeom prst="rect">
            <a:avLst/>
          </a:prstGeom>
          <a:noFill/>
          <a:ln/>
        </p:spPr>
        <p:txBody>
          <a:bodyPr wrap="square" lIns="0" tIns="0" rIns="0" bIns="0" rtlCol="0" anchor="b"/>
          <a:lstStyle/>
          <a:p>
            <a:pPr marL="0" indent="0">
              <a:buNone/>
            </a:pPr>
            <a:r>
              <a:rPr lang="en-US" sz="9600" b="1" dirty="0">
                <a:solidFill>
                  <a:srgbClr val="A7ABDE"/>
                </a:solidFill>
                <a:latin typeface="Century Gothic" pitchFamily="34" charset="0"/>
                <a:ea typeface="Century Gothic" pitchFamily="34" charset="-122"/>
                <a:cs typeface="Century Gothic" pitchFamily="34" charset="-120"/>
              </a:rPr>
              <a:t>02</a:t>
            </a:r>
            <a:endParaRPr lang="en-US" sz="9600" dirty="0"/>
          </a:p>
        </p:txBody>
      </p:sp>
      <p:sp>
        <p:nvSpPr>
          <p:cNvPr id="5" name="Shape 3"/>
          <p:cNvSpPr/>
          <p:nvPr/>
        </p:nvSpPr>
        <p:spPr>
          <a:xfrm>
            <a:off x="2788920" y="2331720"/>
            <a:ext cx="0" cy="777240"/>
          </a:xfrm>
          <a:prstGeom prst="line">
            <a:avLst/>
          </a:prstGeom>
          <a:noFill/>
          <a:ln w="12700">
            <a:solidFill>
              <a:srgbClr val="A7ABDE"/>
            </a:solidFill>
            <a:prstDash val="solid"/>
          </a:ln>
        </p:spPr>
      </p:sp>
      <p:sp>
        <p:nvSpPr>
          <p:cNvPr id="6" name="Text 4"/>
          <p:cNvSpPr txBox="1"/>
          <p:nvPr/>
        </p:nvSpPr>
        <p:spPr>
          <a:xfrm>
            <a:off x="2971800" y="2377440"/>
            <a:ext cx="2194560" cy="731520"/>
          </a:xfrm>
          <a:prstGeom prst="rect">
            <a:avLst/>
          </a:prstGeom>
          <a:noFill/>
          <a:ln/>
        </p:spPr>
        <p:txBody>
          <a:bodyPr wrap="square" lIns="0" tIns="0" rIns="0" bIns="0" rtlCol="0" anchor="ctr"/>
          <a:lstStyle/>
          <a:p>
            <a:pPr marL="0" indent="0">
              <a:buNone/>
            </a:pPr>
            <a:r>
              <a:rPr lang="en-US" sz="1400" b="1" kern="0" spc="400" dirty="0">
                <a:solidFill>
                  <a:srgbClr val="FFFFFF"/>
                </a:solidFill>
                <a:latin typeface="Century Gothic" pitchFamily="34" charset="0"/>
                <a:ea typeface="Century Gothic" pitchFamily="34" charset="-122"/>
                <a:cs typeface="Century Gothic" pitchFamily="34" charset="-120"/>
              </a:rPr>
              <a:t>LECCIÓN</a:t>
            </a:r>
            <a:endParaRPr lang="en-US" sz="1400" dirty="0"/>
          </a:p>
          <a:p>
            <a:pPr marL="0" indent="0">
              <a:buNone/>
            </a:pPr>
            <a:r>
              <a:rPr lang="en-US" sz="1100" kern="0" spc="200" dirty="0">
                <a:solidFill>
                  <a:srgbClr val="A7ABDE"/>
                </a:solidFill>
                <a:latin typeface="Century Gothic" pitchFamily="34" charset="0"/>
                <a:ea typeface="Century Gothic" pitchFamily="34" charset="-122"/>
                <a:cs typeface="Century Gothic" pitchFamily="34" charset="-120"/>
              </a:rPr>
              <a:t>2 de 13</a:t>
            </a:r>
            <a:endParaRPr lang="en-US" sz="1400" dirty="0"/>
          </a:p>
        </p:txBody>
      </p:sp>
      <p:sp>
        <p:nvSpPr>
          <p:cNvPr id="7" name="Text 5"/>
          <p:cNvSpPr txBox="1"/>
          <p:nvPr/>
        </p:nvSpPr>
        <p:spPr>
          <a:xfrm>
            <a:off x="548640" y="3337560"/>
            <a:ext cx="6035040" cy="1737360"/>
          </a:xfrm>
          <a:prstGeom prst="rect">
            <a:avLst/>
          </a:prstGeom>
          <a:noFill/>
          <a:ln/>
        </p:spPr>
        <p:txBody>
          <a:bodyPr wrap="square" lIns="0" tIns="0" rIns="0" bIns="0" rtlCol="0" anchor="t"/>
          <a:lstStyle/>
          <a:p>
            <a:pPr marL="0" indent="0">
              <a:lnSpc>
                <a:spcPct val="95000"/>
              </a:lnSpc>
              <a:buNone/>
            </a:pPr>
            <a:r>
              <a:rPr lang="en-US" sz="3800" b="1" dirty="0">
                <a:solidFill>
                  <a:srgbClr val="FFFFFF"/>
                </a:solidFill>
                <a:latin typeface="Century Gothic" pitchFamily="34" charset="0"/>
                <a:ea typeface="Century Gothic" pitchFamily="34" charset="-122"/>
                <a:cs typeface="Century Gothic" pitchFamily="34" charset="-120"/>
              </a:rPr>
              <a:t>EL LLAMADO DE UN PROFETA</a:t>
            </a:r>
            <a:endParaRPr lang="en-US" sz="3800" dirty="0"/>
          </a:p>
        </p:txBody>
      </p:sp>
      <p:sp>
        <p:nvSpPr>
          <p:cNvPr id="8" name="Text 6"/>
          <p:cNvSpPr txBox="1"/>
          <p:nvPr/>
        </p:nvSpPr>
        <p:spPr>
          <a:xfrm>
            <a:off x="548640" y="5166360"/>
            <a:ext cx="6035040" cy="365760"/>
          </a:xfrm>
          <a:prstGeom prst="rect">
            <a:avLst/>
          </a:prstGeom>
          <a:noFill/>
          <a:ln/>
        </p:spPr>
        <p:txBody>
          <a:bodyPr wrap="square" lIns="0" tIns="0" rIns="0" bIns="0" rtlCol="0" anchor="t"/>
          <a:lstStyle/>
          <a:p>
            <a:pPr marL="0" indent="0">
              <a:buNone/>
            </a:pPr>
            <a:r>
              <a:rPr lang="en-US" sz="1800" i="1" dirty="0">
                <a:solidFill>
                  <a:srgbClr val="A7ABDE"/>
                </a:solidFill>
                <a:latin typeface="Calibri" pitchFamily="34" charset="0"/>
                <a:ea typeface="Calibri" pitchFamily="34" charset="-122"/>
                <a:cs typeface="Calibri" pitchFamily="34" charset="-120"/>
              </a:rPr>
              <a:t>Para el sábado 10 de octubre de 2026</a:t>
            </a:r>
            <a:endParaRPr lang="en-US" sz="1800" dirty="0"/>
          </a:p>
        </p:txBody>
      </p:sp>
      <p:pic>
        <p:nvPicPr>
          <p:cNvPr id="9" name="Image 0" descr="preencoded.png"/>
          <p:cNvPicPr>
            <a:picLocks noChangeAspect="1"/>
          </p:cNvPicPr>
          <p:nvPr/>
        </p:nvPicPr>
        <p:blipFill>
          <a:blip r:embed="rId4"/>
          <a:stretch>
            <a:fillRect/>
          </a:stretch>
        </p:blipFill>
        <p:spPr>
          <a:xfrm>
            <a:off x="548640" y="6080760"/>
            <a:ext cx="310896" cy="310896"/>
          </a:xfrm>
          <a:prstGeom prst="rect">
            <a:avLst/>
          </a:prstGeom>
        </p:spPr>
      </p:pic>
      <p:sp>
        <p:nvSpPr>
          <p:cNvPr id="10" name="Text 7"/>
          <p:cNvSpPr txBox="1"/>
          <p:nvPr/>
        </p:nvSpPr>
        <p:spPr>
          <a:xfrm>
            <a:off x="987552" y="6080760"/>
            <a:ext cx="5486400" cy="310896"/>
          </a:xfrm>
          <a:prstGeom prst="rect">
            <a:avLst/>
          </a:prstGeom>
          <a:noFill/>
          <a:ln/>
        </p:spPr>
        <p:txBody>
          <a:bodyPr wrap="square" lIns="0" tIns="0" rIns="0" bIns="0" rtlCol="0" anchor="ctr"/>
          <a:lstStyle/>
          <a:p>
            <a:pPr marL="0" indent="0">
              <a:buNone/>
            </a:pPr>
            <a:r>
              <a:rPr lang="en-US" sz="1100" kern="0" spc="300" dirty="0">
                <a:solidFill>
                  <a:srgbClr val="FFFFFF"/>
                </a:solidFill>
                <a:latin typeface="Century Gothic" pitchFamily="34" charset="0"/>
                <a:ea typeface="Century Gothic" pitchFamily="34" charset="-122"/>
                <a:cs typeface="Century Gothic" pitchFamily="34" charset="-120"/>
              </a:rPr>
              <a:t>DR. TITO GOICOCHEA M.  -  NEED DSA</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548640" y="502920"/>
            <a:ext cx="3494837" cy="384048"/>
          </a:xfrm>
          <a:prstGeom prst="roundRect">
            <a:avLst>
              <a:gd name="adj" fmla="val 50000"/>
            </a:avLst>
          </a:prstGeom>
          <a:solidFill>
            <a:srgbClr val="5D63A5"/>
          </a:solidFill>
          <a:ln/>
        </p:spPr>
      </p:sp>
      <p:pic>
        <p:nvPicPr>
          <p:cNvPr id="3" name="Image 0" descr="preencoded.png"/>
          <p:cNvPicPr>
            <a:picLocks noChangeAspect="1"/>
          </p:cNvPicPr>
          <p:nvPr/>
        </p:nvPicPr>
        <p:blipFill>
          <a:blip r:embed="rId4"/>
          <a:stretch>
            <a:fillRect/>
          </a:stretch>
        </p:blipFill>
        <p:spPr>
          <a:xfrm>
            <a:off x="694944" y="594360"/>
            <a:ext cx="201168" cy="201168"/>
          </a:xfrm>
          <a:prstGeom prst="rect">
            <a:avLst/>
          </a:prstGeom>
        </p:spPr>
      </p:pic>
      <p:sp>
        <p:nvSpPr>
          <p:cNvPr id="4" name="Text 1"/>
          <p:cNvSpPr txBox="1"/>
          <p:nvPr/>
        </p:nvSpPr>
        <p:spPr>
          <a:xfrm>
            <a:off x="969264" y="502920"/>
            <a:ext cx="3037637"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MOTIVA · INICIO DEL TEMA</a:t>
            </a:r>
            <a:endParaRPr lang="en-US" sz="1100" dirty="0"/>
          </a:p>
        </p:txBody>
      </p:sp>
      <p:sp>
        <p:nvSpPr>
          <p:cNvPr id="5" name="Text 2"/>
          <p:cNvSpPr txBox="1"/>
          <p:nvPr/>
        </p:nvSpPr>
        <p:spPr>
          <a:xfrm>
            <a:off x="548640" y="1325880"/>
            <a:ext cx="7315200" cy="274320"/>
          </a:xfrm>
          <a:prstGeom prst="rect">
            <a:avLst/>
          </a:prstGeom>
          <a:noFill/>
          <a:ln/>
        </p:spPr>
        <p:txBody>
          <a:bodyPr wrap="square" lIns="0" tIns="0" rIns="0" bIns="0" rtlCol="0" anchor="t"/>
          <a:lstStyle/>
          <a:p>
            <a:pPr marL="0" indent="0">
              <a:buNone/>
            </a:pPr>
            <a:r>
              <a:rPr lang="en-US" sz="1100" b="1" kern="0" spc="300" dirty="0">
                <a:solidFill>
                  <a:srgbClr val="A7ABDE"/>
                </a:solidFill>
                <a:latin typeface="Century Gothic" pitchFamily="34" charset="0"/>
                <a:ea typeface="Century Gothic" pitchFamily="34" charset="-122"/>
                <a:cs typeface="Century Gothic" pitchFamily="34" charset="-120"/>
              </a:rPr>
              <a:t>TEXTO PRINCIPAL DE LA SEMANA</a:t>
            </a:r>
            <a:endParaRPr lang="en-US" sz="1100" dirty="0"/>
          </a:p>
        </p:txBody>
      </p:sp>
      <p:pic>
        <p:nvPicPr>
          <p:cNvPr id="6" name="Image 1" descr="preencoded.png"/>
          <p:cNvPicPr>
            <a:picLocks noChangeAspect="1"/>
          </p:cNvPicPr>
          <p:nvPr/>
        </p:nvPicPr>
        <p:blipFill>
          <a:blip r:embed="rId5"/>
          <a:stretch>
            <a:fillRect/>
          </a:stretch>
        </p:blipFill>
        <p:spPr>
          <a:xfrm>
            <a:off x="548640" y="1828800"/>
            <a:ext cx="640080" cy="640080"/>
          </a:xfrm>
          <a:prstGeom prst="rect">
            <a:avLst/>
          </a:prstGeom>
        </p:spPr>
      </p:pic>
      <p:sp>
        <p:nvSpPr>
          <p:cNvPr id="7" name="Text 3"/>
          <p:cNvSpPr txBox="1"/>
          <p:nvPr/>
        </p:nvSpPr>
        <p:spPr>
          <a:xfrm>
            <a:off x="1417320" y="1783080"/>
            <a:ext cx="10241280" cy="3931920"/>
          </a:xfrm>
          <a:prstGeom prst="rect">
            <a:avLst/>
          </a:prstGeom>
          <a:noFill/>
          <a:ln/>
        </p:spPr>
        <p:txBody>
          <a:bodyPr wrap="square" lIns="0" tIns="0" rIns="0" bIns="0" rtlCol="0" anchor="t"/>
          <a:lstStyle/>
          <a:p>
            <a:pPr marL="0" indent="0">
              <a:lnSpc>
                <a:spcPct val="115000"/>
              </a:lnSpc>
              <a:spcAft>
                <a:spcPts val="1800"/>
              </a:spcAft>
              <a:buNone/>
            </a:pPr>
            <a:r>
              <a:rPr lang="en-US" sz="3200" i="1" dirty="0">
                <a:solidFill>
                  <a:srgbClr val="FFFFFF"/>
                </a:solidFill>
                <a:latin typeface="Century Gothic" pitchFamily="34" charset="0"/>
                <a:ea typeface="Century Gothic" pitchFamily="34" charset="-122"/>
                <a:cs typeface="Century Gothic" pitchFamily="34" charset="-120"/>
              </a:rPr>
              <a:t>“Después oí la voz del Señor, que dijo: ‘¿A quién enviaré? ¿Quién irá de nuestra parte?’. Entonces respondí: ‘Aquí estoy, envíame a mí’”</a:t>
            </a:r>
            <a:endParaRPr lang="en-US" sz="3200" dirty="0"/>
          </a:p>
          <a:p>
            <a:pPr marL="0" indent="0">
              <a:lnSpc>
                <a:spcPct val="115000"/>
              </a:lnSpc>
              <a:buNone/>
            </a:pPr>
            <a:r>
              <a:rPr lang="en-US" sz="2200" b="1" dirty="0">
                <a:solidFill>
                  <a:srgbClr val="A7ABDE"/>
                </a:solidFill>
                <a:latin typeface="Century Gothic" pitchFamily="34" charset="0"/>
                <a:ea typeface="Century Gothic" pitchFamily="34" charset="-122"/>
                <a:cs typeface="Century Gothic" pitchFamily="34" charset="-120"/>
              </a:rPr>
              <a:t>Isaías 6:8</a:t>
            </a:r>
            <a:endParaRPr lang="en-US" sz="3200" dirty="0"/>
          </a:p>
        </p:txBody>
      </p:sp>
      <p:pic>
        <p:nvPicPr>
          <p:cNvPr id="8" name="Image 2" descr="preencoded.png"/>
          <p:cNvPicPr>
            <a:picLocks noChangeAspect="1"/>
          </p:cNvPicPr>
          <p:nvPr/>
        </p:nvPicPr>
        <p:blipFill>
          <a:blip r:embed="rId6"/>
          <a:stretch>
            <a:fillRect/>
          </a:stretch>
        </p:blipFill>
        <p:spPr>
          <a:xfrm>
            <a:off x="548640" y="6419088"/>
            <a:ext cx="182880" cy="182880"/>
          </a:xfrm>
          <a:prstGeom prst="rect">
            <a:avLst/>
          </a:prstGeom>
        </p:spPr>
      </p:pic>
      <p:sp>
        <p:nvSpPr>
          <p:cNvPr id="9" name="Text 4"/>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0" name="Text 5"/>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2  ·  EL LLAMADO DE UN PROFETA</a:t>
            </a:r>
            <a:endParaRPr lang="en-US" sz="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071055" y="0"/>
            <a:ext cx="5120640" cy="6858000"/>
          </a:xfrm>
          <a:prstGeom prst="rect">
            <a:avLst/>
          </a:prstGeom>
        </p:spPr>
      </p:pic>
      <p:sp>
        <p:nvSpPr>
          <p:cNvPr id="3" name="Shape 0"/>
          <p:cNvSpPr/>
          <p:nvPr/>
        </p:nvSpPr>
        <p:spPr>
          <a:xfrm>
            <a:off x="548640" y="502920"/>
            <a:ext cx="3494837" cy="384048"/>
          </a:xfrm>
          <a:prstGeom prst="roundRect">
            <a:avLst>
              <a:gd name="adj" fmla="val 50000"/>
            </a:avLst>
          </a:prstGeom>
          <a:solidFill>
            <a:srgbClr val="5D63A5"/>
          </a:solidFill>
          <a:ln/>
        </p:spPr>
      </p:sp>
      <p:pic>
        <p:nvPicPr>
          <p:cNvPr id="4" name="Image 1" descr="preencoded.png"/>
          <p:cNvPicPr>
            <a:picLocks noChangeAspect="1"/>
          </p:cNvPicPr>
          <p:nvPr/>
        </p:nvPicPr>
        <p:blipFill>
          <a:blip r:embed="rId4"/>
          <a:stretch>
            <a:fillRect/>
          </a:stretch>
        </p:blipFill>
        <p:spPr>
          <a:xfrm>
            <a:off x="694944" y="594360"/>
            <a:ext cx="201168" cy="201168"/>
          </a:xfrm>
          <a:prstGeom prst="rect">
            <a:avLst/>
          </a:prstGeom>
        </p:spPr>
      </p:pic>
      <p:sp>
        <p:nvSpPr>
          <p:cNvPr id="5" name="Text 1"/>
          <p:cNvSpPr txBox="1"/>
          <p:nvPr/>
        </p:nvSpPr>
        <p:spPr>
          <a:xfrm>
            <a:off x="969264" y="502920"/>
            <a:ext cx="3037637"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MOTIVA · INICIO DEL TEMA</a:t>
            </a:r>
            <a:endParaRPr lang="en-US" sz="1100" dirty="0"/>
          </a:p>
        </p:txBody>
      </p:sp>
      <p:sp>
        <p:nvSpPr>
          <p:cNvPr id="6" name="Text 2"/>
          <p:cNvSpPr txBox="1"/>
          <p:nvPr/>
        </p:nvSpPr>
        <p:spPr>
          <a:xfrm>
            <a:off x="548640" y="1234440"/>
            <a:ext cx="5852160" cy="640080"/>
          </a:xfrm>
          <a:prstGeom prst="rect">
            <a:avLst/>
          </a:prstGeom>
          <a:noFill/>
          <a:ln/>
        </p:spPr>
        <p:txBody>
          <a:bodyPr wrap="square" lIns="0" tIns="0" rIns="0" bIns="0" rtlCol="0" anchor="t"/>
          <a:lstStyle/>
          <a:p>
            <a:pPr marL="0" indent="0">
              <a:buNone/>
            </a:pPr>
            <a:r>
              <a:rPr lang="en-US" sz="3400" b="1" dirty="0">
                <a:solidFill>
                  <a:srgbClr val="0B1621"/>
                </a:solidFill>
                <a:latin typeface="Century Gothic" pitchFamily="34" charset="0"/>
                <a:ea typeface="Century Gothic" pitchFamily="34" charset="-122"/>
                <a:cs typeface="Century Gothic" pitchFamily="34" charset="-120"/>
              </a:rPr>
              <a:t>Tema central</a:t>
            </a:r>
            <a:endParaRPr lang="en-US" sz="3400" dirty="0"/>
          </a:p>
        </p:txBody>
      </p:sp>
      <p:sp>
        <p:nvSpPr>
          <p:cNvPr id="7" name="Text 3"/>
          <p:cNvSpPr txBox="1"/>
          <p:nvPr/>
        </p:nvSpPr>
        <p:spPr>
          <a:xfrm>
            <a:off x="548640" y="2103120"/>
            <a:ext cx="5943600" cy="3931920"/>
          </a:xfrm>
          <a:prstGeom prst="rect">
            <a:avLst/>
          </a:prstGeom>
          <a:noFill/>
          <a:ln/>
        </p:spPr>
        <p:txBody>
          <a:bodyPr wrap="square" lIns="0" tIns="0" rIns="0" bIns="0" rtlCol="0" anchor="t"/>
          <a:lstStyle/>
          <a:p>
            <a:pPr marL="0" indent="0">
              <a:lnSpc>
                <a:spcPct val="120000"/>
              </a:lnSpc>
              <a:buNone/>
            </a:pPr>
            <a:r>
              <a:rPr lang="en-US" sz="2100" dirty="0">
                <a:solidFill>
                  <a:srgbClr val="1F2233"/>
                </a:solidFill>
                <a:latin typeface="Calibri" pitchFamily="34" charset="0"/>
                <a:ea typeface="Calibri" pitchFamily="34" charset="-122"/>
                <a:cs typeface="Calibri" pitchFamily="34" charset="-120"/>
              </a:rPr>
              <a:t>Nadie postula para ser profeta: el llamado llega sin buscarlo y rara vez trae prestigio. Abraham, Elías, Isaías, Daniel y Juan el Bautista fueron llamados en momentos de crisis para enfrentar la idolatría y anunciar al Mesías. Hoy, en una generación que ignora la voz profética, Dios sigue preguntando: “¿A quién enviaré?”.</a:t>
            </a:r>
            <a:endParaRPr lang="en-US" sz="2100" dirty="0"/>
          </a:p>
        </p:txBody>
      </p:sp>
      <p:pic>
        <p:nvPicPr>
          <p:cNvPr id="8"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9" name="Text 4"/>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5A5F73"/>
                </a:solidFill>
                <a:latin typeface="Century Gothic" pitchFamily="34" charset="0"/>
                <a:ea typeface="Century Gothic" pitchFamily="34" charset="-122"/>
                <a:cs typeface="Century Gothic" pitchFamily="34" charset="-120"/>
              </a:rPr>
              <a:t>DR. TITO GOICOCHEA M.  ·  NEED DSA</a:t>
            </a:r>
            <a:endParaRPr lang="en-US" sz="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5D63A5"/>
        </a:solidFill>
        <a:effectLst/>
      </p:bgPr>
    </p:bg>
    <p:spTree>
      <p:nvGrpSpPr>
        <p:cNvPr id="1" name=""/>
        <p:cNvGrpSpPr/>
        <p:nvPr/>
      </p:nvGrpSpPr>
      <p:grpSpPr>
        <a:xfrm>
          <a:off x="0" y="0"/>
          <a:ext cx="0" cy="0"/>
          <a:chOff x="0" y="0"/>
          <a:chExt cx="0" cy="0"/>
        </a:xfrm>
      </p:grpSpPr>
      <p:sp>
        <p:nvSpPr>
          <p:cNvPr id="2" name="Shape 0"/>
          <p:cNvSpPr/>
          <p:nvPr/>
        </p:nvSpPr>
        <p:spPr>
          <a:xfrm>
            <a:off x="548640" y="822960"/>
            <a:ext cx="1097280" cy="1097280"/>
          </a:xfrm>
          <a:prstGeom prst="ellipse">
            <a:avLst/>
          </a:prstGeom>
          <a:solidFill>
            <a:srgbClr val="FFFFFF">
              <a:alpha val="18000"/>
            </a:srgbClr>
          </a:solidFill>
          <a:ln/>
        </p:spPr>
      </p:sp>
      <p:pic>
        <p:nvPicPr>
          <p:cNvPr id="3" name="Image 0" descr="preencoded.png"/>
          <p:cNvPicPr>
            <a:picLocks noChangeAspect="1"/>
          </p:cNvPicPr>
          <p:nvPr/>
        </p:nvPicPr>
        <p:blipFill>
          <a:blip r:embed="rId3"/>
          <a:stretch>
            <a:fillRect/>
          </a:stretch>
        </p:blipFill>
        <p:spPr>
          <a:xfrm>
            <a:off x="822960" y="1097280"/>
            <a:ext cx="548640" cy="548640"/>
          </a:xfrm>
          <a:prstGeom prst="rect">
            <a:avLst/>
          </a:prstGeom>
        </p:spPr>
      </p:pic>
      <p:sp>
        <p:nvSpPr>
          <p:cNvPr id="4" name="Text 1"/>
          <p:cNvSpPr txBox="1"/>
          <p:nvPr/>
        </p:nvSpPr>
        <p:spPr>
          <a:xfrm>
            <a:off x="1920240" y="868680"/>
            <a:ext cx="6400800" cy="1005840"/>
          </a:xfrm>
          <a:prstGeom prst="rect">
            <a:avLst/>
          </a:prstGeom>
          <a:noFill/>
          <a:ln/>
        </p:spPr>
        <p:txBody>
          <a:bodyPr wrap="square" lIns="0" tIns="0" rIns="0" bIns="0" rtlCol="0" anchor="ctr"/>
          <a:lstStyle/>
          <a:p>
            <a:pPr marL="0" indent="0">
              <a:buNone/>
            </a:pPr>
            <a:r>
              <a:rPr lang="en-US" sz="3000" b="1" dirty="0">
                <a:solidFill>
                  <a:srgbClr val="FFFFFF"/>
                </a:solidFill>
                <a:latin typeface="Century Gothic" pitchFamily="34" charset="0"/>
                <a:ea typeface="Century Gothic" pitchFamily="34" charset="-122"/>
                <a:cs typeface="Century Gothic" pitchFamily="34" charset="-120"/>
              </a:rPr>
              <a:t>GPS</a:t>
            </a:r>
            <a:endParaRPr lang="en-US" sz="3000" dirty="0"/>
          </a:p>
          <a:p>
            <a:pPr marL="0" indent="0">
              <a:buNone/>
            </a:pPr>
            <a:r>
              <a:rPr lang="en-US" sz="1400" dirty="0">
                <a:solidFill>
                  <a:srgbClr val="E6E7F5"/>
                </a:solidFill>
                <a:latin typeface="Century Gothic" pitchFamily="34" charset="0"/>
                <a:ea typeface="Century Gothic" pitchFamily="34" charset="-122"/>
                <a:cs typeface="Century Gothic" pitchFamily="34" charset="-120"/>
              </a:rPr>
              <a:t>Pregunta que orienta el estudio</a:t>
            </a:r>
            <a:endParaRPr lang="en-US" sz="3000" dirty="0"/>
          </a:p>
        </p:txBody>
      </p:sp>
      <p:sp>
        <p:nvSpPr>
          <p:cNvPr id="5" name="Text 2"/>
          <p:cNvSpPr txBox="1"/>
          <p:nvPr/>
        </p:nvSpPr>
        <p:spPr>
          <a:xfrm>
            <a:off x="548640" y="2148840"/>
            <a:ext cx="10972800" cy="3840480"/>
          </a:xfrm>
          <a:prstGeom prst="rect">
            <a:avLst/>
          </a:prstGeom>
          <a:noFill/>
          <a:ln/>
        </p:spPr>
        <p:txBody>
          <a:bodyPr wrap="square" lIns="0" tIns="0" rIns="0" bIns="0" rtlCol="0" anchor="ctr"/>
          <a:lstStyle/>
          <a:p>
            <a:pPr marL="0" indent="0">
              <a:lnSpc>
                <a:spcPct val="112000"/>
              </a:lnSpc>
              <a:buNone/>
            </a:pPr>
            <a:r>
              <a:rPr lang="en-US" sz="3400" b="1" dirty="0">
                <a:solidFill>
                  <a:srgbClr val="FFFFFF"/>
                </a:solidFill>
                <a:latin typeface="Century Gothic" pitchFamily="34" charset="0"/>
                <a:ea typeface="Century Gothic" pitchFamily="34" charset="-122"/>
                <a:cs typeface="Century Gothic" pitchFamily="34" charset="-120"/>
              </a:rPr>
              <a:t>Cuando Dios pregunta hoy “¿a quién enviaré?”, ¿qué me impide responder como Isaías “aquí estoy, envíame a mí” en mi hogar, mi trabajo y mi iglesia?</a:t>
            </a:r>
            <a:endParaRPr lang="en-US" sz="3400" dirty="0"/>
          </a:p>
        </p:txBody>
      </p:sp>
      <p:pic>
        <p:nvPicPr>
          <p:cNvPr id="6" name="Image 1" descr="preencoded.png"/>
          <p:cNvPicPr>
            <a:picLocks noChangeAspect="1"/>
          </p:cNvPicPr>
          <p:nvPr/>
        </p:nvPicPr>
        <p:blipFill>
          <a:blip r:embed="rId4"/>
          <a:stretch>
            <a:fillRect/>
          </a:stretch>
        </p:blipFill>
        <p:spPr>
          <a:xfrm>
            <a:off x="548640" y="6419088"/>
            <a:ext cx="182880" cy="182880"/>
          </a:xfrm>
          <a:prstGeom prst="rect">
            <a:avLst/>
          </a:prstGeom>
        </p:spPr>
      </p:pic>
      <p:sp>
        <p:nvSpPr>
          <p:cNvPr id="7" name="Text 3"/>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8" name="Text 4"/>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2  ·  EL LLAMADO DE UN PROFETA</a:t>
            </a:r>
            <a:endParaRPr lang="en-US" sz="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B1621"/>
        </a:solidFill>
        <a:effectLst/>
      </p:bgPr>
    </p:bg>
    <p:spTree>
      <p:nvGrpSpPr>
        <p:cNvPr id="1" name=""/>
        <p:cNvGrpSpPr/>
        <p:nvPr/>
      </p:nvGrpSpPr>
      <p:grpSpPr>
        <a:xfrm>
          <a:off x="0" y="0"/>
          <a:ext cx="0" cy="0"/>
          <a:chOff x="0" y="0"/>
          <a:chExt cx="0" cy="0"/>
        </a:xfrm>
      </p:grpSpPr>
      <p:sp>
        <p:nvSpPr>
          <p:cNvPr id="2" name="Shape 0"/>
          <p:cNvSpPr/>
          <p:nvPr/>
        </p:nvSpPr>
        <p:spPr>
          <a:xfrm>
            <a:off x="548640" y="502920"/>
            <a:ext cx="3611880" cy="384048"/>
          </a:xfrm>
          <a:prstGeom prst="roundRect">
            <a:avLst>
              <a:gd name="adj" fmla="val 50000"/>
            </a:avLst>
          </a:prstGeom>
          <a:solidFill>
            <a:srgbClr val="5D63A5"/>
          </a:solidFill>
          <a:ln/>
        </p:spPr>
      </p:sp>
      <p:pic>
        <p:nvPicPr>
          <p:cNvPr id="3" name="Image 0" descr="preencoded.png"/>
          <p:cNvPicPr>
            <a:picLocks noChangeAspect="1"/>
          </p:cNvPicPr>
          <p:nvPr/>
        </p:nvPicPr>
        <p:blipFill>
          <a:blip r:embed="rId3"/>
          <a:stretch>
            <a:fillRect/>
          </a:stretch>
        </p:blipFill>
        <p:spPr>
          <a:xfrm>
            <a:off x="694944" y="594360"/>
            <a:ext cx="201168" cy="201168"/>
          </a:xfrm>
          <a:prstGeom prst="rect">
            <a:avLst/>
          </a:prstGeom>
        </p:spPr>
      </p:pic>
      <p:sp>
        <p:nvSpPr>
          <p:cNvPr id="4" name="Text 1"/>
          <p:cNvSpPr txBox="1"/>
          <p:nvPr/>
        </p:nvSpPr>
        <p:spPr>
          <a:xfrm>
            <a:off x="969264" y="502920"/>
            <a:ext cx="3154680"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EXPLORA · ESTUDIO BÍBLICO</a:t>
            </a:r>
            <a:endParaRPr lang="en-US" sz="1100" dirty="0"/>
          </a:p>
        </p:txBody>
      </p:sp>
      <p:sp>
        <p:nvSpPr>
          <p:cNvPr id="5" name="Text 2"/>
          <p:cNvSpPr txBox="1"/>
          <p:nvPr/>
        </p:nvSpPr>
        <p:spPr>
          <a:xfrm>
            <a:off x="548640" y="1097280"/>
            <a:ext cx="9144000" cy="640080"/>
          </a:xfrm>
          <a:prstGeom prst="rect">
            <a:avLst/>
          </a:prstGeom>
          <a:noFill/>
          <a:ln/>
        </p:spPr>
        <p:txBody>
          <a:bodyPr wrap="square" lIns="0" tIns="0" rIns="0" bIns="0" rtlCol="0" anchor="t"/>
          <a:lstStyle/>
          <a:p>
            <a:pPr marL="0" indent="0">
              <a:buNone/>
            </a:pPr>
            <a:r>
              <a:rPr lang="en-US" sz="3200" b="1" dirty="0">
                <a:solidFill>
                  <a:srgbClr val="FFFFFF"/>
                </a:solidFill>
                <a:latin typeface="Century Gothic" pitchFamily="34" charset="0"/>
                <a:ea typeface="Century Gothic" pitchFamily="34" charset="-122"/>
                <a:cs typeface="Century Gothic" pitchFamily="34" charset="-120"/>
              </a:rPr>
              <a:t>Cuatro lecciones de vida</a:t>
            </a:r>
            <a:endParaRPr lang="en-US" sz="3200" dirty="0"/>
          </a:p>
        </p:txBody>
      </p:sp>
      <p:sp>
        <p:nvSpPr>
          <p:cNvPr id="6" name="Shape 3"/>
          <p:cNvSpPr/>
          <p:nvPr/>
        </p:nvSpPr>
        <p:spPr>
          <a:xfrm>
            <a:off x="548640" y="2057400"/>
            <a:ext cx="2567864" cy="4023360"/>
          </a:xfrm>
          <a:prstGeom prst="rect">
            <a:avLst/>
          </a:prstGeom>
          <a:solidFill>
            <a:srgbClr val="16263A"/>
          </a:solidFill>
          <a:ln/>
        </p:spPr>
      </p:sp>
      <p:pic>
        <p:nvPicPr>
          <p:cNvPr id="7" name="Image 1" descr="preencoded.png"/>
          <p:cNvPicPr>
            <a:picLocks noChangeAspect="1"/>
          </p:cNvPicPr>
          <p:nvPr/>
        </p:nvPicPr>
        <p:blipFill>
          <a:blip r:embed="rId4"/>
          <a:stretch>
            <a:fillRect/>
          </a:stretch>
        </p:blipFill>
        <p:spPr>
          <a:xfrm>
            <a:off x="548640" y="2057400"/>
            <a:ext cx="2567864" cy="1920240"/>
          </a:xfrm>
          <a:prstGeom prst="rect">
            <a:avLst/>
          </a:prstGeom>
        </p:spPr>
      </p:pic>
      <p:sp>
        <p:nvSpPr>
          <p:cNvPr id="8" name="Shape 4"/>
          <p:cNvSpPr/>
          <p:nvPr/>
        </p:nvSpPr>
        <p:spPr>
          <a:xfrm>
            <a:off x="777240" y="3703320"/>
            <a:ext cx="548640" cy="548640"/>
          </a:xfrm>
          <a:prstGeom prst="ellipse">
            <a:avLst/>
          </a:prstGeom>
          <a:solidFill>
            <a:srgbClr val="5D63A5"/>
          </a:solidFill>
          <a:ln w="25400">
            <a:solidFill>
              <a:srgbClr val="0B1621"/>
            </a:solidFill>
            <a:prstDash val="solid"/>
          </a:ln>
        </p:spPr>
      </p:sp>
      <p:sp>
        <p:nvSpPr>
          <p:cNvPr id="9" name="Text 5"/>
          <p:cNvSpPr txBox="1"/>
          <p:nvPr/>
        </p:nvSpPr>
        <p:spPr>
          <a:xfrm>
            <a:off x="777240"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1</a:t>
            </a:r>
            <a:endParaRPr lang="en-US" sz="1800" dirty="0"/>
          </a:p>
        </p:txBody>
      </p:sp>
      <p:sp>
        <p:nvSpPr>
          <p:cNvPr id="10" name="Text 6"/>
          <p:cNvSpPr txBox="1"/>
          <p:nvPr/>
        </p:nvSpPr>
        <p:spPr>
          <a:xfrm>
            <a:off x="777240"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Abraham, fe que se cuenta por justicia</a:t>
            </a:r>
            <a:endParaRPr lang="en-US" sz="1500" dirty="0"/>
          </a:p>
        </p:txBody>
      </p:sp>
      <p:sp>
        <p:nvSpPr>
          <p:cNvPr id="11" name="Text 7"/>
          <p:cNvSpPr txBox="1"/>
          <p:nvPr/>
        </p:nvSpPr>
        <p:spPr>
          <a:xfrm>
            <a:off x="777240"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Génesis 15:6</a:t>
            </a:r>
            <a:endParaRPr lang="en-US" sz="1200" dirty="0"/>
          </a:p>
        </p:txBody>
      </p:sp>
      <p:sp>
        <p:nvSpPr>
          <p:cNvPr id="12" name="Shape 8"/>
          <p:cNvSpPr/>
          <p:nvPr/>
        </p:nvSpPr>
        <p:spPr>
          <a:xfrm>
            <a:off x="3390824" y="2057400"/>
            <a:ext cx="2567864" cy="4023360"/>
          </a:xfrm>
          <a:prstGeom prst="rect">
            <a:avLst/>
          </a:prstGeom>
          <a:solidFill>
            <a:srgbClr val="16263A"/>
          </a:solidFill>
          <a:ln/>
        </p:spPr>
      </p:sp>
      <p:pic>
        <p:nvPicPr>
          <p:cNvPr id="13" name="Image 2" descr="preencoded.png"/>
          <p:cNvPicPr>
            <a:picLocks noChangeAspect="1"/>
          </p:cNvPicPr>
          <p:nvPr/>
        </p:nvPicPr>
        <p:blipFill>
          <a:blip r:embed="rId5"/>
          <a:stretch>
            <a:fillRect/>
          </a:stretch>
        </p:blipFill>
        <p:spPr>
          <a:xfrm>
            <a:off x="3390824" y="2057400"/>
            <a:ext cx="2567864" cy="1920240"/>
          </a:xfrm>
          <a:prstGeom prst="rect">
            <a:avLst/>
          </a:prstGeom>
        </p:spPr>
      </p:pic>
      <p:sp>
        <p:nvSpPr>
          <p:cNvPr id="14" name="Shape 9"/>
          <p:cNvSpPr/>
          <p:nvPr/>
        </p:nvSpPr>
        <p:spPr>
          <a:xfrm>
            <a:off x="3619424" y="3703320"/>
            <a:ext cx="548640" cy="548640"/>
          </a:xfrm>
          <a:prstGeom prst="ellipse">
            <a:avLst/>
          </a:prstGeom>
          <a:solidFill>
            <a:srgbClr val="5D63A5"/>
          </a:solidFill>
          <a:ln w="25400">
            <a:solidFill>
              <a:srgbClr val="0B1621"/>
            </a:solidFill>
            <a:prstDash val="solid"/>
          </a:ln>
        </p:spPr>
      </p:sp>
      <p:sp>
        <p:nvSpPr>
          <p:cNvPr id="15" name="Text 10"/>
          <p:cNvSpPr txBox="1"/>
          <p:nvPr/>
        </p:nvSpPr>
        <p:spPr>
          <a:xfrm>
            <a:off x="3619424"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2</a:t>
            </a:r>
            <a:endParaRPr lang="en-US" sz="1800" dirty="0"/>
          </a:p>
        </p:txBody>
      </p:sp>
      <p:sp>
        <p:nvSpPr>
          <p:cNvPr id="16" name="Text 11"/>
          <p:cNvSpPr txBox="1"/>
          <p:nvPr/>
        </p:nvSpPr>
        <p:spPr>
          <a:xfrm>
            <a:off x="3619424"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Elías y el llamado a decidirse</a:t>
            </a:r>
            <a:endParaRPr lang="en-US" sz="1500" dirty="0"/>
          </a:p>
        </p:txBody>
      </p:sp>
      <p:sp>
        <p:nvSpPr>
          <p:cNvPr id="17" name="Text 12"/>
          <p:cNvSpPr txBox="1"/>
          <p:nvPr/>
        </p:nvSpPr>
        <p:spPr>
          <a:xfrm>
            <a:off x="3619424"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1 Reyes 18:19-39</a:t>
            </a:r>
            <a:endParaRPr lang="en-US" sz="1200" dirty="0"/>
          </a:p>
        </p:txBody>
      </p:sp>
      <p:sp>
        <p:nvSpPr>
          <p:cNvPr id="18" name="Shape 13"/>
          <p:cNvSpPr/>
          <p:nvPr/>
        </p:nvSpPr>
        <p:spPr>
          <a:xfrm>
            <a:off x="6233008" y="2057400"/>
            <a:ext cx="2567864" cy="4023360"/>
          </a:xfrm>
          <a:prstGeom prst="rect">
            <a:avLst/>
          </a:prstGeom>
          <a:solidFill>
            <a:srgbClr val="16263A"/>
          </a:solidFill>
          <a:ln/>
        </p:spPr>
      </p:sp>
      <p:pic>
        <p:nvPicPr>
          <p:cNvPr id="19" name="Image 3" descr="preencoded.png"/>
          <p:cNvPicPr>
            <a:picLocks noChangeAspect="1"/>
          </p:cNvPicPr>
          <p:nvPr/>
        </p:nvPicPr>
        <p:blipFill>
          <a:blip r:embed="rId6"/>
          <a:stretch>
            <a:fillRect/>
          </a:stretch>
        </p:blipFill>
        <p:spPr>
          <a:xfrm>
            <a:off x="6233008" y="2057400"/>
            <a:ext cx="2567864" cy="1920240"/>
          </a:xfrm>
          <a:prstGeom prst="rect">
            <a:avLst/>
          </a:prstGeom>
        </p:spPr>
      </p:pic>
      <p:sp>
        <p:nvSpPr>
          <p:cNvPr id="20" name="Shape 14"/>
          <p:cNvSpPr/>
          <p:nvPr/>
        </p:nvSpPr>
        <p:spPr>
          <a:xfrm>
            <a:off x="6461608" y="3703320"/>
            <a:ext cx="548640" cy="548640"/>
          </a:xfrm>
          <a:prstGeom prst="ellipse">
            <a:avLst/>
          </a:prstGeom>
          <a:solidFill>
            <a:srgbClr val="5D63A5"/>
          </a:solidFill>
          <a:ln w="25400">
            <a:solidFill>
              <a:srgbClr val="0B1621"/>
            </a:solidFill>
            <a:prstDash val="solid"/>
          </a:ln>
        </p:spPr>
      </p:sp>
      <p:sp>
        <p:nvSpPr>
          <p:cNvPr id="21" name="Text 15"/>
          <p:cNvSpPr txBox="1"/>
          <p:nvPr/>
        </p:nvSpPr>
        <p:spPr>
          <a:xfrm>
            <a:off x="6461608"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3</a:t>
            </a:r>
            <a:endParaRPr lang="en-US" sz="1800" dirty="0"/>
          </a:p>
        </p:txBody>
      </p:sp>
      <p:sp>
        <p:nvSpPr>
          <p:cNvPr id="22" name="Text 16"/>
          <p:cNvSpPr txBox="1"/>
          <p:nvPr/>
        </p:nvSpPr>
        <p:spPr>
          <a:xfrm>
            <a:off x="6461608"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Isaías anuncia al Cordero sustituto</a:t>
            </a:r>
            <a:endParaRPr lang="en-US" sz="1500" dirty="0"/>
          </a:p>
        </p:txBody>
      </p:sp>
      <p:sp>
        <p:nvSpPr>
          <p:cNvPr id="23" name="Text 17"/>
          <p:cNvSpPr txBox="1"/>
          <p:nvPr/>
        </p:nvSpPr>
        <p:spPr>
          <a:xfrm>
            <a:off x="6461608"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Isaías 53:3-7</a:t>
            </a:r>
            <a:endParaRPr lang="en-US" sz="1200" dirty="0"/>
          </a:p>
        </p:txBody>
      </p:sp>
      <p:sp>
        <p:nvSpPr>
          <p:cNvPr id="24" name="Shape 18"/>
          <p:cNvSpPr/>
          <p:nvPr/>
        </p:nvSpPr>
        <p:spPr>
          <a:xfrm>
            <a:off x="9075191" y="2057400"/>
            <a:ext cx="2567864" cy="4023360"/>
          </a:xfrm>
          <a:prstGeom prst="rect">
            <a:avLst/>
          </a:prstGeom>
          <a:solidFill>
            <a:srgbClr val="16263A"/>
          </a:solidFill>
          <a:ln/>
        </p:spPr>
      </p:sp>
      <p:pic>
        <p:nvPicPr>
          <p:cNvPr id="25" name="Image 4" descr="preencoded.png"/>
          <p:cNvPicPr>
            <a:picLocks noChangeAspect="1"/>
          </p:cNvPicPr>
          <p:nvPr/>
        </p:nvPicPr>
        <p:blipFill>
          <a:blip r:embed="rId7"/>
          <a:stretch>
            <a:fillRect/>
          </a:stretch>
        </p:blipFill>
        <p:spPr>
          <a:xfrm>
            <a:off x="9075191" y="2057400"/>
            <a:ext cx="2567864" cy="1920240"/>
          </a:xfrm>
          <a:prstGeom prst="rect">
            <a:avLst/>
          </a:prstGeom>
        </p:spPr>
      </p:pic>
      <p:sp>
        <p:nvSpPr>
          <p:cNvPr id="26" name="Shape 19"/>
          <p:cNvSpPr/>
          <p:nvPr/>
        </p:nvSpPr>
        <p:spPr>
          <a:xfrm>
            <a:off x="9303791" y="3703320"/>
            <a:ext cx="548640" cy="548640"/>
          </a:xfrm>
          <a:prstGeom prst="ellipse">
            <a:avLst/>
          </a:prstGeom>
          <a:solidFill>
            <a:srgbClr val="5D63A5"/>
          </a:solidFill>
          <a:ln w="25400">
            <a:solidFill>
              <a:srgbClr val="0B1621"/>
            </a:solidFill>
            <a:prstDash val="solid"/>
          </a:ln>
        </p:spPr>
      </p:sp>
      <p:sp>
        <p:nvSpPr>
          <p:cNvPr id="27" name="Text 20"/>
          <p:cNvSpPr txBox="1"/>
          <p:nvPr/>
        </p:nvSpPr>
        <p:spPr>
          <a:xfrm>
            <a:off x="9303791"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4</a:t>
            </a:r>
            <a:endParaRPr lang="en-US" sz="1800" dirty="0"/>
          </a:p>
        </p:txBody>
      </p:sp>
      <p:sp>
        <p:nvSpPr>
          <p:cNvPr id="28" name="Text 21"/>
          <p:cNvSpPr txBox="1"/>
          <p:nvPr/>
        </p:nvSpPr>
        <p:spPr>
          <a:xfrm>
            <a:off x="9303791"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Daniel y Juan, fieles hasta el final</a:t>
            </a:r>
            <a:endParaRPr lang="en-US" sz="1500" dirty="0"/>
          </a:p>
        </p:txBody>
      </p:sp>
      <p:sp>
        <p:nvSpPr>
          <p:cNvPr id="29" name="Text 22"/>
          <p:cNvSpPr txBox="1"/>
          <p:nvPr/>
        </p:nvSpPr>
        <p:spPr>
          <a:xfrm>
            <a:off x="9303791"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Daniel 2:44-48; Marcos 1:2-5</a:t>
            </a:r>
            <a:endParaRPr lang="en-US" sz="1200" dirty="0"/>
          </a:p>
        </p:txBody>
      </p:sp>
      <p:pic>
        <p:nvPicPr>
          <p:cNvPr id="30" name="Image 5" descr="preencoded.png"/>
          <p:cNvPicPr>
            <a:picLocks noChangeAspect="1"/>
          </p:cNvPicPr>
          <p:nvPr/>
        </p:nvPicPr>
        <p:blipFill>
          <a:blip r:embed="rId8"/>
          <a:stretch>
            <a:fillRect/>
          </a:stretch>
        </p:blipFill>
        <p:spPr>
          <a:xfrm>
            <a:off x="548640" y="6419088"/>
            <a:ext cx="182880" cy="182880"/>
          </a:xfrm>
          <a:prstGeom prst="rect">
            <a:avLst/>
          </a:prstGeom>
        </p:spPr>
      </p:pic>
      <p:sp>
        <p:nvSpPr>
          <p:cNvPr id="31" name="Text 23"/>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32" name="Text 24"/>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2  ·  EL LLAMADO DE UN PROFETA</a:t>
            </a:r>
            <a:endParaRPr lang="en-US" sz="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400" dirty="0">
                <a:solidFill>
                  <a:srgbClr val="FFFFFF"/>
                </a:solidFill>
                <a:latin typeface="Calibri" pitchFamily="34" charset="0"/>
                <a:ea typeface="Calibri" pitchFamily="34" charset="-122"/>
                <a:cs typeface="Calibri" pitchFamily="34" charset="-120"/>
              </a:rPr>
              <a:t>Como Abraham, vivo rodeado de ideologías que marginan la fe. Esta semana quiero que mi confianza en Dios se note en decisiones concretas — en cómo hablo, gasto y trato a los demás— para reflejar su imagen ante quienes me rodean.</a:t>
            </a:r>
            <a:endParaRPr lang="en-US" sz="140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1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1</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400" b="1" dirty="0">
                <a:solidFill>
                  <a:srgbClr val="0B1621"/>
                </a:solidFill>
                <a:latin typeface="Century Gothic" pitchFamily="34" charset="0"/>
                <a:ea typeface="Century Gothic" pitchFamily="34" charset="-122"/>
                <a:cs typeface="Century Gothic" pitchFamily="34" charset="-120"/>
              </a:rPr>
              <a:t>Abraham, fe que se cuenta por justicia</a:t>
            </a:r>
            <a:endParaRPr lang="en-US" sz="24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¿Qué aspectos de la vida y el carácter de Abraham lo hacían apto para el servicio de Dios a pesar de sus imperfecciones?  </a:t>
            </a:r>
            <a:r>
              <a:rPr lang="en-US" sz="1600" b="1" dirty="0">
                <a:solidFill>
                  <a:srgbClr val="5D63A5"/>
                </a:solidFill>
                <a:latin typeface="Calibri" pitchFamily="34" charset="0"/>
                <a:ea typeface="Calibri" pitchFamily="34" charset="-122"/>
                <a:cs typeface="Calibri" pitchFamily="34" charset="-120"/>
              </a:rPr>
              <a:t>Génesis 15:6</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Rodeado de paganismo e idolatría tras Babel, Abram obedeció el llamado de salir sin saber adónde iba; la primera vez que la Biblia usa la palabra “profeta” se aplica a él como intercesor</a:t>
            </a:r>
            <a:r>
              <a:rPr lang="en-US" sz="1600" b="1" dirty="0">
                <a:solidFill>
                  <a:srgbClr val="5D63A5"/>
                </a:solidFill>
                <a:latin typeface="Calibri" pitchFamily="34" charset="0"/>
                <a:ea typeface="Calibri" pitchFamily="34" charset="-122"/>
                <a:cs typeface="Calibri" pitchFamily="34" charset="-120"/>
              </a:rPr>
              <a:t> (Génesis 12:1-9; 20:7; Hebreos 11:8)</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“Creyó al Señor, y eso se le contó por justicia”: el evangelio ya estaba en el pacto; los que son de fe son hijos de Abraham y bendecidos con él</a:t>
            </a:r>
            <a:r>
              <a:rPr lang="en-US" sz="1600" b="1" dirty="0">
                <a:solidFill>
                  <a:srgbClr val="5D63A5"/>
                </a:solidFill>
                <a:latin typeface="Calibri" pitchFamily="34" charset="0"/>
                <a:ea typeface="Calibri" pitchFamily="34" charset="-122"/>
                <a:cs typeface="Calibri" pitchFamily="34" charset="-120"/>
              </a:rPr>
              <a:t> (Gálatas 3:6-9)</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En el sacrificio de Isaac, Dios probó la fe de Abraham e ilustró el futuro sacrificio de su Hijo; la tarea profética central es revelar la salvación por medio del Mesías</a:t>
            </a:r>
            <a:r>
              <a:rPr lang="en-US" sz="1600" b="1" dirty="0">
                <a:solidFill>
                  <a:srgbClr val="5D63A5"/>
                </a:solidFill>
                <a:latin typeface="Calibri" pitchFamily="34" charset="0"/>
                <a:ea typeface="Calibri" pitchFamily="34" charset="-122"/>
                <a:cs typeface="Calibri" pitchFamily="34" charset="-120"/>
              </a:rPr>
              <a:t> (Génesis 22:1-17; Apocalipsis 12:17)</a:t>
            </a:r>
            <a:endParaRPr lang="en-US" sz="16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2  ·  EL LLAMADO DE UN PROFETA</a:t>
            </a:r>
            <a:endParaRPr lang="en-US" sz="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400" dirty="0">
                <a:solidFill>
                  <a:srgbClr val="FFFFFF"/>
                </a:solidFill>
                <a:latin typeface="Calibri" pitchFamily="34" charset="0"/>
                <a:ea typeface="Calibri" pitchFamily="34" charset="-122"/>
                <a:cs typeface="Calibri" pitchFamily="34" charset="-120"/>
              </a:rPr>
              <a:t>Me pregunto qué “ídolos” ocupan hoy mi corazón y mi hogar: el dinero, la pantalla, la opinión ajena. Esta semana identificaré uno y lo pondré en su lugar, comenzando por un culto familiar sincero que reavive el amor por Dios en casa.</a:t>
            </a:r>
            <a:endParaRPr lang="en-US" sz="140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2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2</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800" b="1" dirty="0">
                <a:solidFill>
                  <a:srgbClr val="0B1621"/>
                </a:solidFill>
                <a:latin typeface="Century Gothic" pitchFamily="34" charset="0"/>
                <a:ea typeface="Century Gothic" pitchFamily="34" charset="-122"/>
                <a:cs typeface="Century Gothic" pitchFamily="34" charset="-120"/>
              </a:rPr>
              <a:t>Elías y el llamado a decidirse</a:t>
            </a:r>
            <a:endParaRPr lang="en-US" sz="28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¿Qué nos enseña el enfrentamiento en el Carmelo sobre cómo opera el don profético frente a la apostasía?  </a:t>
            </a:r>
            <a:r>
              <a:rPr lang="en-US" sz="1600" b="1" dirty="0">
                <a:solidFill>
                  <a:srgbClr val="5D63A5"/>
                </a:solidFill>
                <a:latin typeface="Calibri" pitchFamily="34" charset="0"/>
                <a:ea typeface="Calibri" pitchFamily="34" charset="-122"/>
                <a:cs typeface="Calibri" pitchFamily="34" charset="-120"/>
              </a:rPr>
              <a:t>1 Reyes 18:19-39</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Dios envió a Elías a anunciar una sequía para alejar a Israel de la idolatría; el rey y el pueblo culparon al profeta de su desgracia y procuraron matarlo</a:t>
            </a:r>
            <a:r>
              <a:rPr lang="en-US" sz="1600" b="1" dirty="0">
                <a:solidFill>
                  <a:srgbClr val="5D63A5"/>
                </a:solidFill>
                <a:latin typeface="Calibri" pitchFamily="34" charset="0"/>
                <a:ea typeface="Calibri" pitchFamily="34" charset="-122"/>
                <a:cs typeface="Calibri" pitchFamily="34" charset="-120"/>
              </a:rPr>
              <a:t> (1 Reyes 17:1; 18:17-18)</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En el Carmelo el mensajero llamó a dejar de claudicar entre dos pensamientos; el fuego del cielo demostró que el Señor es Dios y los falsos dioses ni siquiera existían</a:t>
            </a:r>
            <a:r>
              <a:rPr lang="en-US" sz="1600" b="1" dirty="0">
                <a:solidFill>
                  <a:srgbClr val="5D63A5"/>
                </a:solidFill>
                <a:latin typeface="Calibri" pitchFamily="34" charset="0"/>
                <a:ea typeface="Calibri" pitchFamily="34" charset="-122"/>
                <a:cs typeface="Calibri" pitchFamily="34" charset="-120"/>
              </a:rPr>
              <a:t> (1 Reyes 18:21, 38-39)</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Antes de la segunda venida, la iglesia debe proclamar de nuevo el mensaje de Elías: el avivamiento comienza en el corazón y en el hogar, volviendo el corazón de padres e hijos</a:t>
            </a:r>
            <a:r>
              <a:rPr lang="en-US" sz="1600" b="1" dirty="0">
                <a:solidFill>
                  <a:srgbClr val="5D63A5"/>
                </a:solidFill>
                <a:latin typeface="Calibri" pitchFamily="34" charset="0"/>
                <a:ea typeface="Calibri" pitchFamily="34" charset="-122"/>
                <a:cs typeface="Calibri" pitchFamily="34" charset="-120"/>
              </a:rPr>
              <a:t> (Malaquías 4:5-6)</a:t>
            </a:r>
            <a:endParaRPr lang="en-US" sz="16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2  ·  EL LLAMADO DE UN PROFETA</a:t>
            </a:r>
            <a:endParaRPr lang="en-US" sz="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400" dirty="0">
                <a:solidFill>
                  <a:srgbClr val="FFFFFF"/>
                </a:solidFill>
                <a:latin typeface="Calibri" pitchFamily="34" charset="0"/>
                <a:ea typeface="Calibri" pitchFamily="34" charset="-122"/>
                <a:cs typeface="Calibri" pitchFamily="34" charset="-120"/>
              </a:rPr>
              <a:t>Isaías 53 me dice que Jesús llevó mi pecado en mi lugar. Esta semana leeré despacio ese capítulo, anotaré todo lo que él hizo por mí y, con esa certeza de perdón, le diré cada mañana: “Aquí estoy, envíame a mí”.</a:t>
            </a:r>
            <a:endParaRPr lang="en-US" sz="140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3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3</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400" b="1" dirty="0">
                <a:solidFill>
                  <a:srgbClr val="0B1621"/>
                </a:solidFill>
                <a:latin typeface="Century Gothic" pitchFamily="34" charset="0"/>
                <a:ea typeface="Century Gothic" pitchFamily="34" charset="-122"/>
                <a:cs typeface="Century Gothic" pitchFamily="34" charset="-120"/>
              </a:rPr>
              <a:t>Isaías anuncia al Cordero sustituto</a:t>
            </a:r>
            <a:endParaRPr lang="en-US" sz="24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¿Cómo pudo esta profecía, escrita más de medio milenio antes de la cruz, describir tan claramente la muerte de Cristo por nosotros?  </a:t>
            </a:r>
            <a:r>
              <a:rPr lang="en-US" sz="1600" b="1" dirty="0">
                <a:solidFill>
                  <a:srgbClr val="5D63A5"/>
                </a:solidFill>
                <a:latin typeface="Calibri" pitchFamily="34" charset="0"/>
                <a:ea typeface="Calibri" pitchFamily="34" charset="-122"/>
                <a:cs typeface="Calibri" pitchFamily="34" charset="-120"/>
              </a:rPr>
              <a:t>Isaías 53:3-7</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500" dirty="0">
                <a:solidFill>
                  <a:srgbClr val="1F2233"/>
                </a:solidFill>
                <a:latin typeface="Calibri" pitchFamily="34" charset="0"/>
                <a:ea typeface="Calibri" pitchFamily="34" charset="-122"/>
                <a:cs typeface="Calibri" pitchFamily="34" charset="-120"/>
              </a:rPr>
              <a:t>Isaías fue llamado tras ver la santidad de Dios y reconocer su indignidad; perdonado con el carbón del altar, respondió “Aquí estoy, envíame a mí”, la respuesta que debería ser la nuestra</a:t>
            </a:r>
            <a:r>
              <a:rPr lang="en-US" sz="1500" b="1" dirty="0">
                <a:solidFill>
                  <a:srgbClr val="5D63A5"/>
                </a:solidFill>
                <a:latin typeface="Calibri" pitchFamily="34" charset="0"/>
                <a:ea typeface="Calibri" pitchFamily="34" charset="-122"/>
                <a:cs typeface="Calibri" pitchFamily="34" charset="-120"/>
              </a:rPr>
              <a:t> (Isaías 6:1-8)</a:t>
            </a:r>
            <a:endParaRPr lang="en-US" sz="1500" dirty="0"/>
          </a:p>
          <a:p>
            <a:pPr marL="228600" indent="-228600">
              <a:lnSpc>
                <a:spcPct val="105000"/>
              </a:lnSpc>
              <a:spcAft>
                <a:spcPts val="900"/>
              </a:spcAft>
              <a:buSzPct val="100000"/>
              <a:buChar char="■"/>
            </a:pPr>
            <a:r>
              <a:rPr lang="en-US" sz="1500" dirty="0">
                <a:solidFill>
                  <a:srgbClr val="1F2233"/>
                </a:solidFill>
                <a:latin typeface="Calibri" pitchFamily="34" charset="0"/>
                <a:ea typeface="Calibri" pitchFamily="34" charset="-122"/>
                <a:cs typeface="Calibri" pitchFamily="34" charset="-120"/>
              </a:rPr>
              <a:t>El capítulo describe la muerte sustitutiva del Mesías: herido por nuestras rebeliones, llevado “como cordero al matadero”, el Señor cargó sobre él el pecado de todos nosotros</a:t>
            </a:r>
            <a:r>
              <a:rPr lang="en-US" sz="1500" b="1" dirty="0">
                <a:solidFill>
                  <a:srgbClr val="5D63A5"/>
                </a:solidFill>
                <a:latin typeface="Calibri" pitchFamily="34" charset="0"/>
                <a:ea typeface="Calibri" pitchFamily="34" charset="-122"/>
                <a:cs typeface="Calibri" pitchFamily="34" charset="-120"/>
              </a:rPr>
              <a:t> (Isaías 53:5-7; 1 Pedro 2:24)</a:t>
            </a:r>
            <a:endParaRPr lang="en-US" sz="1500" dirty="0"/>
          </a:p>
          <a:p>
            <a:pPr marL="228600" indent="-228600">
              <a:lnSpc>
                <a:spcPct val="105000"/>
              </a:lnSpc>
              <a:spcAft>
                <a:spcPts val="900"/>
              </a:spcAft>
              <a:buSzPct val="100000"/>
              <a:buChar char="■"/>
            </a:pPr>
            <a:r>
              <a:rPr lang="en-US" sz="1500" dirty="0">
                <a:solidFill>
                  <a:srgbClr val="1F2233"/>
                </a:solidFill>
                <a:latin typeface="Calibri" pitchFamily="34" charset="0"/>
                <a:ea typeface="Calibri" pitchFamily="34" charset="-122"/>
                <a:cs typeface="Calibri" pitchFamily="34" charset="-120"/>
              </a:rPr>
              <a:t>Su ministerio no fue fácil: muchos consideraron absurdas sus advertencias, como hoy cuando se anuncian las consecuencias del pecado; la negativa a practicar justicia llevó a la ruina de Jerusalén</a:t>
            </a:r>
            <a:r>
              <a:rPr lang="en-US" sz="1500" b="1" dirty="0">
                <a:solidFill>
                  <a:srgbClr val="5D63A5"/>
                </a:solidFill>
                <a:latin typeface="Calibri" pitchFamily="34" charset="0"/>
                <a:ea typeface="Calibri" pitchFamily="34" charset="-122"/>
                <a:cs typeface="Calibri" pitchFamily="34" charset="-120"/>
              </a:rPr>
              <a:t> (Isaías 5:20; Romanos 6:23)</a:t>
            </a:r>
            <a:endParaRPr lang="en-US" sz="15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2  ·  EL LLAMADO DE UN PROFETA</a:t>
            </a:r>
            <a:endParaRPr lang="en-US" sz="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350" dirty="0">
                <a:solidFill>
                  <a:srgbClr val="FFFFFF"/>
                </a:solidFill>
                <a:latin typeface="Calibri" pitchFamily="34" charset="0"/>
                <a:ea typeface="Calibri" pitchFamily="34" charset="-122"/>
                <a:cs typeface="Calibri" pitchFamily="34" charset="-120"/>
              </a:rPr>
              <a:t>Como Juan en la cárcel, a veces no entiendo por qué Dios permite lo que vivo. Esta semana, en lugar de ceder al desánimo, recordaré por escrito tres ocasiones en que Dios me guio, y seré fiel en las “pequeñas” decisiones de cada día.</a:t>
            </a:r>
            <a:endParaRPr lang="en-US" sz="135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4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4</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400" b="1" dirty="0">
                <a:solidFill>
                  <a:srgbClr val="0B1621"/>
                </a:solidFill>
                <a:latin typeface="Century Gothic" pitchFamily="34" charset="0"/>
                <a:ea typeface="Century Gothic" pitchFamily="34" charset="-122"/>
                <a:cs typeface="Century Gothic" pitchFamily="34" charset="-120"/>
              </a:rPr>
              <a:t>Daniel y Juan, fieles hasta el final</a:t>
            </a:r>
            <a:endParaRPr lang="en-US" sz="24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¿Qué tipo de testimonio dieron Daniel ante reyes paganos y Juan el Bautista ante Israel, y qué los sostuvo?  </a:t>
            </a:r>
            <a:r>
              <a:rPr lang="en-US" sz="1600" b="1" dirty="0">
                <a:solidFill>
                  <a:srgbClr val="5D63A5"/>
                </a:solidFill>
                <a:latin typeface="Calibri" pitchFamily="34" charset="0"/>
                <a:ea typeface="Calibri" pitchFamily="34" charset="-122"/>
                <a:cs typeface="Calibri" pitchFamily="34" charset="-120"/>
              </a:rPr>
              <a:t>Daniel 2:44-48; Marcos 1:2-5</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La fidelidad de Daniel en lo “pequeño” — la dieta, la oración— llevó a reyes paganos a confesar que su Dios es “Dios de dioses y Señor de los reyes”</a:t>
            </a:r>
            <a:r>
              <a:rPr lang="en-US" sz="1600" b="1" dirty="0">
                <a:solidFill>
                  <a:srgbClr val="5D63A5"/>
                </a:solidFill>
                <a:latin typeface="Calibri" pitchFamily="34" charset="0"/>
                <a:ea typeface="Calibri" pitchFamily="34" charset="-122"/>
                <a:cs typeface="Calibri" pitchFamily="34" charset="-120"/>
              </a:rPr>
              <a:t> (Daniel 1:8; 2:47; 6:25-27)</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Daniel 2 predijo con precisión el auge y la caída de cuatro imperios hasta la Europa dividida de hoy; ese cumplimiento da razones para confiar en la promesa del reino eterno</a:t>
            </a:r>
            <a:r>
              <a:rPr lang="en-US" sz="1600" b="1" dirty="0">
                <a:solidFill>
                  <a:srgbClr val="5D63A5"/>
                </a:solidFill>
                <a:latin typeface="Calibri" pitchFamily="34" charset="0"/>
                <a:ea typeface="Calibri" pitchFamily="34" charset="-122"/>
                <a:cs typeface="Calibri" pitchFamily="34" charset="-120"/>
              </a:rPr>
              <a:t> (Daniel 2:43-44; 7:13-14)</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Juan cumplió Isaías 40:3 preparando un pueblo con el bautismo de arrepentimiento; en la cárcel, desconcertado, recibió de Jesús una palabra de aliento y se mantuvo fiel hasta la muerte</a:t>
            </a:r>
            <a:r>
              <a:rPr lang="en-US" sz="1600" b="1" dirty="0">
                <a:solidFill>
                  <a:srgbClr val="5D63A5"/>
                </a:solidFill>
                <a:latin typeface="Calibri" pitchFamily="34" charset="0"/>
                <a:ea typeface="Calibri" pitchFamily="34" charset="-122"/>
                <a:cs typeface="Calibri" pitchFamily="34" charset="-120"/>
              </a:rPr>
              <a:t> (Isaías 40:3; Mateo 11:2-6)</a:t>
            </a:r>
            <a:endParaRPr lang="en-US" sz="16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2  ·  EL LLAMADO DE UN PROFETA</a:t>
            </a:r>
            <a:endParaRPr lang="en-US" sz="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1695" cy="2514600"/>
          </a:xfrm>
          <a:prstGeom prst="rect">
            <a:avLst/>
          </a:prstGeom>
        </p:spPr>
      </p:pic>
      <p:sp>
        <p:nvSpPr>
          <p:cNvPr id="3" name="Shape 0"/>
          <p:cNvSpPr/>
          <p:nvPr/>
        </p:nvSpPr>
        <p:spPr>
          <a:xfrm>
            <a:off x="0" y="0"/>
            <a:ext cx="12191695" cy="2514600"/>
          </a:xfrm>
          <a:prstGeom prst="rect">
            <a:avLst/>
          </a:prstGeom>
          <a:solidFill>
            <a:srgbClr val="0B1621">
              <a:alpha val="45000"/>
            </a:srgbClr>
          </a:solidFill>
          <a:ln/>
        </p:spPr>
      </p:sp>
      <p:sp>
        <p:nvSpPr>
          <p:cNvPr id="4" name="Shape 1"/>
          <p:cNvSpPr/>
          <p:nvPr/>
        </p:nvSpPr>
        <p:spPr>
          <a:xfrm>
            <a:off x="548640" y="502920"/>
            <a:ext cx="3845966" cy="384048"/>
          </a:xfrm>
          <a:prstGeom prst="roundRect">
            <a:avLst>
              <a:gd name="adj" fmla="val 50000"/>
            </a:avLst>
          </a:prstGeom>
          <a:solidFill>
            <a:srgbClr val="5D63A5"/>
          </a:solidFill>
          <a:ln/>
        </p:spPr>
      </p:sp>
      <p:pic>
        <p:nvPicPr>
          <p:cNvPr id="5" name="Image 1" descr="preencoded.png"/>
          <p:cNvPicPr>
            <a:picLocks noChangeAspect="1"/>
          </p:cNvPicPr>
          <p:nvPr/>
        </p:nvPicPr>
        <p:blipFill>
          <a:blip r:embed="rId4"/>
          <a:stretch>
            <a:fillRect/>
          </a:stretch>
        </p:blipFill>
        <p:spPr>
          <a:xfrm>
            <a:off x="694944" y="594360"/>
            <a:ext cx="201168" cy="201168"/>
          </a:xfrm>
          <a:prstGeom prst="rect">
            <a:avLst/>
          </a:prstGeom>
        </p:spPr>
      </p:pic>
      <p:sp>
        <p:nvSpPr>
          <p:cNvPr id="6" name="Text 2"/>
          <p:cNvSpPr txBox="1"/>
          <p:nvPr/>
        </p:nvSpPr>
        <p:spPr>
          <a:xfrm>
            <a:off x="969264" y="502920"/>
            <a:ext cx="3388766"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APLICA · REFLEXIÓN PERSONAL</a:t>
            </a:r>
            <a:endParaRPr lang="en-US" sz="1100" dirty="0"/>
          </a:p>
        </p:txBody>
      </p:sp>
      <p:pic>
        <p:nvPicPr>
          <p:cNvPr id="7" name="Image 2" descr="preencoded.png"/>
          <p:cNvPicPr>
            <a:picLocks noChangeAspect="1"/>
          </p:cNvPicPr>
          <p:nvPr/>
        </p:nvPicPr>
        <p:blipFill>
          <a:blip r:embed="rId5"/>
          <a:stretch>
            <a:fillRect/>
          </a:stretch>
        </p:blipFill>
        <p:spPr>
          <a:xfrm>
            <a:off x="548640" y="2926080"/>
            <a:ext cx="457200" cy="457200"/>
          </a:xfrm>
          <a:prstGeom prst="rect">
            <a:avLst/>
          </a:prstGeom>
        </p:spPr>
      </p:pic>
      <p:sp>
        <p:nvSpPr>
          <p:cNvPr id="8" name="Text 3"/>
          <p:cNvSpPr txBox="1"/>
          <p:nvPr/>
        </p:nvSpPr>
        <p:spPr>
          <a:xfrm>
            <a:off x="1280160" y="2926080"/>
            <a:ext cx="10332720" cy="3291840"/>
          </a:xfrm>
          <a:prstGeom prst="rect">
            <a:avLst/>
          </a:prstGeom>
          <a:noFill/>
          <a:ln/>
        </p:spPr>
        <p:txBody>
          <a:bodyPr wrap="square" lIns="0" tIns="0" rIns="0" bIns="0" rtlCol="0" anchor="t"/>
          <a:lstStyle/>
          <a:p>
            <a:pPr marL="0" indent="0">
              <a:lnSpc>
                <a:spcPct val="115000"/>
              </a:lnSpc>
              <a:spcAft>
                <a:spcPts val="1400"/>
              </a:spcAft>
              <a:buNone/>
            </a:pPr>
            <a:r>
              <a:rPr lang="en-US" sz="2200" i="1" dirty="0">
                <a:solidFill>
                  <a:srgbClr val="1F2233"/>
                </a:solidFill>
                <a:latin typeface="Calibri" pitchFamily="34" charset="0"/>
                <a:ea typeface="Calibri" pitchFamily="34" charset="-122"/>
                <a:cs typeface="Calibri" pitchFamily="34" charset="-120"/>
              </a:rPr>
              <a:t>“La mayor y más urgente de todas nuestras necesidades es la de un reavivamiento de la verdadera piedad en nuestro medio. Procurarlo debiera ser nuestra primera obra. Debe haber esfuerzos fervientes para obtener las bendiciones del Señor, no porque Dios no esté dispuesto a conferirnos sus bendiciones, sino porque no estamos preparados para recibirlas.”</a:t>
            </a:r>
            <a:endParaRPr lang="en-US" sz="2200" dirty="0"/>
          </a:p>
          <a:p>
            <a:pPr marL="0" indent="0">
              <a:lnSpc>
                <a:spcPct val="115000"/>
              </a:lnSpc>
              <a:buNone/>
            </a:pPr>
            <a:r>
              <a:rPr lang="en-US" sz="1300" b="1" dirty="0">
                <a:solidFill>
                  <a:srgbClr val="5D63A5"/>
                </a:solidFill>
                <a:latin typeface="Century Gothic" pitchFamily="34" charset="0"/>
                <a:ea typeface="Century Gothic" pitchFamily="34" charset="-122"/>
                <a:cs typeface="Century Gothic" pitchFamily="34" charset="-120"/>
              </a:rPr>
              <a:t>— Elena G. de White, Mensajes selectos, t. 1, p. 147</a:t>
            </a:r>
            <a:endParaRPr lang="en-US" sz="2200" dirty="0"/>
          </a:p>
        </p:txBody>
      </p:sp>
      <p:pic>
        <p:nvPicPr>
          <p:cNvPr id="9" name="Image 3" descr="preencoded.png"/>
          <p:cNvPicPr>
            <a:picLocks noChangeAspect="1"/>
          </p:cNvPicPr>
          <p:nvPr/>
        </p:nvPicPr>
        <p:blipFill>
          <a:blip r:embed="rId6"/>
          <a:stretch>
            <a:fillRect/>
          </a:stretch>
        </p:blipFill>
        <p:spPr>
          <a:xfrm>
            <a:off x="548640" y="6419088"/>
            <a:ext cx="182880" cy="182880"/>
          </a:xfrm>
          <a:prstGeom prst="rect">
            <a:avLst/>
          </a:prstGeom>
        </p:spPr>
      </p:pic>
      <p:sp>
        <p:nvSpPr>
          <p:cNvPr id="10" name="Text 4"/>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5A5F73"/>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1" name="Text 5"/>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2  ·  EL LLAMADO DE UN PROFETA</a:t>
            </a:r>
            <a:endParaRPr lang="en-US" sz="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548640" y="822960"/>
            <a:ext cx="1097280" cy="1097280"/>
          </a:xfrm>
          <a:prstGeom prst="ellipse">
            <a:avLst/>
          </a:prstGeom>
          <a:solidFill>
            <a:srgbClr val="5D63A5"/>
          </a:solidFill>
          <a:ln/>
        </p:spPr>
      </p:sp>
      <p:pic>
        <p:nvPicPr>
          <p:cNvPr id="3" name="Image 0" descr="preencoded.png"/>
          <p:cNvPicPr>
            <a:picLocks noChangeAspect="1"/>
          </p:cNvPicPr>
          <p:nvPr/>
        </p:nvPicPr>
        <p:blipFill>
          <a:blip r:embed="rId4"/>
          <a:stretch>
            <a:fillRect/>
          </a:stretch>
        </p:blipFill>
        <p:spPr>
          <a:xfrm>
            <a:off x="841248" y="1097280"/>
            <a:ext cx="512064" cy="548640"/>
          </a:xfrm>
          <a:prstGeom prst="rect">
            <a:avLst/>
          </a:prstGeom>
        </p:spPr>
      </p:pic>
      <p:sp>
        <p:nvSpPr>
          <p:cNvPr id="4" name="Text 1"/>
          <p:cNvSpPr txBox="1"/>
          <p:nvPr/>
        </p:nvSpPr>
        <p:spPr>
          <a:xfrm>
            <a:off x="1920240" y="868680"/>
            <a:ext cx="7315200" cy="1005840"/>
          </a:xfrm>
          <a:prstGeom prst="rect">
            <a:avLst/>
          </a:prstGeom>
          <a:noFill/>
          <a:ln/>
        </p:spPr>
        <p:txBody>
          <a:bodyPr wrap="square" lIns="0" tIns="0" rIns="0" bIns="0" rtlCol="0" anchor="ctr"/>
          <a:lstStyle/>
          <a:p>
            <a:pPr marL="0" indent="0">
              <a:buNone/>
            </a:pPr>
            <a:r>
              <a:rPr lang="en-US" sz="3000" b="1" dirty="0">
                <a:solidFill>
                  <a:srgbClr val="FFFFFF"/>
                </a:solidFill>
                <a:latin typeface="Century Gothic" pitchFamily="34" charset="0"/>
                <a:ea typeface="Century Gothic" pitchFamily="34" charset="-122"/>
                <a:cs typeface="Century Gothic" pitchFamily="34" charset="-120"/>
              </a:rPr>
              <a:t>Reflexiona</a:t>
            </a:r>
            <a:endParaRPr lang="en-US" sz="3000" dirty="0"/>
          </a:p>
          <a:p>
            <a:pPr marL="0" indent="0">
              <a:buNone/>
            </a:pPr>
            <a:r>
              <a:rPr lang="en-US" sz="1400" dirty="0">
                <a:solidFill>
                  <a:srgbClr val="A7ABDE"/>
                </a:solidFill>
                <a:latin typeface="Century Gothic" pitchFamily="34" charset="0"/>
                <a:ea typeface="Century Gothic" pitchFamily="34" charset="-122"/>
                <a:cs typeface="Century Gothic" pitchFamily="34" charset="-120"/>
              </a:rPr>
              <a:t>Un momento personal de introspección</a:t>
            </a:r>
            <a:endParaRPr lang="en-US" sz="3000" dirty="0"/>
          </a:p>
        </p:txBody>
      </p:sp>
      <p:sp>
        <p:nvSpPr>
          <p:cNvPr id="5" name="Text 2"/>
          <p:cNvSpPr txBox="1"/>
          <p:nvPr/>
        </p:nvSpPr>
        <p:spPr>
          <a:xfrm>
            <a:off x="548640" y="2148840"/>
            <a:ext cx="10972800" cy="3840480"/>
          </a:xfrm>
          <a:prstGeom prst="rect">
            <a:avLst/>
          </a:prstGeom>
          <a:noFill/>
          <a:ln/>
        </p:spPr>
        <p:txBody>
          <a:bodyPr wrap="square" lIns="0" tIns="0" rIns="0" bIns="0" rtlCol="0" anchor="ctr"/>
          <a:lstStyle/>
          <a:p>
            <a:pPr marL="0" indent="0">
              <a:lnSpc>
                <a:spcPct val="115000"/>
              </a:lnSpc>
              <a:buNone/>
            </a:pPr>
            <a:r>
              <a:rPr lang="en-US" sz="3200" dirty="0">
                <a:solidFill>
                  <a:srgbClr val="FFFFFF"/>
                </a:solidFill>
                <a:latin typeface="Century Gothic" pitchFamily="34" charset="0"/>
                <a:ea typeface="Century Gothic" pitchFamily="34" charset="-122"/>
                <a:cs typeface="Century Gothic" pitchFamily="34" charset="-120"/>
              </a:rPr>
              <a:t>Si el avivamiento es mi necesidad más urgente, ¿qué estoy dispuesto a hacer esta semana para prepararme a recibir la bendición que Dios ya quiere darme?</a:t>
            </a:r>
            <a:endParaRPr lang="en-US" sz="3200" dirty="0"/>
          </a:p>
        </p:txBody>
      </p:sp>
      <p:pic>
        <p:nvPicPr>
          <p:cNvPr id="6" name="Image 1" descr="preencoded.png"/>
          <p:cNvPicPr>
            <a:picLocks noChangeAspect="1"/>
          </p:cNvPicPr>
          <p:nvPr/>
        </p:nvPicPr>
        <p:blipFill>
          <a:blip r:embed="rId5"/>
          <a:stretch>
            <a:fillRect/>
          </a:stretch>
        </p:blipFill>
        <p:spPr>
          <a:xfrm>
            <a:off x="548640" y="6419088"/>
            <a:ext cx="182880" cy="182880"/>
          </a:xfrm>
          <a:prstGeom prst="rect">
            <a:avLst/>
          </a:prstGeom>
        </p:spPr>
      </p:pic>
      <p:sp>
        <p:nvSpPr>
          <p:cNvPr id="7" name="Text 3"/>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8" name="Text 4"/>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2  ·  EL LLAMADO DE UN PROFETA</a:t>
            </a:r>
            <a:endParaRPr lang="en-US" sz="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4F5FB"/>
        </a:solidFill>
        <a:effectLst/>
      </p:bgPr>
    </p:bg>
    <p:spTree>
      <p:nvGrpSpPr>
        <p:cNvPr id="1" name=""/>
        <p:cNvGrpSpPr/>
        <p:nvPr/>
      </p:nvGrpSpPr>
      <p:grpSpPr>
        <a:xfrm>
          <a:off x="0" y="0"/>
          <a:ext cx="0" cy="0"/>
          <a:chOff x="0" y="0"/>
          <a:chExt cx="0" cy="0"/>
        </a:xfrm>
      </p:grpSpPr>
      <p:sp>
        <p:nvSpPr>
          <p:cNvPr id="2" name="Shape 0"/>
          <p:cNvSpPr/>
          <p:nvPr/>
        </p:nvSpPr>
        <p:spPr>
          <a:xfrm>
            <a:off x="548640" y="502920"/>
            <a:ext cx="2792578" cy="384048"/>
          </a:xfrm>
          <a:prstGeom prst="roundRect">
            <a:avLst>
              <a:gd name="adj" fmla="val 50000"/>
            </a:avLst>
          </a:prstGeom>
          <a:solidFill>
            <a:srgbClr val="5D63A5"/>
          </a:solidFill>
          <a:ln/>
        </p:spPr>
      </p:sp>
      <p:pic>
        <p:nvPicPr>
          <p:cNvPr id="3" name="Image 0" descr="preencoded.png"/>
          <p:cNvPicPr>
            <a:picLocks noChangeAspect="1"/>
          </p:cNvPicPr>
          <p:nvPr/>
        </p:nvPicPr>
        <p:blipFill>
          <a:blip r:embed="rId3"/>
          <a:stretch>
            <a:fillRect/>
          </a:stretch>
        </p:blipFill>
        <p:spPr>
          <a:xfrm>
            <a:off x="694944" y="594360"/>
            <a:ext cx="201168" cy="201168"/>
          </a:xfrm>
          <a:prstGeom prst="rect">
            <a:avLst/>
          </a:prstGeom>
        </p:spPr>
      </p:pic>
      <p:sp>
        <p:nvSpPr>
          <p:cNvPr id="4" name="Text 1"/>
          <p:cNvSpPr txBox="1"/>
          <p:nvPr/>
        </p:nvSpPr>
        <p:spPr>
          <a:xfrm>
            <a:off x="969264" y="502920"/>
            <a:ext cx="2335378"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CREA · MI DECISIÓN</a:t>
            </a:r>
            <a:endParaRPr lang="en-US" sz="1100" dirty="0"/>
          </a:p>
        </p:txBody>
      </p:sp>
      <p:sp>
        <p:nvSpPr>
          <p:cNvPr id="5" name="Text 2"/>
          <p:cNvSpPr txBox="1"/>
          <p:nvPr/>
        </p:nvSpPr>
        <p:spPr>
          <a:xfrm>
            <a:off x="548640" y="1097280"/>
            <a:ext cx="8229600" cy="640080"/>
          </a:xfrm>
          <a:prstGeom prst="rect">
            <a:avLst/>
          </a:prstGeom>
          <a:noFill/>
          <a:ln/>
        </p:spPr>
        <p:txBody>
          <a:bodyPr wrap="square" lIns="0" tIns="0" rIns="0" bIns="0" rtlCol="0" anchor="t"/>
          <a:lstStyle/>
          <a:p>
            <a:pPr marL="0" indent="0">
              <a:buNone/>
            </a:pPr>
            <a:r>
              <a:rPr lang="en-US" sz="3200" b="1" dirty="0">
                <a:solidFill>
                  <a:srgbClr val="0B1621"/>
                </a:solidFill>
                <a:latin typeface="Century Gothic" pitchFamily="34" charset="0"/>
                <a:ea typeface="Century Gothic" pitchFamily="34" charset="-122"/>
                <a:cs typeface="Century Gothic" pitchFamily="34" charset="-120"/>
              </a:rPr>
              <a:t>Mi desafío para esta semana</a:t>
            </a:r>
            <a:endParaRPr lang="en-US" sz="3200" dirty="0"/>
          </a:p>
        </p:txBody>
      </p:sp>
      <p:sp>
        <p:nvSpPr>
          <p:cNvPr id="6" name="Text 3"/>
          <p:cNvSpPr txBox="1"/>
          <p:nvPr/>
        </p:nvSpPr>
        <p:spPr>
          <a:xfrm>
            <a:off x="548640" y="1719072"/>
            <a:ext cx="8229600" cy="320040"/>
          </a:xfrm>
          <a:prstGeom prst="rect">
            <a:avLst/>
          </a:prstGeom>
          <a:noFill/>
          <a:ln/>
        </p:spPr>
        <p:txBody>
          <a:bodyPr wrap="square" lIns="0" tIns="0" rIns="0" bIns="0" rtlCol="0" anchor="t"/>
          <a:lstStyle/>
          <a:p>
            <a:pPr marL="0" indent="0">
              <a:buNone/>
            </a:pPr>
            <a:r>
              <a:rPr lang="en-US" sz="1500" i="1" dirty="0">
                <a:solidFill>
                  <a:srgbClr val="5A5F73"/>
                </a:solidFill>
                <a:latin typeface="Calibri" pitchFamily="34" charset="0"/>
                <a:ea typeface="Calibri" pitchFamily="34" charset="-122"/>
                <a:cs typeface="Calibri" pitchFamily="34" charset="-120"/>
              </a:rPr>
              <a:t>Marca tu respuesta honesta:</a:t>
            </a:r>
            <a:endParaRPr lang="en-US" sz="1500" dirty="0"/>
          </a:p>
        </p:txBody>
      </p:sp>
      <p:sp>
        <p:nvSpPr>
          <p:cNvPr id="7" name="Shape 4"/>
          <p:cNvSpPr/>
          <p:nvPr/>
        </p:nvSpPr>
        <p:spPr>
          <a:xfrm>
            <a:off x="548640" y="2240280"/>
            <a:ext cx="11094415" cy="1188720"/>
          </a:xfrm>
          <a:prstGeom prst="rect">
            <a:avLst/>
          </a:prstGeom>
          <a:solidFill>
            <a:srgbClr val="FFFFFF"/>
          </a:solidFill>
          <a:ln w="9525">
            <a:solidFill>
              <a:srgbClr val="DADCEB"/>
            </a:solidFill>
            <a:prstDash val="solid"/>
          </a:ln>
          <a:effectLst>
            <a:outerShdw blurRad="76200" dist="25400" dir="5400000" algn="bl" rotWithShape="0">
              <a:srgbClr val="000000">
                <a:alpha val="8000"/>
              </a:srgbClr>
            </a:outerShdw>
          </a:effectLst>
        </p:spPr>
      </p:sp>
      <p:sp>
        <p:nvSpPr>
          <p:cNvPr id="8" name="Shape 5"/>
          <p:cNvSpPr/>
          <p:nvPr/>
        </p:nvSpPr>
        <p:spPr>
          <a:xfrm>
            <a:off x="822960" y="2532888"/>
            <a:ext cx="603504" cy="603504"/>
          </a:xfrm>
          <a:prstGeom prst="ellipse">
            <a:avLst/>
          </a:prstGeom>
          <a:solidFill>
            <a:srgbClr val="5D63A5"/>
          </a:solidFill>
          <a:ln/>
        </p:spPr>
      </p:sp>
      <p:sp>
        <p:nvSpPr>
          <p:cNvPr id="9" name="Text 6"/>
          <p:cNvSpPr txBox="1"/>
          <p:nvPr/>
        </p:nvSpPr>
        <p:spPr>
          <a:xfrm>
            <a:off x="822960" y="2532888"/>
            <a:ext cx="603504" cy="603504"/>
          </a:xfrm>
          <a:prstGeom prst="rect">
            <a:avLst/>
          </a:prstGeom>
          <a:noFill/>
          <a:ln/>
        </p:spPr>
        <p:txBody>
          <a:bodyPr wrap="square" lIns="0" tIns="0" rIns="0" bIns="0" rtlCol="0" anchor="ctr"/>
          <a:lstStyle/>
          <a:p>
            <a:pPr marL="0" indent="0" algn="ctr">
              <a:buNone/>
            </a:pPr>
            <a:r>
              <a:rPr lang="en-US" sz="2000" b="1" dirty="0">
                <a:solidFill>
                  <a:srgbClr val="FFFFFF"/>
                </a:solidFill>
                <a:latin typeface="Century Gothic" pitchFamily="34" charset="0"/>
                <a:ea typeface="Century Gothic" pitchFamily="34" charset="-122"/>
                <a:cs typeface="Century Gothic" pitchFamily="34" charset="-120"/>
              </a:rPr>
              <a:t>1</a:t>
            </a:r>
            <a:endParaRPr lang="en-US" sz="2000" dirty="0"/>
          </a:p>
        </p:txBody>
      </p:sp>
      <p:sp>
        <p:nvSpPr>
          <p:cNvPr id="10" name="Text 7"/>
          <p:cNvSpPr txBox="1"/>
          <p:nvPr/>
        </p:nvSpPr>
        <p:spPr>
          <a:xfrm>
            <a:off x="1645920" y="2240280"/>
            <a:ext cx="7635240" cy="1188720"/>
          </a:xfrm>
          <a:prstGeom prst="rect">
            <a:avLst/>
          </a:prstGeom>
          <a:noFill/>
          <a:ln/>
        </p:spPr>
        <p:txBody>
          <a:bodyPr wrap="square" lIns="0" tIns="0" rIns="0" bIns="0" rtlCol="0" anchor="ctr"/>
          <a:lstStyle/>
          <a:p>
            <a:pPr marL="0" indent="0">
              <a:buNone/>
            </a:pPr>
            <a:r>
              <a:rPr lang="en-US" sz="1700" dirty="0">
                <a:solidFill>
                  <a:srgbClr val="1F2233"/>
                </a:solidFill>
                <a:latin typeface="Calibri" pitchFamily="34" charset="0"/>
                <a:ea typeface="Calibri" pitchFamily="34" charset="-122"/>
                <a:cs typeface="Calibri" pitchFamily="34" charset="-120"/>
              </a:rPr>
              <a:t>Responderé “aquí estoy, envíame a mí” de forma concreta: esta semana compartiré mi fe con una persona que Dios ponga en mi camino.</a:t>
            </a:r>
            <a:r>
              <a:rPr lang="en-US" sz="1700" b="1" dirty="0">
                <a:solidFill>
                  <a:srgbClr val="5D63A5"/>
                </a:solidFill>
                <a:latin typeface="Calibri" pitchFamily="34" charset="0"/>
                <a:ea typeface="Calibri" pitchFamily="34" charset="-122"/>
                <a:cs typeface="Calibri" pitchFamily="34" charset="-120"/>
              </a:rPr>
              <a:t> (Isaías 6:8)</a:t>
            </a:r>
            <a:endParaRPr lang="en-US" sz="1700" dirty="0"/>
          </a:p>
        </p:txBody>
      </p:sp>
      <p:sp>
        <p:nvSpPr>
          <p:cNvPr id="11" name="Shape 8"/>
          <p:cNvSpPr/>
          <p:nvPr/>
        </p:nvSpPr>
        <p:spPr>
          <a:xfrm>
            <a:off x="9494215" y="2679192"/>
            <a:ext cx="310896" cy="310896"/>
          </a:xfrm>
          <a:prstGeom prst="roundRect">
            <a:avLst>
              <a:gd name="adj" fmla="val 14706"/>
            </a:avLst>
          </a:prstGeom>
          <a:solidFill>
            <a:srgbClr val="FFFFFF"/>
          </a:solidFill>
          <a:ln w="22225">
            <a:solidFill>
              <a:srgbClr val="EE8A2A"/>
            </a:solidFill>
            <a:prstDash val="solid"/>
          </a:ln>
        </p:spPr>
      </p:sp>
      <p:sp>
        <p:nvSpPr>
          <p:cNvPr id="12" name="Text 9"/>
          <p:cNvSpPr txBox="1"/>
          <p:nvPr/>
        </p:nvSpPr>
        <p:spPr>
          <a:xfrm>
            <a:off x="9896551" y="2679192"/>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Sí</a:t>
            </a:r>
            <a:endParaRPr lang="en-US" sz="1500" dirty="0"/>
          </a:p>
        </p:txBody>
      </p:sp>
      <p:sp>
        <p:nvSpPr>
          <p:cNvPr id="13" name="Shape 10"/>
          <p:cNvSpPr/>
          <p:nvPr/>
        </p:nvSpPr>
        <p:spPr>
          <a:xfrm>
            <a:off x="10500055" y="2679192"/>
            <a:ext cx="310896" cy="310896"/>
          </a:xfrm>
          <a:prstGeom prst="roundRect">
            <a:avLst>
              <a:gd name="adj" fmla="val 14706"/>
            </a:avLst>
          </a:prstGeom>
          <a:solidFill>
            <a:srgbClr val="FFFFFF"/>
          </a:solidFill>
          <a:ln w="22225">
            <a:solidFill>
              <a:srgbClr val="EE8A2A"/>
            </a:solidFill>
            <a:prstDash val="solid"/>
          </a:ln>
        </p:spPr>
      </p:sp>
      <p:sp>
        <p:nvSpPr>
          <p:cNvPr id="14" name="Text 11"/>
          <p:cNvSpPr txBox="1"/>
          <p:nvPr/>
        </p:nvSpPr>
        <p:spPr>
          <a:xfrm>
            <a:off x="10902391" y="2679192"/>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No</a:t>
            </a:r>
            <a:endParaRPr lang="en-US" sz="1500" dirty="0"/>
          </a:p>
        </p:txBody>
      </p:sp>
      <p:sp>
        <p:nvSpPr>
          <p:cNvPr id="15" name="Shape 12"/>
          <p:cNvSpPr/>
          <p:nvPr/>
        </p:nvSpPr>
        <p:spPr>
          <a:xfrm>
            <a:off x="548640" y="3630168"/>
            <a:ext cx="11094415" cy="1188720"/>
          </a:xfrm>
          <a:prstGeom prst="rect">
            <a:avLst/>
          </a:prstGeom>
          <a:solidFill>
            <a:srgbClr val="FFFFFF"/>
          </a:solidFill>
          <a:ln w="9525">
            <a:solidFill>
              <a:srgbClr val="DADCEB"/>
            </a:solidFill>
            <a:prstDash val="solid"/>
          </a:ln>
          <a:effectLst>
            <a:outerShdw blurRad="76200" dist="25400" dir="5400000" algn="bl" rotWithShape="0">
              <a:srgbClr val="000000">
                <a:alpha val="8000"/>
              </a:srgbClr>
            </a:outerShdw>
          </a:effectLst>
        </p:spPr>
      </p:sp>
      <p:sp>
        <p:nvSpPr>
          <p:cNvPr id="16" name="Shape 13"/>
          <p:cNvSpPr/>
          <p:nvPr/>
        </p:nvSpPr>
        <p:spPr>
          <a:xfrm>
            <a:off x="822960" y="3922776"/>
            <a:ext cx="603504" cy="603504"/>
          </a:xfrm>
          <a:prstGeom prst="ellipse">
            <a:avLst/>
          </a:prstGeom>
          <a:solidFill>
            <a:srgbClr val="5D63A5"/>
          </a:solidFill>
          <a:ln/>
        </p:spPr>
      </p:sp>
      <p:sp>
        <p:nvSpPr>
          <p:cNvPr id="17" name="Text 14"/>
          <p:cNvSpPr txBox="1"/>
          <p:nvPr/>
        </p:nvSpPr>
        <p:spPr>
          <a:xfrm>
            <a:off x="822960" y="3922776"/>
            <a:ext cx="603504" cy="603504"/>
          </a:xfrm>
          <a:prstGeom prst="rect">
            <a:avLst/>
          </a:prstGeom>
          <a:noFill/>
          <a:ln/>
        </p:spPr>
        <p:txBody>
          <a:bodyPr wrap="square" lIns="0" tIns="0" rIns="0" bIns="0" rtlCol="0" anchor="ctr"/>
          <a:lstStyle/>
          <a:p>
            <a:pPr marL="0" indent="0" algn="ctr">
              <a:buNone/>
            </a:pPr>
            <a:r>
              <a:rPr lang="en-US" sz="2000" b="1" dirty="0">
                <a:solidFill>
                  <a:srgbClr val="FFFFFF"/>
                </a:solidFill>
                <a:latin typeface="Century Gothic" pitchFamily="34" charset="0"/>
                <a:ea typeface="Century Gothic" pitchFamily="34" charset="-122"/>
                <a:cs typeface="Century Gothic" pitchFamily="34" charset="-120"/>
              </a:rPr>
              <a:t>2</a:t>
            </a:r>
            <a:endParaRPr lang="en-US" sz="2000" dirty="0"/>
          </a:p>
        </p:txBody>
      </p:sp>
      <p:sp>
        <p:nvSpPr>
          <p:cNvPr id="18" name="Text 15"/>
          <p:cNvSpPr txBox="1"/>
          <p:nvPr/>
        </p:nvSpPr>
        <p:spPr>
          <a:xfrm>
            <a:off x="1645920" y="3630168"/>
            <a:ext cx="7635240" cy="1188720"/>
          </a:xfrm>
          <a:prstGeom prst="rect">
            <a:avLst/>
          </a:prstGeom>
          <a:noFill/>
          <a:ln/>
        </p:spPr>
        <p:txBody>
          <a:bodyPr wrap="square" lIns="0" tIns="0" rIns="0" bIns="0" rtlCol="0" anchor="ctr"/>
          <a:lstStyle/>
          <a:p>
            <a:pPr marL="0" indent="0">
              <a:buNone/>
            </a:pPr>
            <a:r>
              <a:rPr lang="en-US" sz="1700" dirty="0">
                <a:solidFill>
                  <a:srgbClr val="1F2233"/>
                </a:solidFill>
                <a:latin typeface="Calibri" pitchFamily="34" charset="0"/>
                <a:ea typeface="Calibri" pitchFamily="34" charset="-122"/>
                <a:cs typeface="Calibri" pitchFamily="34" charset="-120"/>
              </a:rPr>
              <a:t>Identificaré un “ídolo” que compite con Dios en mi corazón o mi hogar y lo apartaré, iniciando un culto familiar diario esta semana.</a:t>
            </a:r>
            <a:r>
              <a:rPr lang="en-US" sz="1700" b="1" dirty="0">
                <a:solidFill>
                  <a:srgbClr val="5D63A5"/>
                </a:solidFill>
                <a:latin typeface="Calibri" pitchFamily="34" charset="0"/>
                <a:ea typeface="Calibri" pitchFamily="34" charset="-122"/>
                <a:cs typeface="Calibri" pitchFamily="34" charset="-120"/>
              </a:rPr>
              <a:t> (1 Reyes 18:21)</a:t>
            </a:r>
            <a:endParaRPr lang="en-US" sz="1700" dirty="0"/>
          </a:p>
        </p:txBody>
      </p:sp>
      <p:sp>
        <p:nvSpPr>
          <p:cNvPr id="19" name="Shape 16"/>
          <p:cNvSpPr/>
          <p:nvPr/>
        </p:nvSpPr>
        <p:spPr>
          <a:xfrm>
            <a:off x="9494215" y="4069080"/>
            <a:ext cx="310896" cy="310896"/>
          </a:xfrm>
          <a:prstGeom prst="roundRect">
            <a:avLst>
              <a:gd name="adj" fmla="val 14706"/>
            </a:avLst>
          </a:prstGeom>
          <a:solidFill>
            <a:srgbClr val="FFFFFF"/>
          </a:solidFill>
          <a:ln w="22225">
            <a:solidFill>
              <a:srgbClr val="EE8A2A"/>
            </a:solidFill>
            <a:prstDash val="solid"/>
          </a:ln>
        </p:spPr>
      </p:sp>
      <p:sp>
        <p:nvSpPr>
          <p:cNvPr id="20" name="Text 17"/>
          <p:cNvSpPr txBox="1"/>
          <p:nvPr/>
        </p:nvSpPr>
        <p:spPr>
          <a:xfrm>
            <a:off x="9896551" y="4069080"/>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Sí</a:t>
            </a:r>
            <a:endParaRPr lang="en-US" sz="1500" dirty="0"/>
          </a:p>
        </p:txBody>
      </p:sp>
      <p:sp>
        <p:nvSpPr>
          <p:cNvPr id="21" name="Shape 18"/>
          <p:cNvSpPr/>
          <p:nvPr/>
        </p:nvSpPr>
        <p:spPr>
          <a:xfrm>
            <a:off x="10500055" y="4069080"/>
            <a:ext cx="310896" cy="310896"/>
          </a:xfrm>
          <a:prstGeom prst="roundRect">
            <a:avLst>
              <a:gd name="adj" fmla="val 14706"/>
            </a:avLst>
          </a:prstGeom>
          <a:solidFill>
            <a:srgbClr val="FFFFFF"/>
          </a:solidFill>
          <a:ln w="22225">
            <a:solidFill>
              <a:srgbClr val="EE8A2A"/>
            </a:solidFill>
            <a:prstDash val="solid"/>
          </a:ln>
        </p:spPr>
      </p:sp>
      <p:sp>
        <p:nvSpPr>
          <p:cNvPr id="22" name="Text 19"/>
          <p:cNvSpPr txBox="1"/>
          <p:nvPr/>
        </p:nvSpPr>
        <p:spPr>
          <a:xfrm>
            <a:off x="10902391" y="4069080"/>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No</a:t>
            </a:r>
            <a:endParaRPr lang="en-US" sz="1500" dirty="0"/>
          </a:p>
        </p:txBody>
      </p:sp>
      <p:sp>
        <p:nvSpPr>
          <p:cNvPr id="23" name="Shape 20"/>
          <p:cNvSpPr/>
          <p:nvPr/>
        </p:nvSpPr>
        <p:spPr>
          <a:xfrm>
            <a:off x="548640" y="5020056"/>
            <a:ext cx="11094415" cy="1188720"/>
          </a:xfrm>
          <a:prstGeom prst="rect">
            <a:avLst/>
          </a:prstGeom>
          <a:solidFill>
            <a:srgbClr val="FFFFFF"/>
          </a:solidFill>
          <a:ln w="9525">
            <a:solidFill>
              <a:srgbClr val="DADCEB"/>
            </a:solidFill>
            <a:prstDash val="solid"/>
          </a:ln>
          <a:effectLst>
            <a:outerShdw blurRad="76200" dist="25400" dir="5400000" algn="bl" rotWithShape="0">
              <a:srgbClr val="000000">
                <a:alpha val="8000"/>
              </a:srgbClr>
            </a:outerShdw>
          </a:effectLst>
        </p:spPr>
      </p:sp>
      <p:sp>
        <p:nvSpPr>
          <p:cNvPr id="24" name="Shape 21"/>
          <p:cNvSpPr/>
          <p:nvPr/>
        </p:nvSpPr>
        <p:spPr>
          <a:xfrm>
            <a:off x="822960" y="5312664"/>
            <a:ext cx="603504" cy="603504"/>
          </a:xfrm>
          <a:prstGeom prst="ellipse">
            <a:avLst/>
          </a:prstGeom>
          <a:solidFill>
            <a:srgbClr val="5D63A5"/>
          </a:solidFill>
          <a:ln/>
        </p:spPr>
      </p:sp>
      <p:sp>
        <p:nvSpPr>
          <p:cNvPr id="25" name="Text 22"/>
          <p:cNvSpPr txBox="1"/>
          <p:nvPr/>
        </p:nvSpPr>
        <p:spPr>
          <a:xfrm>
            <a:off x="822960" y="5312664"/>
            <a:ext cx="603504" cy="603504"/>
          </a:xfrm>
          <a:prstGeom prst="rect">
            <a:avLst/>
          </a:prstGeom>
          <a:noFill/>
          <a:ln/>
        </p:spPr>
        <p:txBody>
          <a:bodyPr wrap="square" lIns="0" tIns="0" rIns="0" bIns="0" rtlCol="0" anchor="ctr"/>
          <a:lstStyle/>
          <a:p>
            <a:pPr marL="0" indent="0" algn="ctr">
              <a:buNone/>
            </a:pPr>
            <a:r>
              <a:rPr lang="en-US" sz="2000" b="1" dirty="0">
                <a:solidFill>
                  <a:srgbClr val="FFFFFF"/>
                </a:solidFill>
                <a:latin typeface="Century Gothic" pitchFamily="34" charset="0"/>
                <a:ea typeface="Century Gothic" pitchFamily="34" charset="-122"/>
                <a:cs typeface="Century Gothic" pitchFamily="34" charset="-120"/>
              </a:rPr>
              <a:t>3</a:t>
            </a:r>
            <a:endParaRPr lang="en-US" sz="2000" dirty="0"/>
          </a:p>
        </p:txBody>
      </p:sp>
      <p:sp>
        <p:nvSpPr>
          <p:cNvPr id="26" name="Text 23"/>
          <p:cNvSpPr txBox="1"/>
          <p:nvPr/>
        </p:nvSpPr>
        <p:spPr>
          <a:xfrm>
            <a:off x="1645920" y="5020056"/>
            <a:ext cx="7635240" cy="1188720"/>
          </a:xfrm>
          <a:prstGeom prst="rect">
            <a:avLst/>
          </a:prstGeom>
          <a:noFill/>
          <a:ln/>
        </p:spPr>
        <p:txBody>
          <a:bodyPr wrap="square" lIns="0" tIns="0" rIns="0" bIns="0" rtlCol="0" anchor="ctr"/>
          <a:lstStyle/>
          <a:p>
            <a:pPr marL="0" indent="0">
              <a:buNone/>
            </a:pPr>
            <a:r>
              <a:rPr lang="en-US" sz="1700" dirty="0">
                <a:solidFill>
                  <a:srgbClr val="1F2233"/>
                </a:solidFill>
                <a:latin typeface="Calibri" pitchFamily="34" charset="0"/>
                <a:ea typeface="Calibri" pitchFamily="34" charset="-122"/>
                <a:cs typeface="Calibri" pitchFamily="34" charset="-120"/>
              </a:rPr>
              <a:t>Leeré Isaías 53 cada día de esta semana y agradeceré a Jesús por escrito lo que él cargó en mi lugar.</a:t>
            </a:r>
            <a:r>
              <a:rPr lang="en-US" sz="1700" b="1" dirty="0">
                <a:solidFill>
                  <a:srgbClr val="5D63A5"/>
                </a:solidFill>
                <a:latin typeface="Calibri" pitchFamily="34" charset="0"/>
                <a:ea typeface="Calibri" pitchFamily="34" charset="-122"/>
                <a:cs typeface="Calibri" pitchFamily="34" charset="-120"/>
              </a:rPr>
              <a:t> (Isaías 53:6)</a:t>
            </a:r>
            <a:endParaRPr lang="en-US" sz="1700" dirty="0"/>
          </a:p>
        </p:txBody>
      </p:sp>
      <p:sp>
        <p:nvSpPr>
          <p:cNvPr id="27" name="Shape 24"/>
          <p:cNvSpPr/>
          <p:nvPr/>
        </p:nvSpPr>
        <p:spPr>
          <a:xfrm>
            <a:off x="9494215" y="5458968"/>
            <a:ext cx="310896" cy="310896"/>
          </a:xfrm>
          <a:prstGeom prst="roundRect">
            <a:avLst>
              <a:gd name="adj" fmla="val 14706"/>
            </a:avLst>
          </a:prstGeom>
          <a:solidFill>
            <a:srgbClr val="FFFFFF"/>
          </a:solidFill>
          <a:ln w="22225">
            <a:solidFill>
              <a:srgbClr val="EE8A2A"/>
            </a:solidFill>
            <a:prstDash val="solid"/>
          </a:ln>
        </p:spPr>
      </p:sp>
      <p:sp>
        <p:nvSpPr>
          <p:cNvPr id="28" name="Text 25"/>
          <p:cNvSpPr txBox="1"/>
          <p:nvPr/>
        </p:nvSpPr>
        <p:spPr>
          <a:xfrm>
            <a:off x="9896551" y="5458968"/>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Sí</a:t>
            </a:r>
            <a:endParaRPr lang="en-US" sz="1500" dirty="0"/>
          </a:p>
        </p:txBody>
      </p:sp>
      <p:sp>
        <p:nvSpPr>
          <p:cNvPr id="29" name="Shape 26"/>
          <p:cNvSpPr/>
          <p:nvPr/>
        </p:nvSpPr>
        <p:spPr>
          <a:xfrm>
            <a:off x="10500055" y="5458968"/>
            <a:ext cx="310896" cy="310896"/>
          </a:xfrm>
          <a:prstGeom prst="roundRect">
            <a:avLst>
              <a:gd name="adj" fmla="val 14706"/>
            </a:avLst>
          </a:prstGeom>
          <a:solidFill>
            <a:srgbClr val="FFFFFF"/>
          </a:solidFill>
          <a:ln w="22225">
            <a:solidFill>
              <a:srgbClr val="EE8A2A"/>
            </a:solidFill>
            <a:prstDash val="solid"/>
          </a:ln>
        </p:spPr>
      </p:sp>
      <p:sp>
        <p:nvSpPr>
          <p:cNvPr id="30" name="Text 27"/>
          <p:cNvSpPr txBox="1"/>
          <p:nvPr/>
        </p:nvSpPr>
        <p:spPr>
          <a:xfrm>
            <a:off x="10902391" y="5458968"/>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No</a:t>
            </a:r>
            <a:endParaRPr lang="en-US" sz="1500" dirty="0"/>
          </a:p>
        </p:txBody>
      </p:sp>
      <p:pic>
        <p:nvPicPr>
          <p:cNvPr id="31" name="Image 1" descr="preencoded.png"/>
          <p:cNvPicPr>
            <a:picLocks noChangeAspect="1"/>
          </p:cNvPicPr>
          <p:nvPr/>
        </p:nvPicPr>
        <p:blipFill>
          <a:blip r:embed="rId4"/>
          <a:stretch>
            <a:fillRect/>
          </a:stretch>
        </p:blipFill>
        <p:spPr>
          <a:xfrm>
            <a:off x="548640" y="6419088"/>
            <a:ext cx="182880" cy="182880"/>
          </a:xfrm>
          <a:prstGeom prst="rect">
            <a:avLst/>
          </a:prstGeom>
        </p:spPr>
      </p:pic>
      <p:sp>
        <p:nvSpPr>
          <p:cNvPr id="32" name="Text 28"/>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5A5F73"/>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33" name="Text 29"/>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2  ·  EL LLAMADO DE UN PROFETA</a:t>
            </a:r>
            <a:endParaRPr lang="en-US" sz="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4"/>
          <a:stretch>
            <a:fillRect/>
          </a:stretch>
        </p:blipFill>
        <p:spPr>
          <a:xfrm>
            <a:off x="5730088" y="640080"/>
            <a:ext cx="731520" cy="731520"/>
          </a:xfrm>
          <a:prstGeom prst="rect">
            <a:avLst/>
          </a:prstGeom>
        </p:spPr>
      </p:pic>
      <p:sp>
        <p:nvSpPr>
          <p:cNvPr id="3" name="Text 0"/>
          <p:cNvSpPr txBox="1"/>
          <p:nvPr/>
        </p:nvSpPr>
        <p:spPr>
          <a:xfrm>
            <a:off x="1066648" y="1645920"/>
            <a:ext cx="10058400" cy="4206240"/>
          </a:xfrm>
          <a:prstGeom prst="rect">
            <a:avLst/>
          </a:prstGeom>
          <a:noFill/>
          <a:ln/>
        </p:spPr>
        <p:txBody>
          <a:bodyPr wrap="square" lIns="0" tIns="0" rIns="0" bIns="0" rtlCol="0" anchor="ctr"/>
          <a:lstStyle/>
          <a:p>
            <a:pPr marL="0" indent="0" algn="ctr">
              <a:lnSpc>
                <a:spcPct val="112000"/>
              </a:lnSpc>
              <a:spcAft>
                <a:spcPts val="1800"/>
              </a:spcAft>
              <a:buNone/>
            </a:pPr>
            <a:r>
              <a:rPr lang="en-US" sz="3200" i="1" dirty="0">
                <a:solidFill>
                  <a:srgbClr val="FFFFFF"/>
                </a:solidFill>
                <a:latin typeface="Century Gothic" pitchFamily="34" charset="0"/>
                <a:ea typeface="Century Gothic" pitchFamily="34" charset="-122"/>
                <a:cs typeface="Century Gothic" pitchFamily="34" charset="-120"/>
              </a:rPr>
              <a:t>“Después oí la voz del Señor, que dijo: ‘¿A quién enviaré? ¿Quién irá de nuestra parte?’. Entonces respondí: ‘Aquí estoy, envíame a mí’”</a:t>
            </a:r>
            <a:endParaRPr lang="en-US" sz="3200" dirty="0"/>
          </a:p>
          <a:p>
            <a:pPr marL="0" indent="0" algn="ctr">
              <a:lnSpc>
                <a:spcPct val="112000"/>
              </a:lnSpc>
              <a:buNone/>
            </a:pPr>
            <a:r>
              <a:rPr lang="en-US" sz="2200" b="1" dirty="0">
                <a:solidFill>
                  <a:srgbClr val="A7ABDE"/>
                </a:solidFill>
                <a:latin typeface="Century Gothic" pitchFamily="34" charset="0"/>
                <a:ea typeface="Century Gothic" pitchFamily="34" charset="-122"/>
                <a:cs typeface="Century Gothic" pitchFamily="34" charset="-120"/>
              </a:rPr>
              <a:t>Isaías 6:8</a:t>
            </a:r>
            <a:endParaRPr lang="en-US" sz="3200" dirty="0"/>
          </a:p>
        </p:txBody>
      </p:sp>
      <p:sp>
        <p:nvSpPr>
          <p:cNvPr id="4" name="Text 1"/>
          <p:cNvSpPr txBox="1"/>
          <p:nvPr/>
        </p:nvSpPr>
        <p:spPr>
          <a:xfrm>
            <a:off x="0" y="6172200"/>
            <a:ext cx="12191695" cy="274320"/>
          </a:xfrm>
          <a:prstGeom prst="rect">
            <a:avLst/>
          </a:prstGeom>
          <a:noFill/>
          <a:ln/>
        </p:spPr>
        <p:txBody>
          <a:bodyPr wrap="square" lIns="0" tIns="0" rIns="0" bIns="0" rtlCol="0" anchor="t"/>
          <a:lstStyle/>
          <a:p>
            <a:pPr marL="0" indent="0" algn="ctr">
              <a:buNone/>
            </a:pPr>
            <a:r>
              <a:rPr lang="en-US" sz="1000" kern="0" spc="300" dirty="0">
                <a:solidFill>
                  <a:srgbClr val="A7ABDE"/>
                </a:solidFill>
                <a:latin typeface="Century Gothic" pitchFamily="34" charset="0"/>
                <a:ea typeface="Century Gothic" pitchFamily="34" charset="-122"/>
                <a:cs typeface="Century Gothic" pitchFamily="34" charset="-120"/>
              </a:rPr>
              <a:t>DR. TITO GOICOCHEA M.  -  NEED DSA</a:t>
            </a:r>
            <a:endParaRPr lang="en-US" sz="1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502920"/>
            <a:ext cx="5486400" cy="274320"/>
          </a:xfrm>
          <a:prstGeom prst="rect">
            <a:avLst/>
          </a:prstGeom>
          <a:noFill/>
          <a:ln/>
        </p:spPr>
        <p:txBody>
          <a:bodyPr wrap="square" lIns="0" tIns="0" rIns="0" bIns="0" rtlCol="0" anchor="t"/>
          <a:lstStyle/>
          <a:p>
            <a:pPr marL="0" indent="0">
              <a:buNone/>
            </a:pPr>
            <a:r>
              <a:rPr lang="en-US" sz="1300" b="1" kern="0" spc="500" dirty="0">
                <a:solidFill>
                  <a:srgbClr val="FFFFFF"/>
                </a:solidFill>
                <a:latin typeface="Century Gothic" pitchFamily="34" charset="0"/>
                <a:ea typeface="Century Gothic" pitchFamily="34" charset="-122"/>
                <a:cs typeface="Century Gothic" pitchFamily="34" charset="-120"/>
              </a:rPr>
              <a:t>EL DON DE PROFECÍA</a:t>
            </a:r>
            <a:endParaRPr lang="en-US" sz="1300" dirty="0"/>
          </a:p>
        </p:txBody>
      </p:sp>
      <p:sp>
        <p:nvSpPr>
          <p:cNvPr id="3" name="Text 1"/>
          <p:cNvSpPr txBox="1"/>
          <p:nvPr/>
        </p:nvSpPr>
        <p:spPr>
          <a:xfrm>
            <a:off x="548640" y="822960"/>
            <a:ext cx="5943600" cy="274320"/>
          </a:xfrm>
          <a:prstGeom prst="rect">
            <a:avLst/>
          </a:prstGeom>
          <a:noFill/>
          <a:ln/>
        </p:spPr>
        <p:txBody>
          <a:bodyPr wrap="square" lIns="0" tIns="0" rIns="0" bIns="0" rtlCol="0" anchor="t"/>
          <a:lstStyle/>
          <a:p>
            <a:pPr marL="0" indent="0">
              <a:buNone/>
            </a:pPr>
            <a:r>
              <a:rPr lang="en-US" sz="1100" kern="0" spc="100" dirty="0">
                <a:solidFill>
                  <a:srgbClr val="A7ABDE"/>
                </a:solidFill>
                <a:latin typeface="Calibri" pitchFamily="34" charset="0"/>
                <a:ea typeface="Calibri" pitchFamily="34" charset="-122"/>
                <a:cs typeface="Calibri" pitchFamily="34" charset="-120"/>
              </a:rPr>
              <a:t>Guía didáctica · Escuela Sabática de Adultos · IV Trimestre 2026</a:t>
            </a:r>
            <a:endParaRPr lang="en-US" sz="1100" dirty="0"/>
          </a:p>
        </p:txBody>
      </p:sp>
      <p:sp>
        <p:nvSpPr>
          <p:cNvPr id="4" name="Text 2"/>
          <p:cNvSpPr txBox="1"/>
          <p:nvPr/>
        </p:nvSpPr>
        <p:spPr>
          <a:xfrm>
            <a:off x="502920" y="1874520"/>
            <a:ext cx="2377440" cy="1325880"/>
          </a:xfrm>
          <a:prstGeom prst="rect">
            <a:avLst/>
          </a:prstGeom>
          <a:noFill/>
          <a:ln/>
        </p:spPr>
        <p:txBody>
          <a:bodyPr wrap="square" lIns="0" tIns="0" rIns="0" bIns="0" rtlCol="0" anchor="b"/>
          <a:lstStyle/>
          <a:p>
            <a:pPr marL="0" indent="0">
              <a:buNone/>
            </a:pPr>
            <a:r>
              <a:rPr lang="en-US" sz="9600" b="1" dirty="0">
                <a:solidFill>
                  <a:srgbClr val="A7ABDE"/>
                </a:solidFill>
                <a:latin typeface="Century Gothic" pitchFamily="34" charset="0"/>
                <a:ea typeface="Century Gothic" pitchFamily="34" charset="-122"/>
                <a:cs typeface="Century Gothic" pitchFamily="34" charset="-120"/>
              </a:rPr>
              <a:t>03</a:t>
            </a:r>
            <a:endParaRPr lang="en-US" sz="9600" dirty="0"/>
          </a:p>
        </p:txBody>
      </p:sp>
      <p:sp>
        <p:nvSpPr>
          <p:cNvPr id="5" name="Shape 3"/>
          <p:cNvSpPr/>
          <p:nvPr/>
        </p:nvSpPr>
        <p:spPr>
          <a:xfrm>
            <a:off x="2788920" y="2331720"/>
            <a:ext cx="0" cy="777240"/>
          </a:xfrm>
          <a:prstGeom prst="line">
            <a:avLst/>
          </a:prstGeom>
          <a:noFill/>
          <a:ln w="12700">
            <a:solidFill>
              <a:srgbClr val="A7ABDE"/>
            </a:solidFill>
            <a:prstDash val="solid"/>
          </a:ln>
        </p:spPr>
      </p:sp>
      <p:sp>
        <p:nvSpPr>
          <p:cNvPr id="6" name="Text 4"/>
          <p:cNvSpPr txBox="1"/>
          <p:nvPr/>
        </p:nvSpPr>
        <p:spPr>
          <a:xfrm>
            <a:off x="2971800" y="2377440"/>
            <a:ext cx="2194560" cy="731520"/>
          </a:xfrm>
          <a:prstGeom prst="rect">
            <a:avLst/>
          </a:prstGeom>
          <a:noFill/>
          <a:ln/>
        </p:spPr>
        <p:txBody>
          <a:bodyPr wrap="square" lIns="0" tIns="0" rIns="0" bIns="0" rtlCol="0" anchor="ctr"/>
          <a:lstStyle/>
          <a:p>
            <a:pPr marL="0" indent="0">
              <a:buNone/>
            </a:pPr>
            <a:r>
              <a:rPr lang="en-US" sz="1400" b="1" kern="0" spc="400" dirty="0">
                <a:solidFill>
                  <a:srgbClr val="FFFFFF"/>
                </a:solidFill>
                <a:latin typeface="Century Gothic" pitchFamily="34" charset="0"/>
                <a:ea typeface="Century Gothic" pitchFamily="34" charset="-122"/>
                <a:cs typeface="Century Gothic" pitchFamily="34" charset="-120"/>
              </a:rPr>
              <a:t>LECCIÓN</a:t>
            </a:r>
            <a:endParaRPr lang="en-US" sz="1400" dirty="0"/>
          </a:p>
          <a:p>
            <a:pPr marL="0" indent="0">
              <a:buNone/>
            </a:pPr>
            <a:r>
              <a:rPr lang="en-US" sz="1100" kern="0" spc="200" dirty="0">
                <a:solidFill>
                  <a:srgbClr val="A7ABDE"/>
                </a:solidFill>
                <a:latin typeface="Century Gothic" pitchFamily="34" charset="0"/>
                <a:ea typeface="Century Gothic" pitchFamily="34" charset="-122"/>
                <a:cs typeface="Century Gothic" pitchFamily="34" charset="-120"/>
              </a:rPr>
              <a:t>3 de 13</a:t>
            </a:r>
            <a:endParaRPr lang="en-US" sz="1400" dirty="0"/>
          </a:p>
        </p:txBody>
      </p:sp>
      <p:sp>
        <p:nvSpPr>
          <p:cNvPr id="7" name="Text 5"/>
          <p:cNvSpPr txBox="1"/>
          <p:nvPr/>
        </p:nvSpPr>
        <p:spPr>
          <a:xfrm>
            <a:off x="548640" y="3337560"/>
            <a:ext cx="6035040" cy="1737360"/>
          </a:xfrm>
          <a:prstGeom prst="rect">
            <a:avLst/>
          </a:prstGeom>
          <a:noFill/>
          <a:ln/>
        </p:spPr>
        <p:txBody>
          <a:bodyPr wrap="square" lIns="0" tIns="0" rIns="0" bIns="0" rtlCol="0" anchor="t"/>
          <a:lstStyle/>
          <a:p>
            <a:pPr marL="0" indent="0">
              <a:lnSpc>
                <a:spcPct val="95000"/>
              </a:lnSpc>
              <a:buNone/>
            </a:pPr>
            <a:r>
              <a:rPr lang="en-US" sz="3800" b="1" dirty="0">
                <a:solidFill>
                  <a:srgbClr val="FFFFFF"/>
                </a:solidFill>
                <a:latin typeface="Century Gothic" pitchFamily="34" charset="0"/>
                <a:ea typeface="Century Gothic" pitchFamily="34" charset="-122"/>
                <a:cs typeface="Century Gothic" pitchFamily="34" charset="-120"/>
              </a:rPr>
              <a:t>PROFETAS DEL ANTIGUO TESTAMENTO</a:t>
            </a:r>
            <a:endParaRPr lang="en-US" sz="3800" dirty="0"/>
          </a:p>
        </p:txBody>
      </p:sp>
      <p:sp>
        <p:nvSpPr>
          <p:cNvPr id="8" name="Text 6"/>
          <p:cNvSpPr txBox="1"/>
          <p:nvPr/>
        </p:nvSpPr>
        <p:spPr>
          <a:xfrm>
            <a:off x="548640" y="5166360"/>
            <a:ext cx="6035040" cy="365760"/>
          </a:xfrm>
          <a:prstGeom prst="rect">
            <a:avLst/>
          </a:prstGeom>
          <a:noFill/>
          <a:ln/>
        </p:spPr>
        <p:txBody>
          <a:bodyPr wrap="square" lIns="0" tIns="0" rIns="0" bIns="0" rtlCol="0" anchor="t"/>
          <a:lstStyle/>
          <a:p>
            <a:pPr marL="0" indent="0">
              <a:buNone/>
            </a:pPr>
            <a:r>
              <a:rPr lang="en-US" sz="1800" i="1" dirty="0">
                <a:solidFill>
                  <a:srgbClr val="A7ABDE"/>
                </a:solidFill>
                <a:latin typeface="Calibri" pitchFamily="34" charset="0"/>
                <a:ea typeface="Calibri" pitchFamily="34" charset="-122"/>
                <a:cs typeface="Calibri" pitchFamily="34" charset="-120"/>
              </a:rPr>
              <a:t>Para el sábado 17 de octubre de 2026</a:t>
            </a:r>
            <a:endParaRPr lang="en-US" sz="1800" dirty="0"/>
          </a:p>
        </p:txBody>
      </p:sp>
      <p:pic>
        <p:nvPicPr>
          <p:cNvPr id="9" name="Image 0" descr="preencoded.png"/>
          <p:cNvPicPr>
            <a:picLocks noChangeAspect="1"/>
          </p:cNvPicPr>
          <p:nvPr/>
        </p:nvPicPr>
        <p:blipFill>
          <a:blip r:embed="rId4"/>
          <a:stretch>
            <a:fillRect/>
          </a:stretch>
        </p:blipFill>
        <p:spPr>
          <a:xfrm>
            <a:off x="548640" y="6080760"/>
            <a:ext cx="310896" cy="310896"/>
          </a:xfrm>
          <a:prstGeom prst="rect">
            <a:avLst/>
          </a:prstGeom>
        </p:spPr>
      </p:pic>
      <p:sp>
        <p:nvSpPr>
          <p:cNvPr id="10" name="Text 7"/>
          <p:cNvSpPr txBox="1"/>
          <p:nvPr/>
        </p:nvSpPr>
        <p:spPr>
          <a:xfrm>
            <a:off x="987552" y="6080760"/>
            <a:ext cx="5486400" cy="310896"/>
          </a:xfrm>
          <a:prstGeom prst="rect">
            <a:avLst/>
          </a:prstGeom>
          <a:noFill/>
          <a:ln/>
        </p:spPr>
        <p:txBody>
          <a:bodyPr wrap="square" lIns="0" tIns="0" rIns="0" bIns="0" rtlCol="0" anchor="ctr"/>
          <a:lstStyle/>
          <a:p>
            <a:pPr marL="0" indent="0">
              <a:buNone/>
            </a:pPr>
            <a:r>
              <a:rPr lang="en-US" sz="1100" kern="0" spc="300" dirty="0">
                <a:solidFill>
                  <a:srgbClr val="FFFFFF"/>
                </a:solidFill>
                <a:latin typeface="Century Gothic" pitchFamily="34" charset="0"/>
                <a:ea typeface="Century Gothic" pitchFamily="34" charset="-122"/>
                <a:cs typeface="Century Gothic" pitchFamily="34" charset="-120"/>
              </a:rPr>
              <a:t>DR. TITO GOICOCHEA M.  -  NEED DSA</a:t>
            </a:r>
            <a:endParaRPr lang="en-US" sz="11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548640" y="502920"/>
            <a:ext cx="3494837" cy="384048"/>
          </a:xfrm>
          <a:prstGeom prst="roundRect">
            <a:avLst>
              <a:gd name="adj" fmla="val 50000"/>
            </a:avLst>
          </a:prstGeom>
          <a:solidFill>
            <a:srgbClr val="5D63A5"/>
          </a:solidFill>
          <a:ln/>
        </p:spPr>
      </p:sp>
      <p:pic>
        <p:nvPicPr>
          <p:cNvPr id="3" name="Image 0" descr="preencoded.png"/>
          <p:cNvPicPr>
            <a:picLocks noChangeAspect="1"/>
          </p:cNvPicPr>
          <p:nvPr/>
        </p:nvPicPr>
        <p:blipFill>
          <a:blip r:embed="rId4"/>
          <a:stretch>
            <a:fillRect/>
          </a:stretch>
        </p:blipFill>
        <p:spPr>
          <a:xfrm>
            <a:off x="694944" y="594360"/>
            <a:ext cx="201168" cy="201168"/>
          </a:xfrm>
          <a:prstGeom prst="rect">
            <a:avLst/>
          </a:prstGeom>
        </p:spPr>
      </p:pic>
      <p:sp>
        <p:nvSpPr>
          <p:cNvPr id="4" name="Text 1"/>
          <p:cNvSpPr txBox="1"/>
          <p:nvPr/>
        </p:nvSpPr>
        <p:spPr>
          <a:xfrm>
            <a:off x="969264" y="502920"/>
            <a:ext cx="3037637"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MOTIVA · INICIO DEL TEMA</a:t>
            </a:r>
            <a:endParaRPr lang="en-US" sz="1100" dirty="0"/>
          </a:p>
        </p:txBody>
      </p:sp>
      <p:sp>
        <p:nvSpPr>
          <p:cNvPr id="5" name="Text 2"/>
          <p:cNvSpPr txBox="1"/>
          <p:nvPr/>
        </p:nvSpPr>
        <p:spPr>
          <a:xfrm>
            <a:off x="548640" y="1325880"/>
            <a:ext cx="7315200" cy="274320"/>
          </a:xfrm>
          <a:prstGeom prst="rect">
            <a:avLst/>
          </a:prstGeom>
          <a:noFill/>
          <a:ln/>
        </p:spPr>
        <p:txBody>
          <a:bodyPr wrap="square" lIns="0" tIns="0" rIns="0" bIns="0" rtlCol="0" anchor="t"/>
          <a:lstStyle/>
          <a:p>
            <a:pPr marL="0" indent="0">
              <a:buNone/>
            </a:pPr>
            <a:r>
              <a:rPr lang="en-US" sz="1100" b="1" kern="0" spc="300" dirty="0">
                <a:solidFill>
                  <a:srgbClr val="A7ABDE"/>
                </a:solidFill>
                <a:latin typeface="Century Gothic" pitchFamily="34" charset="0"/>
                <a:ea typeface="Century Gothic" pitchFamily="34" charset="-122"/>
                <a:cs typeface="Century Gothic" pitchFamily="34" charset="-120"/>
              </a:rPr>
              <a:t>TEXTO PRINCIPAL DE LA SEMANA</a:t>
            </a:r>
            <a:endParaRPr lang="en-US" sz="1100" dirty="0"/>
          </a:p>
        </p:txBody>
      </p:sp>
      <p:pic>
        <p:nvPicPr>
          <p:cNvPr id="6" name="Image 1" descr="preencoded.png"/>
          <p:cNvPicPr>
            <a:picLocks noChangeAspect="1"/>
          </p:cNvPicPr>
          <p:nvPr/>
        </p:nvPicPr>
        <p:blipFill>
          <a:blip r:embed="rId5"/>
          <a:stretch>
            <a:fillRect/>
          </a:stretch>
        </p:blipFill>
        <p:spPr>
          <a:xfrm>
            <a:off x="548640" y="1828800"/>
            <a:ext cx="640080" cy="640080"/>
          </a:xfrm>
          <a:prstGeom prst="rect">
            <a:avLst/>
          </a:prstGeom>
        </p:spPr>
      </p:pic>
      <p:sp>
        <p:nvSpPr>
          <p:cNvPr id="7" name="Text 3"/>
          <p:cNvSpPr txBox="1"/>
          <p:nvPr/>
        </p:nvSpPr>
        <p:spPr>
          <a:xfrm>
            <a:off x="1417320" y="1783080"/>
            <a:ext cx="10241280" cy="3931920"/>
          </a:xfrm>
          <a:prstGeom prst="rect">
            <a:avLst/>
          </a:prstGeom>
          <a:noFill/>
          <a:ln/>
        </p:spPr>
        <p:txBody>
          <a:bodyPr wrap="square" lIns="0" tIns="0" rIns="0" bIns="0" rtlCol="0" anchor="t"/>
          <a:lstStyle/>
          <a:p>
            <a:pPr marL="0" indent="0">
              <a:lnSpc>
                <a:spcPct val="115000"/>
              </a:lnSpc>
              <a:spcAft>
                <a:spcPts val="1800"/>
              </a:spcAft>
              <a:buNone/>
            </a:pPr>
            <a:r>
              <a:rPr lang="en-US" sz="3200" i="1" dirty="0">
                <a:solidFill>
                  <a:srgbClr val="FFFFFF"/>
                </a:solidFill>
                <a:latin typeface="Century Gothic" pitchFamily="34" charset="0"/>
                <a:ea typeface="Century Gothic" pitchFamily="34" charset="-122"/>
                <a:cs typeface="Century Gothic" pitchFamily="34" charset="-120"/>
              </a:rPr>
              <a:t>“Josafat se puso en pie y dijo: ‘Óiganme, Judá y habitantes de Jerusalén: crean al Señor su Dios y estarán seguros; crean a sus profetas y serán prosperados’”</a:t>
            </a:r>
            <a:endParaRPr lang="en-US" sz="3200" dirty="0"/>
          </a:p>
          <a:p>
            <a:pPr marL="0" indent="0">
              <a:lnSpc>
                <a:spcPct val="115000"/>
              </a:lnSpc>
              <a:buNone/>
            </a:pPr>
            <a:r>
              <a:rPr lang="en-US" sz="2200" b="1" dirty="0">
                <a:solidFill>
                  <a:srgbClr val="A7ABDE"/>
                </a:solidFill>
                <a:latin typeface="Century Gothic" pitchFamily="34" charset="0"/>
                <a:ea typeface="Century Gothic" pitchFamily="34" charset="-122"/>
                <a:cs typeface="Century Gothic" pitchFamily="34" charset="-120"/>
              </a:rPr>
              <a:t>2 Crónicas 20:20</a:t>
            </a:r>
            <a:endParaRPr lang="en-US" sz="3200" dirty="0"/>
          </a:p>
        </p:txBody>
      </p:sp>
      <p:pic>
        <p:nvPicPr>
          <p:cNvPr id="8" name="Image 2" descr="preencoded.png"/>
          <p:cNvPicPr>
            <a:picLocks noChangeAspect="1"/>
          </p:cNvPicPr>
          <p:nvPr/>
        </p:nvPicPr>
        <p:blipFill>
          <a:blip r:embed="rId6"/>
          <a:stretch>
            <a:fillRect/>
          </a:stretch>
        </p:blipFill>
        <p:spPr>
          <a:xfrm>
            <a:off x="548640" y="6419088"/>
            <a:ext cx="182880" cy="182880"/>
          </a:xfrm>
          <a:prstGeom prst="rect">
            <a:avLst/>
          </a:prstGeom>
        </p:spPr>
      </p:pic>
      <p:sp>
        <p:nvSpPr>
          <p:cNvPr id="9" name="Text 4"/>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0" name="Text 5"/>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3  ·  PROFETAS DEL ANTIGUO TESTAMENTO</a:t>
            </a:r>
            <a:endParaRPr lang="en-US" sz="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071055" y="0"/>
            <a:ext cx="5120640" cy="6858000"/>
          </a:xfrm>
          <a:prstGeom prst="rect">
            <a:avLst/>
          </a:prstGeom>
        </p:spPr>
      </p:pic>
      <p:sp>
        <p:nvSpPr>
          <p:cNvPr id="3" name="Shape 0"/>
          <p:cNvSpPr/>
          <p:nvPr/>
        </p:nvSpPr>
        <p:spPr>
          <a:xfrm>
            <a:off x="548640" y="502920"/>
            <a:ext cx="3494837" cy="384048"/>
          </a:xfrm>
          <a:prstGeom prst="roundRect">
            <a:avLst>
              <a:gd name="adj" fmla="val 50000"/>
            </a:avLst>
          </a:prstGeom>
          <a:solidFill>
            <a:srgbClr val="5D63A5"/>
          </a:solidFill>
          <a:ln/>
        </p:spPr>
      </p:sp>
      <p:pic>
        <p:nvPicPr>
          <p:cNvPr id="4" name="Image 1" descr="preencoded.png"/>
          <p:cNvPicPr>
            <a:picLocks noChangeAspect="1"/>
          </p:cNvPicPr>
          <p:nvPr/>
        </p:nvPicPr>
        <p:blipFill>
          <a:blip r:embed="rId4"/>
          <a:stretch>
            <a:fillRect/>
          </a:stretch>
        </p:blipFill>
        <p:spPr>
          <a:xfrm>
            <a:off x="694944" y="594360"/>
            <a:ext cx="201168" cy="201168"/>
          </a:xfrm>
          <a:prstGeom prst="rect">
            <a:avLst/>
          </a:prstGeom>
        </p:spPr>
      </p:pic>
      <p:sp>
        <p:nvSpPr>
          <p:cNvPr id="5" name="Text 1"/>
          <p:cNvSpPr txBox="1"/>
          <p:nvPr/>
        </p:nvSpPr>
        <p:spPr>
          <a:xfrm>
            <a:off x="969264" y="502920"/>
            <a:ext cx="3037637"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MOTIVA · INICIO DEL TEMA</a:t>
            </a:r>
            <a:endParaRPr lang="en-US" sz="1100" dirty="0"/>
          </a:p>
        </p:txBody>
      </p:sp>
      <p:sp>
        <p:nvSpPr>
          <p:cNvPr id="6" name="Text 2"/>
          <p:cNvSpPr txBox="1"/>
          <p:nvPr/>
        </p:nvSpPr>
        <p:spPr>
          <a:xfrm>
            <a:off x="548640" y="1234440"/>
            <a:ext cx="5852160" cy="640080"/>
          </a:xfrm>
          <a:prstGeom prst="rect">
            <a:avLst/>
          </a:prstGeom>
          <a:noFill/>
          <a:ln/>
        </p:spPr>
        <p:txBody>
          <a:bodyPr wrap="square" lIns="0" tIns="0" rIns="0" bIns="0" rtlCol="0" anchor="t"/>
          <a:lstStyle/>
          <a:p>
            <a:pPr marL="0" indent="0">
              <a:buNone/>
            </a:pPr>
            <a:r>
              <a:rPr lang="en-US" sz="3400" b="1" dirty="0">
                <a:solidFill>
                  <a:srgbClr val="0B1621"/>
                </a:solidFill>
                <a:latin typeface="Century Gothic" pitchFamily="34" charset="0"/>
                <a:ea typeface="Century Gothic" pitchFamily="34" charset="-122"/>
                <a:cs typeface="Century Gothic" pitchFamily="34" charset="-120"/>
              </a:rPr>
              <a:t>Tema central</a:t>
            </a:r>
            <a:endParaRPr lang="en-US" sz="3400" dirty="0"/>
          </a:p>
        </p:txBody>
      </p:sp>
      <p:sp>
        <p:nvSpPr>
          <p:cNvPr id="7" name="Text 3"/>
          <p:cNvSpPr txBox="1"/>
          <p:nvPr/>
        </p:nvSpPr>
        <p:spPr>
          <a:xfrm>
            <a:off x="548640" y="2103120"/>
            <a:ext cx="5943600" cy="3931920"/>
          </a:xfrm>
          <a:prstGeom prst="rect">
            <a:avLst/>
          </a:prstGeom>
          <a:noFill/>
          <a:ln/>
        </p:spPr>
        <p:txBody>
          <a:bodyPr wrap="square" lIns="0" tIns="0" rIns="0" bIns="0" rtlCol="0" anchor="t"/>
          <a:lstStyle/>
          <a:p>
            <a:pPr marL="0" indent="0">
              <a:lnSpc>
                <a:spcPct val="120000"/>
              </a:lnSpc>
              <a:buNone/>
            </a:pPr>
            <a:r>
              <a:rPr lang="en-US" sz="2100" dirty="0">
                <a:solidFill>
                  <a:srgbClr val="1F2233"/>
                </a:solidFill>
                <a:latin typeface="Calibri" pitchFamily="34" charset="0"/>
                <a:ea typeface="Calibri" pitchFamily="34" charset="-122"/>
                <a:cs typeface="Calibri" pitchFamily="34" charset="-120"/>
              </a:rPr>
              <a:t>Un GPS nos dice dónde estamos, hacia dónde vamos y qué peligros hay en el camino. Dios dio a su pueblo un “GPS” celestial: los profetas. Esta semana veremos que eran personas como nosotros — con temor, ira y desánimo—, cómo distinguirlos de los falsos, qué funciones cumplían, y que Dios también llamó mujeres a ese ministerio.</a:t>
            </a:r>
            <a:endParaRPr lang="en-US" sz="2100" dirty="0"/>
          </a:p>
        </p:txBody>
      </p:sp>
      <p:pic>
        <p:nvPicPr>
          <p:cNvPr id="8"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9" name="Text 4"/>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5A5F73"/>
                </a:solidFill>
                <a:latin typeface="Century Gothic" pitchFamily="34" charset="0"/>
                <a:ea typeface="Century Gothic" pitchFamily="34" charset="-122"/>
                <a:cs typeface="Century Gothic" pitchFamily="34" charset="-120"/>
              </a:rPr>
              <a:t>DR. TITO GOICOCHEA M.  ·  NEED DSA</a:t>
            </a:r>
            <a:endParaRPr lang="en-US" sz="8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5D63A5"/>
        </a:solidFill>
        <a:effectLst/>
      </p:bgPr>
    </p:bg>
    <p:spTree>
      <p:nvGrpSpPr>
        <p:cNvPr id="1" name=""/>
        <p:cNvGrpSpPr/>
        <p:nvPr/>
      </p:nvGrpSpPr>
      <p:grpSpPr>
        <a:xfrm>
          <a:off x="0" y="0"/>
          <a:ext cx="0" cy="0"/>
          <a:chOff x="0" y="0"/>
          <a:chExt cx="0" cy="0"/>
        </a:xfrm>
      </p:grpSpPr>
      <p:sp>
        <p:nvSpPr>
          <p:cNvPr id="2" name="Shape 0"/>
          <p:cNvSpPr/>
          <p:nvPr/>
        </p:nvSpPr>
        <p:spPr>
          <a:xfrm>
            <a:off x="548640" y="822960"/>
            <a:ext cx="1097280" cy="1097280"/>
          </a:xfrm>
          <a:prstGeom prst="ellipse">
            <a:avLst/>
          </a:prstGeom>
          <a:solidFill>
            <a:srgbClr val="FFFFFF">
              <a:alpha val="18000"/>
            </a:srgbClr>
          </a:solidFill>
          <a:ln/>
        </p:spPr>
      </p:sp>
      <p:pic>
        <p:nvPicPr>
          <p:cNvPr id="3" name="Image 0" descr="preencoded.png"/>
          <p:cNvPicPr>
            <a:picLocks noChangeAspect="1"/>
          </p:cNvPicPr>
          <p:nvPr/>
        </p:nvPicPr>
        <p:blipFill>
          <a:blip r:embed="rId3"/>
          <a:stretch>
            <a:fillRect/>
          </a:stretch>
        </p:blipFill>
        <p:spPr>
          <a:xfrm>
            <a:off x="822960" y="1097280"/>
            <a:ext cx="548640" cy="548640"/>
          </a:xfrm>
          <a:prstGeom prst="rect">
            <a:avLst/>
          </a:prstGeom>
        </p:spPr>
      </p:pic>
      <p:sp>
        <p:nvSpPr>
          <p:cNvPr id="4" name="Text 1"/>
          <p:cNvSpPr txBox="1"/>
          <p:nvPr/>
        </p:nvSpPr>
        <p:spPr>
          <a:xfrm>
            <a:off x="1920240" y="868680"/>
            <a:ext cx="6400800" cy="1005840"/>
          </a:xfrm>
          <a:prstGeom prst="rect">
            <a:avLst/>
          </a:prstGeom>
          <a:noFill/>
          <a:ln/>
        </p:spPr>
        <p:txBody>
          <a:bodyPr wrap="square" lIns="0" tIns="0" rIns="0" bIns="0" rtlCol="0" anchor="ctr"/>
          <a:lstStyle/>
          <a:p>
            <a:pPr marL="0" indent="0">
              <a:buNone/>
            </a:pPr>
            <a:r>
              <a:rPr lang="en-US" sz="3000" b="1" dirty="0">
                <a:solidFill>
                  <a:srgbClr val="FFFFFF"/>
                </a:solidFill>
                <a:latin typeface="Century Gothic" pitchFamily="34" charset="0"/>
                <a:ea typeface="Century Gothic" pitchFamily="34" charset="-122"/>
                <a:cs typeface="Century Gothic" pitchFamily="34" charset="-120"/>
              </a:rPr>
              <a:t>GPS</a:t>
            </a:r>
            <a:endParaRPr lang="en-US" sz="3000" dirty="0"/>
          </a:p>
          <a:p>
            <a:pPr marL="0" indent="0">
              <a:buNone/>
            </a:pPr>
            <a:r>
              <a:rPr lang="en-US" sz="1400" dirty="0">
                <a:solidFill>
                  <a:srgbClr val="E6E7F5"/>
                </a:solidFill>
                <a:latin typeface="Century Gothic" pitchFamily="34" charset="0"/>
                <a:ea typeface="Century Gothic" pitchFamily="34" charset="-122"/>
                <a:cs typeface="Century Gothic" pitchFamily="34" charset="-120"/>
              </a:rPr>
              <a:t>Pregunta que orienta el estudio</a:t>
            </a:r>
            <a:endParaRPr lang="en-US" sz="3000" dirty="0"/>
          </a:p>
        </p:txBody>
      </p:sp>
      <p:sp>
        <p:nvSpPr>
          <p:cNvPr id="5" name="Text 2"/>
          <p:cNvSpPr txBox="1"/>
          <p:nvPr/>
        </p:nvSpPr>
        <p:spPr>
          <a:xfrm>
            <a:off x="548640" y="2148840"/>
            <a:ext cx="10972800" cy="3840480"/>
          </a:xfrm>
          <a:prstGeom prst="rect">
            <a:avLst/>
          </a:prstGeom>
          <a:noFill/>
          <a:ln/>
        </p:spPr>
        <p:txBody>
          <a:bodyPr wrap="square" lIns="0" tIns="0" rIns="0" bIns="0" rtlCol="0" anchor="ctr"/>
          <a:lstStyle/>
          <a:p>
            <a:pPr marL="0" indent="0">
              <a:lnSpc>
                <a:spcPct val="112000"/>
              </a:lnSpc>
              <a:buNone/>
            </a:pPr>
            <a:r>
              <a:rPr lang="en-US" sz="3400" b="1" dirty="0">
                <a:solidFill>
                  <a:srgbClr val="FFFFFF"/>
                </a:solidFill>
                <a:latin typeface="Century Gothic" pitchFamily="34" charset="0"/>
                <a:ea typeface="Century Gothic" pitchFamily="34" charset="-122"/>
                <a:cs typeface="Century Gothic" pitchFamily="34" charset="-120"/>
              </a:rPr>
              <a:t>Si los profetas eran seres humanos frágiles como yo, ¿qué me impide creer que Dios también puede usarme, con mis limitaciones, para transmitir su mensaje?</a:t>
            </a:r>
            <a:endParaRPr lang="en-US" sz="3400" dirty="0"/>
          </a:p>
        </p:txBody>
      </p:sp>
      <p:pic>
        <p:nvPicPr>
          <p:cNvPr id="6" name="Image 1" descr="preencoded.png"/>
          <p:cNvPicPr>
            <a:picLocks noChangeAspect="1"/>
          </p:cNvPicPr>
          <p:nvPr/>
        </p:nvPicPr>
        <p:blipFill>
          <a:blip r:embed="rId4"/>
          <a:stretch>
            <a:fillRect/>
          </a:stretch>
        </p:blipFill>
        <p:spPr>
          <a:xfrm>
            <a:off x="548640" y="6419088"/>
            <a:ext cx="182880" cy="182880"/>
          </a:xfrm>
          <a:prstGeom prst="rect">
            <a:avLst/>
          </a:prstGeom>
        </p:spPr>
      </p:pic>
      <p:sp>
        <p:nvSpPr>
          <p:cNvPr id="7" name="Text 3"/>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8" name="Text 4"/>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3  ·  PROFETAS DEL ANTIGUO TESTAMENTO</a:t>
            </a:r>
            <a:endParaRPr lang="en-US" sz="8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0B1621"/>
        </a:solidFill>
        <a:effectLst/>
      </p:bgPr>
    </p:bg>
    <p:spTree>
      <p:nvGrpSpPr>
        <p:cNvPr id="1" name=""/>
        <p:cNvGrpSpPr/>
        <p:nvPr/>
      </p:nvGrpSpPr>
      <p:grpSpPr>
        <a:xfrm>
          <a:off x="0" y="0"/>
          <a:ext cx="0" cy="0"/>
          <a:chOff x="0" y="0"/>
          <a:chExt cx="0" cy="0"/>
        </a:xfrm>
      </p:grpSpPr>
      <p:sp>
        <p:nvSpPr>
          <p:cNvPr id="2" name="Shape 0"/>
          <p:cNvSpPr/>
          <p:nvPr/>
        </p:nvSpPr>
        <p:spPr>
          <a:xfrm>
            <a:off x="548640" y="502920"/>
            <a:ext cx="3611880" cy="384048"/>
          </a:xfrm>
          <a:prstGeom prst="roundRect">
            <a:avLst>
              <a:gd name="adj" fmla="val 50000"/>
            </a:avLst>
          </a:prstGeom>
          <a:solidFill>
            <a:srgbClr val="5D63A5"/>
          </a:solidFill>
          <a:ln/>
        </p:spPr>
      </p:sp>
      <p:pic>
        <p:nvPicPr>
          <p:cNvPr id="3" name="Image 0" descr="preencoded.png"/>
          <p:cNvPicPr>
            <a:picLocks noChangeAspect="1"/>
          </p:cNvPicPr>
          <p:nvPr/>
        </p:nvPicPr>
        <p:blipFill>
          <a:blip r:embed="rId3"/>
          <a:stretch>
            <a:fillRect/>
          </a:stretch>
        </p:blipFill>
        <p:spPr>
          <a:xfrm>
            <a:off x="694944" y="594360"/>
            <a:ext cx="201168" cy="201168"/>
          </a:xfrm>
          <a:prstGeom prst="rect">
            <a:avLst/>
          </a:prstGeom>
        </p:spPr>
      </p:pic>
      <p:sp>
        <p:nvSpPr>
          <p:cNvPr id="4" name="Text 1"/>
          <p:cNvSpPr txBox="1"/>
          <p:nvPr/>
        </p:nvSpPr>
        <p:spPr>
          <a:xfrm>
            <a:off x="969264" y="502920"/>
            <a:ext cx="3154680"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EXPLORA · ESTUDIO BÍBLICO</a:t>
            </a:r>
            <a:endParaRPr lang="en-US" sz="1100" dirty="0"/>
          </a:p>
        </p:txBody>
      </p:sp>
      <p:sp>
        <p:nvSpPr>
          <p:cNvPr id="5" name="Text 2"/>
          <p:cNvSpPr txBox="1"/>
          <p:nvPr/>
        </p:nvSpPr>
        <p:spPr>
          <a:xfrm>
            <a:off x="548640" y="1097280"/>
            <a:ext cx="9144000" cy="640080"/>
          </a:xfrm>
          <a:prstGeom prst="rect">
            <a:avLst/>
          </a:prstGeom>
          <a:noFill/>
          <a:ln/>
        </p:spPr>
        <p:txBody>
          <a:bodyPr wrap="square" lIns="0" tIns="0" rIns="0" bIns="0" rtlCol="0" anchor="t"/>
          <a:lstStyle/>
          <a:p>
            <a:pPr marL="0" indent="0">
              <a:buNone/>
            </a:pPr>
            <a:r>
              <a:rPr lang="en-US" sz="3200" b="1" dirty="0">
                <a:solidFill>
                  <a:srgbClr val="FFFFFF"/>
                </a:solidFill>
                <a:latin typeface="Century Gothic" pitchFamily="34" charset="0"/>
                <a:ea typeface="Century Gothic" pitchFamily="34" charset="-122"/>
                <a:cs typeface="Century Gothic" pitchFamily="34" charset="-120"/>
              </a:rPr>
              <a:t>Cuatro lecciones de vida</a:t>
            </a:r>
            <a:endParaRPr lang="en-US" sz="3200" dirty="0"/>
          </a:p>
        </p:txBody>
      </p:sp>
      <p:sp>
        <p:nvSpPr>
          <p:cNvPr id="6" name="Shape 3"/>
          <p:cNvSpPr/>
          <p:nvPr/>
        </p:nvSpPr>
        <p:spPr>
          <a:xfrm>
            <a:off x="548640" y="2057400"/>
            <a:ext cx="2567864" cy="4023360"/>
          </a:xfrm>
          <a:prstGeom prst="rect">
            <a:avLst/>
          </a:prstGeom>
          <a:solidFill>
            <a:srgbClr val="16263A"/>
          </a:solidFill>
          <a:ln/>
        </p:spPr>
      </p:sp>
      <p:pic>
        <p:nvPicPr>
          <p:cNvPr id="7" name="Image 1" descr="preencoded.png"/>
          <p:cNvPicPr>
            <a:picLocks noChangeAspect="1"/>
          </p:cNvPicPr>
          <p:nvPr/>
        </p:nvPicPr>
        <p:blipFill>
          <a:blip r:embed="rId4"/>
          <a:stretch>
            <a:fillRect/>
          </a:stretch>
        </p:blipFill>
        <p:spPr>
          <a:xfrm>
            <a:off x="548640" y="2057400"/>
            <a:ext cx="2567864" cy="1920240"/>
          </a:xfrm>
          <a:prstGeom prst="rect">
            <a:avLst/>
          </a:prstGeom>
        </p:spPr>
      </p:pic>
      <p:sp>
        <p:nvSpPr>
          <p:cNvPr id="8" name="Shape 4"/>
          <p:cNvSpPr/>
          <p:nvPr/>
        </p:nvSpPr>
        <p:spPr>
          <a:xfrm>
            <a:off x="777240" y="3703320"/>
            <a:ext cx="548640" cy="548640"/>
          </a:xfrm>
          <a:prstGeom prst="ellipse">
            <a:avLst/>
          </a:prstGeom>
          <a:solidFill>
            <a:srgbClr val="5D63A5"/>
          </a:solidFill>
          <a:ln w="25400">
            <a:solidFill>
              <a:srgbClr val="0B1621"/>
            </a:solidFill>
            <a:prstDash val="solid"/>
          </a:ln>
        </p:spPr>
      </p:sp>
      <p:sp>
        <p:nvSpPr>
          <p:cNvPr id="9" name="Text 5"/>
          <p:cNvSpPr txBox="1"/>
          <p:nvPr/>
        </p:nvSpPr>
        <p:spPr>
          <a:xfrm>
            <a:off x="777240"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1</a:t>
            </a:r>
            <a:endParaRPr lang="en-US" sz="1800" dirty="0"/>
          </a:p>
        </p:txBody>
      </p:sp>
      <p:sp>
        <p:nvSpPr>
          <p:cNvPr id="10" name="Text 6"/>
          <p:cNvSpPr txBox="1"/>
          <p:nvPr/>
        </p:nvSpPr>
        <p:spPr>
          <a:xfrm>
            <a:off x="777240"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Profetas de carne y hueso</a:t>
            </a:r>
            <a:endParaRPr lang="en-US" sz="1500" dirty="0"/>
          </a:p>
        </p:txBody>
      </p:sp>
      <p:sp>
        <p:nvSpPr>
          <p:cNvPr id="11" name="Text 7"/>
          <p:cNvSpPr txBox="1"/>
          <p:nvPr/>
        </p:nvSpPr>
        <p:spPr>
          <a:xfrm>
            <a:off x="777240"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1 Reyes 19:1-16</a:t>
            </a:r>
            <a:endParaRPr lang="en-US" sz="1200" dirty="0"/>
          </a:p>
        </p:txBody>
      </p:sp>
      <p:sp>
        <p:nvSpPr>
          <p:cNvPr id="12" name="Shape 8"/>
          <p:cNvSpPr/>
          <p:nvPr/>
        </p:nvSpPr>
        <p:spPr>
          <a:xfrm>
            <a:off x="3390824" y="2057400"/>
            <a:ext cx="2567864" cy="4023360"/>
          </a:xfrm>
          <a:prstGeom prst="rect">
            <a:avLst/>
          </a:prstGeom>
          <a:solidFill>
            <a:srgbClr val="16263A"/>
          </a:solidFill>
          <a:ln/>
        </p:spPr>
      </p:sp>
      <p:pic>
        <p:nvPicPr>
          <p:cNvPr id="13" name="Image 2" descr="preencoded.png"/>
          <p:cNvPicPr>
            <a:picLocks noChangeAspect="1"/>
          </p:cNvPicPr>
          <p:nvPr/>
        </p:nvPicPr>
        <p:blipFill>
          <a:blip r:embed="rId5"/>
          <a:stretch>
            <a:fillRect/>
          </a:stretch>
        </p:blipFill>
        <p:spPr>
          <a:xfrm>
            <a:off x="3390824" y="2057400"/>
            <a:ext cx="2567864" cy="1920240"/>
          </a:xfrm>
          <a:prstGeom prst="rect">
            <a:avLst/>
          </a:prstGeom>
        </p:spPr>
      </p:pic>
      <p:sp>
        <p:nvSpPr>
          <p:cNvPr id="14" name="Shape 9"/>
          <p:cNvSpPr/>
          <p:nvPr/>
        </p:nvSpPr>
        <p:spPr>
          <a:xfrm>
            <a:off x="3619424" y="3703320"/>
            <a:ext cx="548640" cy="548640"/>
          </a:xfrm>
          <a:prstGeom prst="ellipse">
            <a:avLst/>
          </a:prstGeom>
          <a:solidFill>
            <a:srgbClr val="5D63A5"/>
          </a:solidFill>
          <a:ln w="25400">
            <a:solidFill>
              <a:srgbClr val="0B1621"/>
            </a:solidFill>
            <a:prstDash val="solid"/>
          </a:ln>
        </p:spPr>
      </p:sp>
      <p:sp>
        <p:nvSpPr>
          <p:cNvPr id="15" name="Text 10"/>
          <p:cNvSpPr txBox="1"/>
          <p:nvPr/>
        </p:nvSpPr>
        <p:spPr>
          <a:xfrm>
            <a:off x="3619424"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2</a:t>
            </a:r>
            <a:endParaRPr lang="en-US" sz="1800" dirty="0"/>
          </a:p>
        </p:txBody>
      </p:sp>
      <p:sp>
        <p:nvSpPr>
          <p:cNvPr id="16" name="Text 11"/>
          <p:cNvSpPr txBox="1"/>
          <p:nvPr/>
        </p:nvSpPr>
        <p:spPr>
          <a:xfrm>
            <a:off x="3619424"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Micaías frente a cuatrocientos</a:t>
            </a:r>
            <a:endParaRPr lang="en-US" sz="1500" dirty="0"/>
          </a:p>
        </p:txBody>
      </p:sp>
      <p:sp>
        <p:nvSpPr>
          <p:cNvPr id="17" name="Text 12"/>
          <p:cNvSpPr txBox="1"/>
          <p:nvPr/>
        </p:nvSpPr>
        <p:spPr>
          <a:xfrm>
            <a:off x="3619424"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1 Reyes 22:1-14</a:t>
            </a:r>
            <a:endParaRPr lang="en-US" sz="1200" dirty="0"/>
          </a:p>
        </p:txBody>
      </p:sp>
      <p:sp>
        <p:nvSpPr>
          <p:cNvPr id="18" name="Shape 13"/>
          <p:cNvSpPr/>
          <p:nvPr/>
        </p:nvSpPr>
        <p:spPr>
          <a:xfrm>
            <a:off x="6233008" y="2057400"/>
            <a:ext cx="2567864" cy="4023360"/>
          </a:xfrm>
          <a:prstGeom prst="rect">
            <a:avLst/>
          </a:prstGeom>
          <a:solidFill>
            <a:srgbClr val="16263A"/>
          </a:solidFill>
          <a:ln/>
        </p:spPr>
      </p:sp>
      <p:pic>
        <p:nvPicPr>
          <p:cNvPr id="19" name="Image 3" descr="preencoded.png"/>
          <p:cNvPicPr>
            <a:picLocks noChangeAspect="1"/>
          </p:cNvPicPr>
          <p:nvPr/>
        </p:nvPicPr>
        <p:blipFill>
          <a:blip r:embed="rId6"/>
          <a:stretch>
            <a:fillRect/>
          </a:stretch>
        </p:blipFill>
        <p:spPr>
          <a:xfrm>
            <a:off x="6233008" y="2057400"/>
            <a:ext cx="2567864" cy="1920240"/>
          </a:xfrm>
          <a:prstGeom prst="rect">
            <a:avLst/>
          </a:prstGeom>
        </p:spPr>
      </p:pic>
      <p:sp>
        <p:nvSpPr>
          <p:cNvPr id="20" name="Shape 14"/>
          <p:cNvSpPr/>
          <p:nvPr/>
        </p:nvSpPr>
        <p:spPr>
          <a:xfrm>
            <a:off x="6461608" y="3703320"/>
            <a:ext cx="548640" cy="548640"/>
          </a:xfrm>
          <a:prstGeom prst="ellipse">
            <a:avLst/>
          </a:prstGeom>
          <a:solidFill>
            <a:srgbClr val="5D63A5"/>
          </a:solidFill>
          <a:ln w="25400">
            <a:solidFill>
              <a:srgbClr val="0B1621"/>
            </a:solidFill>
            <a:prstDash val="solid"/>
          </a:ln>
        </p:spPr>
      </p:sp>
      <p:sp>
        <p:nvSpPr>
          <p:cNvPr id="21" name="Text 15"/>
          <p:cNvSpPr txBox="1"/>
          <p:nvPr/>
        </p:nvSpPr>
        <p:spPr>
          <a:xfrm>
            <a:off x="6461608"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3</a:t>
            </a:r>
            <a:endParaRPr lang="en-US" sz="1800" dirty="0"/>
          </a:p>
        </p:txBody>
      </p:sp>
      <p:sp>
        <p:nvSpPr>
          <p:cNvPr id="22" name="Text 16"/>
          <p:cNvSpPr txBox="1"/>
          <p:nvPr/>
        </p:nvSpPr>
        <p:spPr>
          <a:xfrm>
            <a:off x="6461608"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Voceros ante reyes, sacerdotes y pueblo</a:t>
            </a:r>
            <a:endParaRPr lang="en-US" sz="1500" dirty="0"/>
          </a:p>
        </p:txBody>
      </p:sp>
      <p:sp>
        <p:nvSpPr>
          <p:cNvPr id="23" name="Text 17"/>
          <p:cNvSpPr txBox="1"/>
          <p:nvPr/>
        </p:nvSpPr>
        <p:spPr>
          <a:xfrm>
            <a:off x="6461608"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1 Samuel 8:4-22</a:t>
            </a:r>
            <a:endParaRPr lang="en-US" sz="1200" dirty="0"/>
          </a:p>
        </p:txBody>
      </p:sp>
      <p:sp>
        <p:nvSpPr>
          <p:cNvPr id="24" name="Shape 18"/>
          <p:cNvSpPr/>
          <p:nvPr/>
        </p:nvSpPr>
        <p:spPr>
          <a:xfrm>
            <a:off x="9075191" y="2057400"/>
            <a:ext cx="2567864" cy="4023360"/>
          </a:xfrm>
          <a:prstGeom prst="rect">
            <a:avLst/>
          </a:prstGeom>
          <a:solidFill>
            <a:srgbClr val="16263A"/>
          </a:solidFill>
          <a:ln/>
        </p:spPr>
      </p:sp>
      <p:pic>
        <p:nvPicPr>
          <p:cNvPr id="25" name="Image 4" descr="preencoded.png"/>
          <p:cNvPicPr>
            <a:picLocks noChangeAspect="1"/>
          </p:cNvPicPr>
          <p:nvPr/>
        </p:nvPicPr>
        <p:blipFill>
          <a:blip r:embed="rId7"/>
          <a:stretch>
            <a:fillRect/>
          </a:stretch>
        </p:blipFill>
        <p:spPr>
          <a:xfrm>
            <a:off x="9075191" y="2057400"/>
            <a:ext cx="2567864" cy="1920240"/>
          </a:xfrm>
          <a:prstGeom prst="rect">
            <a:avLst/>
          </a:prstGeom>
        </p:spPr>
      </p:pic>
      <p:sp>
        <p:nvSpPr>
          <p:cNvPr id="26" name="Shape 19"/>
          <p:cNvSpPr/>
          <p:nvPr/>
        </p:nvSpPr>
        <p:spPr>
          <a:xfrm>
            <a:off x="9303791" y="3703320"/>
            <a:ext cx="548640" cy="548640"/>
          </a:xfrm>
          <a:prstGeom prst="ellipse">
            <a:avLst/>
          </a:prstGeom>
          <a:solidFill>
            <a:srgbClr val="5D63A5"/>
          </a:solidFill>
          <a:ln w="25400">
            <a:solidFill>
              <a:srgbClr val="0B1621"/>
            </a:solidFill>
            <a:prstDash val="solid"/>
          </a:ln>
        </p:spPr>
      </p:sp>
      <p:sp>
        <p:nvSpPr>
          <p:cNvPr id="27" name="Text 20"/>
          <p:cNvSpPr txBox="1"/>
          <p:nvPr/>
        </p:nvSpPr>
        <p:spPr>
          <a:xfrm>
            <a:off x="9303791"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4</a:t>
            </a:r>
            <a:endParaRPr lang="en-US" sz="1800" dirty="0"/>
          </a:p>
        </p:txBody>
      </p:sp>
      <p:sp>
        <p:nvSpPr>
          <p:cNvPr id="28" name="Text 21"/>
          <p:cNvSpPr txBox="1"/>
          <p:nvPr/>
        </p:nvSpPr>
        <p:spPr>
          <a:xfrm>
            <a:off x="9303791"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Hulda y las mujeres que profetizaron</a:t>
            </a:r>
            <a:endParaRPr lang="en-US" sz="1500" dirty="0"/>
          </a:p>
        </p:txBody>
      </p:sp>
      <p:sp>
        <p:nvSpPr>
          <p:cNvPr id="29" name="Text 22"/>
          <p:cNvSpPr txBox="1"/>
          <p:nvPr/>
        </p:nvSpPr>
        <p:spPr>
          <a:xfrm>
            <a:off x="9303791"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2 Reyes 22:11-14</a:t>
            </a:r>
            <a:endParaRPr lang="en-US" sz="1200" dirty="0"/>
          </a:p>
        </p:txBody>
      </p:sp>
      <p:pic>
        <p:nvPicPr>
          <p:cNvPr id="30" name="Image 5" descr="preencoded.png"/>
          <p:cNvPicPr>
            <a:picLocks noChangeAspect="1"/>
          </p:cNvPicPr>
          <p:nvPr/>
        </p:nvPicPr>
        <p:blipFill>
          <a:blip r:embed="rId8"/>
          <a:stretch>
            <a:fillRect/>
          </a:stretch>
        </p:blipFill>
        <p:spPr>
          <a:xfrm>
            <a:off x="548640" y="6419088"/>
            <a:ext cx="182880" cy="182880"/>
          </a:xfrm>
          <a:prstGeom prst="rect">
            <a:avLst/>
          </a:prstGeom>
        </p:spPr>
      </p:pic>
      <p:sp>
        <p:nvSpPr>
          <p:cNvPr id="31" name="Text 23"/>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32" name="Text 24"/>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3  ·  PROFETAS DEL ANTIGUO TESTAMENTO</a:t>
            </a:r>
            <a:endParaRPr lang="en-US" sz="8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400" dirty="0">
                <a:solidFill>
                  <a:srgbClr val="FFFFFF"/>
                </a:solidFill>
                <a:latin typeface="Calibri" pitchFamily="34" charset="0"/>
                <a:ea typeface="Calibri" pitchFamily="34" charset="-122"/>
                <a:cs typeface="Calibri" pitchFamily="34" charset="-120"/>
              </a:rPr>
              <a:t>A veces siento que mis esfuerzos por Dios han sido en vano y me desanimo como Elías. Esta semana, en lugar de aislarme, cuidaré mi descanso, buscaré el silbo apacible de Dios en su Palabra y recordaré que no estoy solo.</a:t>
            </a:r>
            <a:endParaRPr lang="en-US" sz="140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1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1</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800" b="1" dirty="0">
                <a:solidFill>
                  <a:srgbClr val="0B1621"/>
                </a:solidFill>
                <a:latin typeface="Century Gothic" pitchFamily="34" charset="0"/>
                <a:ea typeface="Century Gothic" pitchFamily="34" charset="-122"/>
                <a:cs typeface="Century Gothic" pitchFamily="34" charset="-120"/>
              </a:rPr>
              <a:t>Profetas de carne y hueso</a:t>
            </a:r>
            <a:endParaRPr lang="en-US" sz="28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¿Qué quiso decir Santiago al afirmar que Elías “era hombre sujeto a pasiones semejantes a las nuestras”?  </a:t>
            </a:r>
            <a:r>
              <a:rPr lang="en-US" sz="1600" b="1" dirty="0">
                <a:solidFill>
                  <a:srgbClr val="5D63A5"/>
                </a:solidFill>
                <a:latin typeface="Calibri" pitchFamily="34" charset="0"/>
                <a:ea typeface="Calibri" pitchFamily="34" charset="-122"/>
                <a:cs typeface="Calibri" pitchFamily="34" charset="-120"/>
              </a:rPr>
              <a:t>1 Reyes 19:1-16</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Tras el fuego del Carmelo, la amenaza de Jezabel hundió a Elías en el desánimo: “Basta ya, Señor, quita mi vida”; sentía que su ministerio había fracasado porque la apostasía seguía</a:t>
            </a:r>
            <a:r>
              <a:rPr lang="en-US" sz="1600" b="1" dirty="0">
                <a:solidFill>
                  <a:srgbClr val="5D63A5"/>
                </a:solidFill>
                <a:latin typeface="Calibri" pitchFamily="34" charset="0"/>
                <a:ea typeface="Calibri" pitchFamily="34" charset="-122"/>
                <a:cs typeface="Calibri" pitchFamily="34" charset="-120"/>
              </a:rPr>
              <a:t> (1 Reyes 19:4, 10)</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Dios no lo reprendió: lo alimentó, lo dejó descansar, le habló en un silbo apacible y le devolvió una misión; también le mostró que quedaban siete mil fieles</a:t>
            </a:r>
            <a:r>
              <a:rPr lang="en-US" sz="1600" b="1" dirty="0">
                <a:solidFill>
                  <a:srgbClr val="5D63A5"/>
                </a:solidFill>
                <a:latin typeface="Calibri" pitchFamily="34" charset="0"/>
                <a:ea typeface="Calibri" pitchFamily="34" charset="-122"/>
                <a:cs typeface="Calibri" pitchFamily="34" charset="-120"/>
              </a:rPr>
              <a:t> (1 Reyes 19:5-8, 12, 15-18)</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Moisés dudó de su capacidad para hablar y Samuel lloró el fracaso de Saúl: los profetas sentían miedo, dudas y agitación; la gracia de Dios usa a personas comunes</a:t>
            </a:r>
            <a:r>
              <a:rPr lang="en-US" sz="1600" b="1" dirty="0">
                <a:solidFill>
                  <a:srgbClr val="5D63A5"/>
                </a:solidFill>
                <a:latin typeface="Calibri" pitchFamily="34" charset="0"/>
                <a:ea typeface="Calibri" pitchFamily="34" charset="-122"/>
                <a:cs typeface="Calibri" pitchFamily="34" charset="-120"/>
              </a:rPr>
              <a:t> (Éxodo 4:10; 1 Samuel 15:35; Santiago 5:17-18)</a:t>
            </a:r>
            <a:endParaRPr lang="en-US" sz="16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3  ·  PROFETAS DEL ANTIGUO TESTAMENTO</a:t>
            </a:r>
            <a:endParaRPr lang="en-US" sz="8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400" dirty="0">
                <a:solidFill>
                  <a:srgbClr val="FFFFFF"/>
                </a:solidFill>
                <a:latin typeface="Calibri" pitchFamily="34" charset="0"/>
                <a:ea typeface="Calibri" pitchFamily="34" charset="-122"/>
                <a:cs typeface="Calibri" pitchFamily="34" charset="-120"/>
              </a:rPr>
              <a:t>Confieso que prefiero los mensajes que me consuelan a los que me confrontan. Esta semana pediré a Dios un corazón que busque la verdad y no solo lo agradable, y evaluaré lo que escucho o comparto por su fidelidad a la Biblia.</a:t>
            </a:r>
            <a:endParaRPr lang="en-US" sz="140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2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2</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800" b="1" dirty="0">
                <a:solidFill>
                  <a:srgbClr val="0B1621"/>
                </a:solidFill>
                <a:latin typeface="Century Gothic" pitchFamily="34" charset="0"/>
                <a:ea typeface="Century Gothic" pitchFamily="34" charset="-122"/>
                <a:cs typeface="Century Gothic" pitchFamily="34" charset="-120"/>
              </a:rPr>
              <a:t>Micaías frente a cuatrocientos</a:t>
            </a:r>
            <a:endParaRPr lang="en-US" sz="28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¿Cómo actúan los profetas fieles bajo presión, y cómo distinguimos su voz de la de los falsos profetas?  </a:t>
            </a:r>
            <a:r>
              <a:rPr lang="en-US" sz="1600" b="1" dirty="0">
                <a:solidFill>
                  <a:srgbClr val="5D63A5"/>
                </a:solidFill>
                <a:latin typeface="Calibri" pitchFamily="34" charset="0"/>
                <a:ea typeface="Calibri" pitchFamily="34" charset="-122"/>
                <a:cs typeface="Calibri" pitchFamily="34" charset="-120"/>
              </a:rPr>
              <a:t>1 Reyes 22:1-14</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Acab aborrecía a Micaías porque “nunca me profetiza el bien”; presionado a repetir lo que decían los cuatrocientos, respondió: “Lo que el Señor me diga, eso diré”</a:t>
            </a:r>
            <a:r>
              <a:rPr lang="en-US" sz="1600" b="1" dirty="0">
                <a:solidFill>
                  <a:srgbClr val="5D63A5"/>
                </a:solidFill>
                <a:latin typeface="Calibri" pitchFamily="34" charset="0"/>
                <a:ea typeface="Calibri" pitchFamily="34" charset="-122"/>
                <a:cs typeface="Calibri" pitchFamily="34" charset="-120"/>
              </a:rPr>
              <a:t> (1 Reyes 22:8, 13-14)</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Los falsos profetas siguen la opinión popular y profetizan “el engaño de su corazón”; Dios dice de ellos: “No los envié, ni los mandé, ni les hablé”</a:t>
            </a:r>
            <a:r>
              <a:rPr lang="en-US" sz="1600" b="1" dirty="0">
                <a:solidFill>
                  <a:srgbClr val="5D63A5"/>
                </a:solidFill>
                <a:latin typeface="Calibri" pitchFamily="34" charset="0"/>
                <a:ea typeface="Calibri" pitchFamily="34" charset="-122"/>
                <a:cs typeface="Calibri" pitchFamily="34" charset="-120"/>
              </a:rPr>
              <a:t> (Jeremías 14:14; 23:26; Ezequiel 13:2)</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Criterios bíblicos para reconocer al verdadero profeta: su palabra se cumple, no conduce a la idolatría ni contradice la ley de Dios, y su vida refleja integridad</a:t>
            </a:r>
            <a:r>
              <a:rPr lang="en-US" sz="1600" b="1" dirty="0">
                <a:solidFill>
                  <a:srgbClr val="5D63A5"/>
                </a:solidFill>
                <a:latin typeface="Calibri" pitchFamily="34" charset="0"/>
                <a:ea typeface="Calibri" pitchFamily="34" charset="-122"/>
                <a:cs typeface="Calibri" pitchFamily="34" charset="-120"/>
              </a:rPr>
              <a:t> (Deuteronomio 18:21-22; 13:1-5; Jeremías 23:14)</a:t>
            </a:r>
            <a:endParaRPr lang="en-US" sz="16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3  ·  PROFETAS DEL ANTIGUO TESTAMENTO</a:t>
            </a:r>
            <a:endParaRPr lang="en-US" sz="8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400" dirty="0">
                <a:solidFill>
                  <a:srgbClr val="FFFFFF"/>
                </a:solidFill>
                <a:latin typeface="Calibri" pitchFamily="34" charset="0"/>
                <a:ea typeface="Calibri" pitchFamily="34" charset="-122"/>
                <a:cs typeface="Calibri" pitchFamily="34" charset="-120"/>
              </a:rPr>
              <a:t>Como Israel, a veces quiero ser “como todos” y no escuchar la advertencia. Esta semana, antes de una decisión importante en mi familia o trabajo, consultaré primero la Palabra y aceptaré su consejo aunque contradiga lo que deseo.</a:t>
            </a:r>
            <a:endParaRPr lang="en-US" sz="140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3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3</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400" b="1" dirty="0">
                <a:solidFill>
                  <a:srgbClr val="0B1621"/>
                </a:solidFill>
                <a:latin typeface="Century Gothic" pitchFamily="34" charset="0"/>
                <a:ea typeface="Century Gothic" pitchFamily="34" charset="-122"/>
                <a:cs typeface="Century Gothic" pitchFamily="34" charset="-120"/>
              </a:rPr>
              <a:t>Voceros ante reyes, sacerdotes y pueblo</a:t>
            </a:r>
            <a:endParaRPr lang="en-US" sz="24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¿Qué funciones cumplían los profetas frente a los reyes, los sacerdotes y la nación?  </a:t>
            </a:r>
            <a:r>
              <a:rPr lang="en-US" sz="1600" b="1" dirty="0">
                <a:solidFill>
                  <a:srgbClr val="5D63A5"/>
                </a:solidFill>
                <a:latin typeface="Calibri" pitchFamily="34" charset="0"/>
                <a:ea typeface="Calibri" pitchFamily="34" charset="-122"/>
                <a:cs typeface="Calibri" pitchFamily="34" charset="-120"/>
              </a:rPr>
              <a:t>1 Samuel 8:4-22</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500" dirty="0">
                <a:solidFill>
                  <a:srgbClr val="1F2233"/>
                </a:solidFill>
                <a:latin typeface="Calibri" pitchFamily="34" charset="0"/>
                <a:ea typeface="Calibri" pitchFamily="34" charset="-122"/>
                <a:cs typeface="Calibri" pitchFamily="34" charset="-120"/>
              </a:rPr>
              <a:t>Israel pidió “un rey como todas las naciones”; Samuel advirtió las consecuencias y luego ungió a Saúl: el profeta guiaba y amonestaba a los gobernantes, aun a riesgo de su vida</a:t>
            </a:r>
            <a:r>
              <a:rPr lang="en-US" sz="1500" b="1" dirty="0">
                <a:solidFill>
                  <a:srgbClr val="5D63A5"/>
                </a:solidFill>
                <a:latin typeface="Calibri" pitchFamily="34" charset="0"/>
                <a:ea typeface="Calibri" pitchFamily="34" charset="-122"/>
                <a:cs typeface="Calibri" pitchFamily="34" charset="-120"/>
              </a:rPr>
              <a:t> (1 Samuel 8:5, 11-18; 2 Crónicas 24:20-22)</a:t>
            </a:r>
            <a:endParaRPr lang="en-US" sz="1500" dirty="0"/>
          </a:p>
          <a:p>
            <a:pPr marL="228600" indent="-228600">
              <a:lnSpc>
                <a:spcPct val="105000"/>
              </a:lnSpc>
              <a:spcAft>
                <a:spcPts val="900"/>
              </a:spcAft>
              <a:buSzPct val="100000"/>
              <a:buChar char="■"/>
            </a:pPr>
            <a:r>
              <a:rPr lang="en-US" sz="1500" dirty="0">
                <a:solidFill>
                  <a:srgbClr val="1F2233"/>
                </a:solidFill>
                <a:latin typeface="Calibri" pitchFamily="34" charset="0"/>
                <a:ea typeface="Calibri" pitchFamily="34" charset="-122"/>
                <a:cs typeface="Calibri" pitchFamily="34" charset="-120"/>
              </a:rPr>
              <a:t>Moisés ungió a Aarón y sus hijos como sacerdotes, y los profetas reprendieron la corrupción sacerdotal, como en la familia de Elí: nadie con privilegios quedaba fuera de la Palabra</a:t>
            </a:r>
            <a:r>
              <a:rPr lang="en-US" sz="1500" b="1" dirty="0">
                <a:solidFill>
                  <a:srgbClr val="5D63A5"/>
                </a:solidFill>
                <a:latin typeface="Calibri" pitchFamily="34" charset="0"/>
                <a:ea typeface="Calibri" pitchFamily="34" charset="-122"/>
                <a:cs typeface="Calibri" pitchFamily="34" charset="-120"/>
              </a:rPr>
              <a:t> (Levítico 8:10-13; 1 Samuel 2:27-36; Malaquías 2:1-3)</a:t>
            </a:r>
            <a:endParaRPr lang="en-US" sz="1500" dirty="0"/>
          </a:p>
          <a:p>
            <a:pPr marL="228600" indent="-228600">
              <a:lnSpc>
                <a:spcPct val="105000"/>
              </a:lnSpc>
              <a:spcAft>
                <a:spcPts val="900"/>
              </a:spcAft>
              <a:buSzPct val="100000"/>
              <a:buChar char="■"/>
            </a:pPr>
            <a:r>
              <a:rPr lang="en-US" sz="1500" dirty="0">
                <a:solidFill>
                  <a:srgbClr val="1F2233"/>
                </a:solidFill>
                <a:latin typeface="Calibri" pitchFamily="34" charset="0"/>
                <a:ea typeface="Calibri" pitchFamily="34" charset="-122"/>
                <a:cs typeface="Calibri" pitchFamily="34" charset="-120"/>
              </a:rPr>
              <a:t>Eran maestros del pueblo, anunciaban el plan de Dios a las naciones y ponían por escrito sus mensajes; hombres y mujeres de oración, fieles a la Palabra —</a:t>
            </a:r>
            <a:r>
              <a:rPr lang="en-US" sz="1500" b="1" dirty="0">
                <a:solidFill>
                  <a:srgbClr val="5D63A5"/>
                </a:solidFill>
                <a:latin typeface="Calibri" pitchFamily="34" charset="0"/>
                <a:ea typeface="Calibri" pitchFamily="34" charset="-122"/>
                <a:cs typeface="Calibri" pitchFamily="34" charset="-120"/>
              </a:rPr>
              <a:t> (2 Crónicas 34; Isaías 60:1-3; 2 Crónicas 13:22; Jeremías 42:4)</a:t>
            </a:r>
            <a:endParaRPr lang="en-US" sz="15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3  ·  PROFETAS DEL ANTIGUO TESTAMENTO</a:t>
            </a:r>
            <a:endParaRPr lang="en-US" sz="8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400" dirty="0">
                <a:solidFill>
                  <a:srgbClr val="FFFFFF"/>
                </a:solidFill>
                <a:latin typeface="Calibri" pitchFamily="34" charset="0"/>
                <a:ea typeface="Calibri" pitchFamily="34" charset="-122"/>
                <a:cs typeface="Calibri" pitchFamily="34" charset="-120"/>
              </a:rPr>
              <a:t>Hulda no trajo doctrinas nuevas: aplicó la Escritura a su tiempo. Esta semana quiero hacer lo mismo en mi hogar: leer un pasaje con mi familia y preguntar juntos qué nos pide Dios hoy, valorando la voz de cada uno.</a:t>
            </a:r>
            <a:endParaRPr lang="en-US" sz="140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4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4</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400" b="1" dirty="0">
                <a:solidFill>
                  <a:srgbClr val="0B1621"/>
                </a:solidFill>
                <a:latin typeface="Century Gothic" pitchFamily="34" charset="0"/>
                <a:ea typeface="Century Gothic" pitchFamily="34" charset="-122"/>
                <a:cs typeface="Century Gothic" pitchFamily="34" charset="-120"/>
              </a:rPr>
              <a:t>Hulda y las mujeres que profetizaron</a:t>
            </a:r>
            <a:endParaRPr lang="en-US" sz="24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¿Por qué los hombres del rey Josías acudieron a Hulda, y qué enseña esto sobre las mujeres en el ministerio profético?  </a:t>
            </a:r>
            <a:r>
              <a:rPr lang="en-US" sz="1600" b="1" dirty="0">
                <a:solidFill>
                  <a:srgbClr val="5D63A5"/>
                </a:solidFill>
                <a:latin typeface="Calibri" pitchFamily="34" charset="0"/>
                <a:ea typeface="Calibri" pitchFamily="34" charset="-122"/>
                <a:cs typeface="Calibri" pitchFamily="34" charset="-120"/>
              </a:rPr>
              <a:t>2 Reyes 22:11-14</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500" dirty="0">
                <a:solidFill>
                  <a:srgbClr val="1F2233"/>
                </a:solidFill>
                <a:latin typeface="Calibri" pitchFamily="34" charset="0"/>
                <a:ea typeface="Calibri" pitchFamily="34" charset="-122"/>
                <a:cs typeface="Calibri" pitchFamily="34" charset="-120"/>
              </a:rPr>
              <a:t>La Biblia llama profetisas — nevi’ah— a María, que cantó la victoria del Mar Rojo, y a Débora, jueza que recibió revelación de Dios; ambas fueron enviadas al pueblo junto a los hombres</a:t>
            </a:r>
            <a:r>
              <a:rPr lang="en-US" sz="1500" b="1" dirty="0">
                <a:solidFill>
                  <a:srgbClr val="5D63A5"/>
                </a:solidFill>
                <a:latin typeface="Calibri" pitchFamily="34" charset="0"/>
                <a:ea typeface="Calibri" pitchFamily="34" charset="-122"/>
                <a:cs typeface="Calibri" pitchFamily="34" charset="-120"/>
              </a:rPr>
              <a:t> (Éxodo 15:20-21; Jueces 4:4-9; Miqueas 6:4)</a:t>
            </a:r>
            <a:endParaRPr lang="en-US" sz="1500" dirty="0"/>
          </a:p>
          <a:p>
            <a:pPr marL="228600" indent="-228600">
              <a:lnSpc>
                <a:spcPct val="105000"/>
              </a:lnSpc>
              <a:spcAft>
                <a:spcPts val="900"/>
              </a:spcAft>
              <a:buSzPct val="100000"/>
              <a:buChar char="■"/>
            </a:pPr>
            <a:r>
              <a:rPr lang="en-US" sz="1500" dirty="0">
                <a:solidFill>
                  <a:srgbClr val="1F2233"/>
                </a:solidFill>
                <a:latin typeface="Calibri" pitchFamily="34" charset="0"/>
                <a:ea typeface="Calibri" pitchFamily="34" charset="-122"/>
                <a:cs typeface="Calibri" pitchFamily="34" charset="-120"/>
              </a:rPr>
              <a:t>Al hallar el libro de la ley, Josías rasgó sus vestidos y consultó a Hulda “la profetisa”, aunque Jeremías estaba activo; su mensaje de juicio y esperanza impulsó la reforma</a:t>
            </a:r>
            <a:r>
              <a:rPr lang="en-US" sz="1500" b="1" dirty="0">
                <a:solidFill>
                  <a:srgbClr val="5D63A5"/>
                </a:solidFill>
                <a:latin typeface="Calibri" pitchFamily="34" charset="0"/>
                <a:ea typeface="Calibri" pitchFamily="34" charset="-122"/>
                <a:cs typeface="Calibri" pitchFamily="34" charset="-120"/>
              </a:rPr>
              <a:t> (2 Reyes 22:8, 14; 2 Crónicas 34:22-28)</a:t>
            </a:r>
            <a:endParaRPr lang="en-US" sz="1500" dirty="0"/>
          </a:p>
          <a:p>
            <a:pPr marL="228600" indent="-228600">
              <a:lnSpc>
                <a:spcPct val="105000"/>
              </a:lnSpc>
              <a:spcAft>
                <a:spcPts val="900"/>
              </a:spcAft>
              <a:buSzPct val="100000"/>
              <a:buChar char="■"/>
            </a:pPr>
            <a:r>
              <a:rPr lang="en-US" sz="1500" dirty="0">
                <a:solidFill>
                  <a:srgbClr val="1F2233"/>
                </a:solidFill>
                <a:latin typeface="Calibri" pitchFamily="34" charset="0"/>
                <a:ea typeface="Calibri" pitchFamily="34" charset="-122"/>
                <a:cs typeface="Calibri" pitchFamily="34" charset="-120"/>
              </a:rPr>
              <a:t>Las profetisas tampoco eran perfectas: María fue disciplinada por su actitud contra Moisés y su esposa; profetas y profetisas eran pecadores que necesitaban la gracia divina</a:t>
            </a:r>
            <a:r>
              <a:rPr lang="en-US" sz="1500" b="1" dirty="0">
                <a:solidFill>
                  <a:srgbClr val="5D63A5"/>
                </a:solidFill>
                <a:latin typeface="Calibri" pitchFamily="34" charset="0"/>
                <a:ea typeface="Calibri" pitchFamily="34" charset="-122"/>
                <a:cs typeface="Calibri" pitchFamily="34" charset="-120"/>
              </a:rPr>
              <a:t> (Números 12:1-10)</a:t>
            </a:r>
            <a:endParaRPr lang="en-US" sz="15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3  ·  PROFETAS DEL ANTIGUO TESTAMENTO</a:t>
            </a:r>
            <a:endParaRPr lang="en-US" sz="8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1695" cy="2514600"/>
          </a:xfrm>
          <a:prstGeom prst="rect">
            <a:avLst/>
          </a:prstGeom>
        </p:spPr>
      </p:pic>
      <p:sp>
        <p:nvSpPr>
          <p:cNvPr id="3" name="Shape 0"/>
          <p:cNvSpPr/>
          <p:nvPr/>
        </p:nvSpPr>
        <p:spPr>
          <a:xfrm>
            <a:off x="0" y="0"/>
            <a:ext cx="12191695" cy="2514600"/>
          </a:xfrm>
          <a:prstGeom prst="rect">
            <a:avLst/>
          </a:prstGeom>
          <a:solidFill>
            <a:srgbClr val="0B1621">
              <a:alpha val="45000"/>
            </a:srgbClr>
          </a:solidFill>
          <a:ln/>
        </p:spPr>
      </p:sp>
      <p:sp>
        <p:nvSpPr>
          <p:cNvPr id="4" name="Shape 1"/>
          <p:cNvSpPr/>
          <p:nvPr/>
        </p:nvSpPr>
        <p:spPr>
          <a:xfrm>
            <a:off x="548640" y="502920"/>
            <a:ext cx="3845966" cy="384048"/>
          </a:xfrm>
          <a:prstGeom prst="roundRect">
            <a:avLst>
              <a:gd name="adj" fmla="val 50000"/>
            </a:avLst>
          </a:prstGeom>
          <a:solidFill>
            <a:srgbClr val="5D63A5"/>
          </a:solidFill>
          <a:ln/>
        </p:spPr>
      </p:sp>
      <p:pic>
        <p:nvPicPr>
          <p:cNvPr id="5" name="Image 1" descr="preencoded.png"/>
          <p:cNvPicPr>
            <a:picLocks noChangeAspect="1"/>
          </p:cNvPicPr>
          <p:nvPr/>
        </p:nvPicPr>
        <p:blipFill>
          <a:blip r:embed="rId4"/>
          <a:stretch>
            <a:fillRect/>
          </a:stretch>
        </p:blipFill>
        <p:spPr>
          <a:xfrm>
            <a:off x="694944" y="594360"/>
            <a:ext cx="201168" cy="201168"/>
          </a:xfrm>
          <a:prstGeom prst="rect">
            <a:avLst/>
          </a:prstGeom>
        </p:spPr>
      </p:pic>
      <p:sp>
        <p:nvSpPr>
          <p:cNvPr id="6" name="Text 2"/>
          <p:cNvSpPr txBox="1"/>
          <p:nvPr/>
        </p:nvSpPr>
        <p:spPr>
          <a:xfrm>
            <a:off x="969264" y="502920"/>
            <a:ext cx="3388766"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APLICA · REFLEXIÓN PERSONAL</a:t>
            </a:r>
            <a:endParaRPr lang="en-US" sz="1100" dirty="0"/>
          </a:p>
        </p:txBody>
      </p:sp>
      <p:pic>
        <p:nvPicPr>
          <p:cNvPr id="7" name="Image 2" descr="preencoded.png"/>
          <p:cNvPicPr>
            <a:picLocks noChangeAspect="1"/>
          </p:cNvPicPr>
          <p:nvPr/>
        </p:nvPicPr>
        <p:blipFill>
          <a:blip r:embed="rId5"/>
          <a:stretch>
            <a:fillRect/>
          </a:stretch>
        </p:blipFill>
        <p:spPr>
          <a:xfrm>
            <a:off x="548640" y="2926080"/>
            <a:ext cx="457200" cy="457200"/>
          </a:xfrm>
          <a:prstGeom prst="rect">
            <a:avLst/>
          </a:prstGeom>
        </p:spPr>
      </p:pic>
      <p:sp>
        <p:nvSpPr>
          <p:cNvPr id="8" name="Text 3"/>
          <p:cNvSpPr txBox="1"/>
          <p:nvPr/>
        </p:nvSpPr>
        <p:spPr>
          <a:xfrm>
            <a:off x="1280160" y="2926080"/>
            <a:ext cx="10332720" cy="3291840"/>
          </a:xfrm>
          <a:prstGeom prst="rect">
            <a:avLst/>
          </a:prstGeom>
          <a:noFill/>
          <a:ln/>
        </p:spPr>
        <p:txBody>
          <a:bodyPr wrap="square" lIns="0" tIns="0" rIns="0" bIns="0" rtlCol="0" anchor="t"/>
          <a:lstStyle/>
          <a:p>
            <a:pPr marL="0" indent="0">
              <a:lnSpc>
                <a:spcPct val="115000"/>
              </a:lnSpc>
              <a:spcAft>
                <a:spcPts val="1400"/>
              </a:spcAft>
              <a:buNone/>
            </a:pPr>
            <a:r>
              <a:rPr lang="en-US" sz="2200" i="1" dirty="0">
                <a:solidFill>
                  <a:srgbClr val="1F2233"/>
                </a:solidFill>
                <a:latin typeface="Calibri" pitchFamily="34" charset="0"/>
                <a:ea typeface="Calibri" pitchFamily="34" charset="-122"/>
                <a:cs typeface="Calibri" pitchFamily="34" charset="-120"/>
              </a:rPr>
              <a:t>“Oré fervientemente para que esa carga recayera sobre otra persona. Pero la respuesta que obtuve fue: ‘Da a conocer a los demás lo que te he revelado’. No estaba dispuesta a ir al mundo. Por naturaleza, tenía poca confianza en mí misma. […] Deseé morir. La muerte me parecía preferible a las responsabilidades que tendría que asumir.”</a:t>
            </a:r>
            <a:endParaRPr lang="en-US" sz="2200" dirty="0"/>
          </a:p>
          <a:p>
            <a:pPr marL="0" indent="0">
              <a:lnSpc>
                <a:spcPct val="115000"/>
              </a:lnSpc>
              <a:buNone/>
            </a:pPr>
            <a:r>
              <a:rPr lang="en-US" sz="1300" b="1" dirty="0">
                <a:solidFill>
                  <a:srgbClr val="5D63A5"/>
                </a:solidFill>
                <a:latin typeface="Century Gothic" pitchFamily="34" charset="0"/>
                <a:ea typeface="Century Gothic" pitchFamily="34" charset="-122"/>
                <a:cs typeface="Century Gothic" pitchFamily="34" charset="-120"/>
              </a:rPr>
              <a:t>— Elena G. de White, Spiritual Gifts, t. 2, pp. 35-36</a:t>
            </a:r>
            <a:endParaRPr lang="en-US" sz="2200" dirty="0"/>
          </a:p>
        </p:txBody>
      </p:sp>
      <p:pic>
        <p:nvPicPr>
          <p:cNvPr id="9" name="Image 3" descr="preencoded.png"/>
          <p:cNvPicPr>
            <a:picLocks noChangeAspect="1"/>
          </p:cNvPicPr>
          <p:nvPr/>
        </p:nvPicPr>
        <p:blipFill>
          <a:blip r:embed="rId6"/>
          <a:stretch>
            <a:fillRect/>
          </a:stretch>
        </p:blipFill>
        <p:spPr>
          <a:xfrm>
            <a:off x="548640" y="6419088"/>
            <a:ext cx="182880" cy="182880"/>
          </a:xfrm>
          <a:prstGeom prst="rect">
            <a:avLst/>
          </a:prstGeom>
        </p:spPr>
      </p:pic>
      <p:sp>
        <p:nvSpPr>
          <p:cNvPr id="10" name="Text 4"/>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5A5F73"/>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1" name="Text 5"/>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3  ·  PROFETAS DEL ANTIGUO TESTAMENTO</a:t>
            </a:r>
            <a:endParaRPr lang="en-US" sz="8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548640" y="822960"/>
            <a:ext cx="1097280" cy="1097280"/>
          </a:xfrm>
          <a:prstGeom prst="ellipse">
            <a:avLst/>
          </a:prstGeom>
          <a:solidFill>
            <a:srgbClr val="5D63A5"/>
          </a:solidFill>
          <a:ln/>
        </p:spPr>
      </p:sp>
      <p:pic>
        <p:nvPicPr>
          <p:cNvPr id="3" name="Image 0" descr="preencoded.png"/>
          <p:cNvPicPr>
            <a:picLocks noChangeAspect="1"/>
          </p:cNvPicPr>
          <p:nvPr/>
        </p:nvPicPr>
        <p:blipFill>
          <a:blip r:embed="rId4"/>
          <a:stretch>
            <a:fillRect/>
          </a:stretch>
        </p:blipFill>
        <p:spPr>
          <a:xfrm>
            <a:off x="841248" y="1097280"/>
            <a:ext cx="512064" cy="548640"/>
          </a:xfrm>
          <a:prstGeom prst="rect">
            <a:avLst/>
          </a:prstGeom>
        </p:spPr>
      </p:pic>
      <p:sp>
        <p:nvSpPr>
          <p:cNvPr id="4" name="Text 1"/>
          <p:cNvSpPr txBox="1"/>
          <p:nvPr/>
        </p:nvSpPr>
        <p:spPr>
          <a:xfrm>
            <a:off x="1920240" y="868680"/>
            <a:ext cx="7315200" cy="1005840"/>
          </a:xfrm>
          <a:prstGeom prst="rect">
            <a:avLst/>
          </a:prstGeom>
          <a:noFill/>
          <a:ln/>
        </p:spPr>
        <p:txBody>
          <a:bodyPr wrap="square" lIns="0" tIns="0" rIns="0" bIns="0" rtlCol="0" anchor="ctr"/>
          <a:lstStyle/>
          <a:p>
            <a:pPr marL="0" indent="0">
              <a:buNone/>
            </a:pPr>
            <a:r>
              <a:rPr lang="en-US" sz="3000" b="1" dirty="0">
                <a:solidFill>
                  <a:srgbClr val="FFFFFF"/>
                </a:solidFill>
                <a:latin typeface="Century Gothic" pitchFamily="34" charset="0"/>
                <a:ea typeface="Century Gothic" pitchFamily="34" charset="-122"/>
                <a:cs typeface="Century Gothic" pitchFamily="34" charset="-120"/>
              </a:rPr>
              <a:t>Reflexiona</a:t>
            </a:r>
            <a:endParaRPr lang="en-US" sz="3000" dirty="0"/>
          </a:p>
          <a:p>
            <a:pPr marL="0" indent="0">
              <a:buNone/>
            </a:pPr>
            <a:r>
              <a:rPr lang="en-US" sz="1400" dirty="0">
                <a:solidFill>
                  <a:srgbClr val="A7ABDE"/>
                </a:solidFill>
                <a:latin typeface="Century Gothic" pitchFamily="34" charset="0"/>
                <a:ea typeface="Century Gothic" pitchFamily="34" charset="-122"/>
                <a:cs typeface="Century Gothic" pitchFamily="34" charset="-120"/>
              </a:rPr>
              <a:t>Un momento personal de introspección</a:t>
            </a:r>
            <a:endParaRPr lang="en-US" sz="3000" dirty="0"/>
          </a:p>
        </p:txBody>
      </p:sp>
      <p:sp>
        <p:nvSpPr>
          <p:cNvPr id="5" name="Text 2"/>
          <p:cNvSpPr txBox="1"/>
          <p:nvPr/>
        </p:nvSpPr>
        <p:spPr>
          <a:xfrm>
            <a:off x="548640" y="2148840"/>
            <a:ext cx="10972800" cy="3840480"/>
          </a:xfrm>
          <a:prstGeom prst="rect">
            <a:avLst/>
          </a:prstGeom>
          <a:noFill/>
          <a:ln/>
        </p:spPr>
        <p:txBody>
          <a:bodyPr wrap="square" lIns="0" tIns="0" rIns="0" bIns="0" rtlCol="0" anchor="ctr"/>
          <a:lstStyle/>
          <a:p>
            <a:pPr marL="0" indent="0">
              <a:lnSpc>
                <a:spcPct val="115000"/>
              </a:lnSpc>
              <a:buNone/>
            </a:pPr>
            <a:r>
              <a:rPr lang="en-US" sz="3200" dirty="0">
                <a:solidFill>
                  <a:srgbClr val="FFFFFF"/>
                </a:solidFill>
                <a:latin typeface="Century Gothic" pitchFamily="34" charset="0"/>
                <a:ea typeface="Century Gothic" pitchFamily="34" charset="-122"/>
                <a:cs typeface="Century Gothic" pitchFamily="34" charset="-120"/>
              </a:rPr>
              <a:t>¿En qué tarea que Dios me pide hoy estoy diciendo “que la haga otro”, y qué paso concreto daré esta semana para responder pese a mi temor?</a:t>
            </a:r>
            <a:endParaRPr lang="en-US" sz="3200" dirty="0"/>
          </a:p>
        </p:txBody>
      </p:sp>
      <p:pic>
        <p:nvPicPr>
          <p:cNvPr id="6" name="Image 1" descr="preencoded.png"/>
          <p:cNvPicPr>
            <a:picLocks noChangeAspect="1"/>
          </p:cNvPicPr>
          <p:nvPr/>
        </p:nvPicPr>
        <p:blipFill>
          <a:blip r:embed="rId5"/>
          <a:stretch>
            <a:fillRect/>
          </a:stretch>
        </p:blipFill>
        <p:spPr>
          <a:xfrm>
            <a:off x="548640" y="6419088"/>
            <a:ext cx="182880" cy="182880"/>
          </a:xfrm>
          <a:prstGeom prst="rect">
            <a:avLst/>
          </a:prstGeom>
        </p:spPr>
      </p:pic>
      <p:sp>
        <p:nvSpPr>
          <p:cNvPr id="7" name="Text 3"/>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8" name="Text 4"/>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3  ·  PROFETAS DEL ANTIGUO TESTAMENTO</a:t>
            </a:r>
            <a:endParaRPr lang="en-US" sz="8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4F5FB"/>
        </a:solidFill>
        <a:effectLst/>
      </p:bgPr>
    </p:bg>
    <p:spTree>
      <p:nvGrpSpPr>
        <p:cNvPr id="1" name=""/>
        <p:cNvGrpSpPr/>
        <p:nvPr/>
      </p:nvGrpSpPr>
      <p:grpSpPr>
        <a:xfrm>
          <a:off x="0" y="0"/>
          <a:ext cx="0" cy="0"/>
          <a:chOff x="0" y="0"/>
          <a:chExt cx="0" cy="0"/>
        </a:xfrm>
      </p:grpSpPr>
      <p:sp>
        <p:nvSpPr>
          <p:cNvPr id="2" name="Shape 0"/>
          <p:cNvSpPr/>
          <p:nvPr/>
        </p:nvSpPr>
        <p:spPr>
          <a:xfrm>
            <a:off x="548640" y="502920"/>
            <a:ext cx="2792578" cy="384048"/>
          </a:xfrm>
          <a:prstGeom prst="roundRect">
            <a:avLst>
              <a:gd name="adj" fmla="val 50000"/>
            </a:avLst>
          </a:prstGeom>
          <a:solidFill>
            <a:srgbClr val="5D63A5"/>
          </a:solidFill>
          <a:ln/>
        </p:spPr>
      </p:sp>
      <p:pic>
        <p:nvPicPr>
          <p:cNvPr id="3" name="Image 0" descr="preencoded.png"/>
          <p:cNvPicPr>
            <a:picLocks noChangeAspect="1"/>
          </p:cNvPicPr>
          <p:nvPr/>
        </p:nvPicPr>
        <p:blipFill>
          <a:blip r:embed="rId3"/>
          <a:stretch>
            <a:fillRect/>
          </a:stretch>
        </p:blipFill>
        <p:spPr>
          <a:xfrm>
            <a:off x="694944" y="594360"/>
            <a:ext cx="201168" cy="201168"/>
          </a:xfrm>
          <a:prstGeom prst="rect">
            <a:avLst/>
          </a:prstGeom>
        </p:spPr>
      </p:pic>
      <p:sp>
        <p:nvSpPr>
          <p:cNvPr id="4" name="Text 1"/>
          <p:cNvSpPr txBox="1"/>
          <p:nvPr/>
        </p:nvSpPr>
        <p:spPr>
          <a:xfrm>
            <a:off x="969264" y="502920"/>
            <a:ext cx="2335378"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CREA · MI DECISIÓN</a:t>
            </a:r>
            <a:endParaRPr lang="en-US" sz="1100" dirty="0"/>
          </a:p>
        </p:txBody>
      </p:sp>
      <p:sp>
        <p:nvSpPr>
          <p:cNvPr id="5" name="Text 2"/>
          <p:cNvSpPr txBox="1"/>
          <p:nvPr/>
        </p:nvSpPr>
        <p:spPr>
          <a:xfrm>
            <a:off x="548640" y="1097280"/>
            <a:ext cx="8229600" cy="640080"/>
          </a:xfrm>
          <a:prstGeom prst="rect">
            <a:avLst/>
          </a:prstGeom>
          <a:noFill/>
          <a:ln/>
        </p:spPr>
        <p:txBody>
          <a:bodyPr wrap="square" lIns="0" tIns="0" rIns="0" bIns="0" rtlCol="0" anchor="t"/>
          <a:lstStyle/>
          <a:p>
            <a:pPr marL="0" indent="0">
              <a:buNone/>
            </a:pPr>
            <a:r>
              <a:rPr lang="en-US" sz="3200" b="1" dirty="0">
                <a:solidFill>
                  <a:srgbClr val="0B1621"/>
                </a:solidFill>
                <a:latin typeface="Century Gothic" pitchFamily="34" charset="0"/>
                <a:ea typeface="Century Gothic" pitchFamily="34" charset="-122"/>
                <a:cs typeface="Century Gothic" pitchFamily="34" charset="-120"/>
              </a:rPr>
              <a:t>Mi desafío para esta semana</a:t>
            </a:r>
            <a:endParaRPr lang="en-US" sz="3200" dirty="0"/>
          </a:p>
        </p:txBody>
      </p:sp>
      <p:sp>
        <p:nvSpPr>
          <p:cNvPr id="6" name="Text 3"/>
          <p:cNvSpPr txBox="1"/>
          <p:nvPr/>
        </p:nvSpPr>
        <p:spPr>
          <a:xfrm>
            <a:off x="548640" y="1719072"/>
            <a:ext cx="8229600" cy="320040"/>
          </a:xfrm>
          <a:prstGeom prst="rect">
            <a:avLst/>
          </a:prstGeom>
          <a:noFill/>
          <a:ln/>
        </p:spPr>
        <p:txBody>
          <a:bodyPr wrap="square" lIns="0" tIns="0" rIns="0" bIns="0" rtlCol="0" anchor="t"/>
          <a:lstStyle/>
          <a:p>
            <a:pPr marL="0" indent="0">
              <a:buNone/>
            </a:pPr>
            <a:r>
              <a:rPr lang="en-US" sz="1500" i="1" dirty="0">
                <a:solidFill>
                  <a:srgbClr val="5A5F73"/>
                </a:solidFill>
                <a:latin typeface="Calibri" pitchFamily="34" charset="0"/>
                <a:ea typeface="Calibri" pitchFamily="34" charset="-122"/>
                <a:cs typeface="Calibri" pitchFamily="34" charset="-120"/>
              </a:rPr>
              <a:t>Marca tu respuesta honesta:</a:t>
            </a:r>
            <a:endParaRPr lang="en-US" sz="1500" dirty="0"/>
          </a:p>
        </p:txBody>
      </p:sp>
      <p:sp>
        <p:nvSpPr>
          <p:cNvPr id="7" name="Shape 4"/>
          <p:cNvSpPr/>
          <p:nvPr/>
        </p:nvSpPr>
        <p:spPr>
          <a:xfrm>
            <a:off x="548640" y="2240280"/>
            <a:ext cx="11094415" cy="1188720"/>
          </a:xfrm>
          <a:prstGeom prst="rect">
            <a:avLst/>
          </a:prstGeom>
          <a:solidFill>
            <a:srgbClr val="FFFFFF"/>
          </a:solidFill>
          <a:ln w="9525">
            <a:solidFill>
              <a:srgbClr val="DADCEB"/>
            </a:solidFill>
            <a:prstDash val="solid"/>
          </a:ln>
          <a:effectLst>
            <a:outerShdw blurRad="76200" dist="25400" dir="5400000" algn="bl" rotWithShape="0">
              <a:srgbClr val="000000">
                <a:alpha val="8000"/>
              </a:srgbClr>
            </a:outerShdw>
          </a:effectLst>
        </p:spPr>
      </p:sp>
      <p:sp>
        <p:nvSpPr>
          <p:cNvPr id="8" name="Shape 5"/>
          <p:cNvSpPr/>
          <p:nvPr/>
        </p:nvSpPr>
        <p:spPr>
          <a:xfrm>
            <a:off x="822960" y="2532888"/>
            <a:ext cx="603504" cy="603504"/>
          </a:xfrm>
          <a:prstGeom prst="ellipse">
            <a:avLst/>
          </a:prstGeom>
          <a:solidFill>
            <a:srgbClr val="5D63A5"/>
          </a:solidFill>
          <a:ln/>
        </p:spPr>
      </p:sp>
      <p:sp>
        <p:nvSpPr>
          <p:cNvPr id="9" name="Text 6"/>
          <p:cNvSpPr txBox="1"/>
          <p:nvPr/>
        </p:nvSpPr>
        <p:spPr>
          <a:xfrm>
            <a:off x="822960" y="2532888"/>
            <a:ext cx="603504" cy="603504"/>
          </a:xfrm>
          <a:prstGeom prst="rect">
            <a:avLst/>
          </a:prstGeom>
          <a:noFill/>
          <a:ln/>
        </p:spPr>
        <p:txBody>
          <a:bodyPr wrap="square" lIns="0" tIns="0" rIns="0" bIns="0" rtlCol="0" anchor="ctr"/>
          <a:lstStyle/>
          <a:p>
            <a:pPr marL="0" indent="0" algn="ctr">
              <a:buNone/>
            </a:pPr>
            <a:r>
              <a:rPr lang="en-US" sz="2000" b="1" dirty="0">
                <a:solidFill>
                  <a:srgbClr val="FFFFFF"/>
                </a:solidFill>
                <a:latin typeface="Century Gothic" pitchFamily="34" charset="0"/>
                <a:ea typeface="Century Gothic" pitchFamily="34" charset="-122"/>
                <a:cs typeface="Century Gothic" pitchFamily="34" charset="-120"/>
              </a:rPr>
              <a:t>1</a:t>
            </a:r>
            <a:endParaRPr lang="en-US" sz="2000" dirty="0"/>
          </a:p>
        </p:txBody>
      </p:sp>
      <p:sp>
        <p:nvSpPr>
          <p:cNvPr id="10" name="Text 7"/>
          <p:cNvSpPr txBox="1"/>
          <p:nvPr/>
        </p:nvSpPr>
        <p:spPr>
          <a:xfrm>
            <a:off x="1645920" y="2240280"/>
            <a:ext cx="7635240" cy="1188720"/>
          </a:xfrm>
          <a:prstGeom prst="rect">
            <a:avLst/>
          </a:prstGeom>
          <a:noFill/>
          <a:ln/>
        </p:spPr>
        <p:txBody>
          <a:bodyPr wrap="square" lIns="0" tIns="0" rIns="0" bIns="0" rtlCol="0" anchor="ctr"/>
          <a:lstStyle/>
          <a:p>
            <a:pPr marL="0" indent="0">
              <a:buNone/>
            </a:pPr>
            <a:r>
              <a:rPr lang="en-US" sz="1700" dirty="0">
                <a:solidFill>
                  <a:srgbClr val="1F2233"/>
                </a:solidFill>
                <a:latin typeface="Calibri" pitchFamily="34" charset="0"/>
                <a:ea typeface="Calibri" pitchFamily="34" charset="-122"/>
                <a:cs typeface="Calibri" pitchFamily="34" charset="-120"/>
              </a:rPr>
              <a:t>Buscaré esta semana a una persona desanimada, como Elías bajo el enebro, y la acompañaré con una visita, una comida o una oración.</a:t>
            </a:r>
            <a:r>
              <a:rPr lang="en-US" sz="1700" b="1" dirty="0">
                <a:solidFill>
                  <a:srgbClr val="5D63A5"/>
                </a:solidFill>
                <a:latin typeface="Calibri" pitchFamily="34" charset="0"/>
                <a:ea typeface="Calibri" pitchFamily="34" charset="-122"/>
                <a:cs typeface="Calibri" pitchFamily="34" charset="-120"/>
              </a:rPr>
              <a:t> (1 Reyes 19:5-7)</a:t>
            </a:r>
            <a:endParaRPr lang="en-US" sz="1700" dirty="0"/>
          </a:p>
        </p:txBody>
      </p:sp>
      <p:sp>
        <p:nvSpPr>
          <p:cNvPr id="11" name="Shape 8"/>
          <p:cNvSpPr/>
          <p:nvPr/>
        </p:nvSpPr>
        <p:spPr>
          <a:xfrm>
            <a:off x="9494215" y="2679192"/>
            <a:ext cx="310896" cy="310896"/>
          </a:xfrm>
          <a:prstGeom prst="roundRect">
            <a:avLst>
              <a:gd name="adj" fmla="val 14706"/>
            </a:avLst>
          </a:prstGeom>
          <a:solidFill>
            <a:srgbClr val="FFFFFF"/>
          </a:solidFill>
          <a:ln w="22225">
            <a:solidFill>
              <a:srgbClr val="EE8A2A"/>
            </a:solidFill>
            <a:prstDash val="solid"/>
          </a:ln>
        </p:spPr>
      </p:sp>
      <p:sp>
        <p:nvSpPr>
          <p:cNvPr id="12" name="Text 9"/>
          <p:cNvSpPr txBox="1"/>
          <p:nvPr/>
        </p:nvSpPr>
        <p:spPr>
          <a:xfrm>
            <a:off x="9896551" y="2679192"/>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Sí</a:t>
            </a:r>
            <a:endParaRPr lang="en-US" sz="1500" dirty="0"/>
          </a:p>
        </p:txBody>
      </p:sp>
      <p:sp>
        <p:nvSpPr>
          <p:cNvPr id="13" name="Shape 10"/>
          <p:cNvSpPr/>
          <p:nvPr/>
        </p:nvSpPr>
        <p:spPr>
          <a:xfrm>
            <a:off x="10500055" y="2679192"/>
            <a:ext cx="310896" cy="310896"/>
          </a:xfrm>
          <a:prstGeom prst="roundRect">
            <a:avLst>
              <a:gd name="adj" fmla="val 14706"/>
            </a:avLst>
          </a:prstGeom>
          <a:solidFill>
            <a:srgbClr val="FFFFFF"/>
          </a:solidFill>
          <a:ln w="22225">
            <a:solidFill>
              <a:srgbClr val="EE8A2A"/>
            </a:solidFill>
            <a:prstDash val="solid"/>
          </a:ln>
        </p:spPr>
      </p:sp>
      <p:sp>
        <p:nvSpPr>
          <p:cNvPr id="14" name="Text 11"/>
          <p:cNvSpPr txBox="1"/>
          <p:nvPr/>
        </p:nvSpPr>
        <p:spPr>
          <a:xfrm>
            <a:off x="10902391" y="2679192"/>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No</a:t>
            </a:r>
            <a:endParaRPr lang="en-US" sz="1500" dirty="0"/>
          </a:p>
        </p:txBody>
      </p:sp>
      <p:sp>
        <p:nvSpPr>
          <p:cNvPr id="15" name="Shape 12"/>
          <p:cNvSpPr/>
          <p:nvPr/>
        </p:nvSpPr>
        <p:spPr>
          <a:xfrm>
            <a:off x="548640" y="3630168"/>
            <a:ext cx="11094415" cy="1188720"/>
          </a:xfrm>
          <a:prstGeom prst="rect">
            <a:avLst/>
          </a:prstGeom>
          <a:solidFill>
            <a:srgbClr val="FFFFFF"/>
          </a:solidFill>
          <a:ln w="9525">
            <a:solidFill>
              <a:srgbClr val="DADCEB"/>
            </a:solidFill>
            <a:prstDash val="solid"/>
          </a:ln>
          <a:effectLst>
            <a:outerShdw blurRad="76200" dist="25400" dir="5400000" algn="bl" rotWithShape="0">
              <a:srgbClr val="000000">
                <a:alpha val="8000"/>
              </a:srgbClr>
            </a:outerShdw>
          </a:effectLst>
        </p:spPr>
      </p:sp>
      <p:sp>
        <p:nvSpPr>
          <p:cNvPr id="16" name="Shape 13"/>
          <p:cNvSpPr/>
          <p:nvPr/>
        </p:nvSpPr>
        <p:spPr>
          <a:xfrm>
            <a:off x="822960" y="3922776"/>
            <a:ext cx="603504" cy="603504"/>
          </a:xfrm>
          <a:prstGeom prst="ellipse">
            <a:avLst/>
          </a:prstGeom>
          <a:solidFill>
            <a:srgbClr val="5D63A5"/>
          </a:solidFill>
          <a:ln/>
        </p:spPr>
      </p:sp>
      <p:sp>
        <p:nvSpPr>
          <p:cNvPr id="17" name="Text 14"/>
          <p:cNvSpPr txBox="1"/>
          <p:nvPr/>
        </p:nvSpPr>
        <p:spPr>
          <a:xfrm>
            <a:off x="822960" y="3922776"/>
            <a:ext cx="603504" cy="603504"/>
          </a:xfrm>
          <a:prstGeom prst="rect">
            <a:avLst/>
          </a:prstGeom>
          <a:noFill/>
          <a:ln/>
        </p:spPr>
        <p:txBody>
          <a:bodyPr wrap="square" lIns="0" tIns="0" rIns="0" bIns="0" rtlCol="0" anchor="ctr"/>
          <a:lstStyle/>
          <a:p>
            <a:pPr marL="0" indent="0" algn="ctr">
              <a:buNone/>
            </a:pPr>
            <a:r>
              <a:rPr lang="en-US" sz="2000" b="1" dirty="0">
                <a:solidFill>
                  <a:srgbClr val="FFFFFF"/>
                </a:solidFill>
                <a:latin typeface="Century Gothic" pitchFamily="34" charset="0"/>
                <a:ea typeface="Century Gothic" pitchFamily="34" charset="-122"/>
                <a:cs typeface="Century Gothic" pitchFamily="34" charset="-120"/>
              </a:rPr>
              <a:t>2</a:t>
            </a:r>
            <a:endParaRPr lang="en-US" sz="2000" dirty="0"/>
          </a:p>
        </p:txBody>
      </p:sp>
      <p:sp>
        <p:nvSpPr>
          <p:cNvPr id="18" name="Text 15"/>
          <p:cNvSpPr txBox="1"/>
          <p:nvPr/>
        </p:nvSpPr>
        <p:spPr>
          <a:xfrm>
            <a:off x="1645920" y="3630168"/>
            <a:ext cx="7635240" cy="1188720"/>
          </a:xfrm>
          <a:prstGeom prst="rect">
            <a:avLst/>
          </a:prstGeom>
          <a:noFill/>
          <a:ln/>
        </p:spPr>
        <p:txBody>
          <a:bodyPr wrap="square" lIns="0" tIns="0" rIns="0" bIns="0" rtlCol="0" anchor="ctr"/>
          <a:lstStyle/>
          <a:p>
            <a:pPr marL="0" indent="0">
              <a:buNone/>
            </a:pPr>
            <a:r>
              <a:rPr lang="en-US" sz="1700" dirty="0">
                <a:solidFill>
                  <a:srgbClr val="1F2233"/>
                </a:solidFill>
                <a:latin typeface="Calibri" pitchFamily="34" charset="0"/>
                <a:ea typeface="Calibri" pitchFamily="34" charset="-122"/>
                <a:cs typeface="Calibri" pitchFamily="34" charset="-120"/>
              </a:rPr>
              <a:t>Diré la verdad con amor en una conversación difícil de esta semana, en lugar de repetir lo que todos quieren oír.</a:t>
            </a:r>
            <a:r>
              <a:rPr lang="en-US" sz="1700" b="1" dirty="0">
                <a:solidFill>
                  <a:srgbClr val="5D63A5"/>
                </a:solidFill>
                <a:latin typeface="Calibri" pitchFamily="34" charset="0"/>
                <a:ea typeface="Calibri" pitchFamily="34" charset="-122"/>
                <a:cs typeface="Calibri" pitchFamily="34" charset="-120"/>
              </a:rPr>
              <a:t> (1 Reyes 22:14)</a:t>
            </a:r>
            <a:endParaRPr lang="en-US" sz="1700" dirty="0"/>
          </a:p>
        </p:txBody>
      </p:sp>
      <p:sp>
        <p:nvSpPr>
          <p:cNvPr id="19" name="Shape 16"/>
          <p:cNvSpPr/>
          <p:nvPr/>
        </p:nvSpPr>
        <p:spPr>
          <a:xfrm>
            <a:off x="9494215" y="4069080"/>
            <a:ext cx="310896" cy="310896"/>
          </a:xfrm>
          <a:prstGeom prst="roundRect">
            <a:avLst>
              <a:gd name="adj" fmla="val 14706"/>
            </a:avLst>
          </a:prstGeom>
          <a:solidFill>
            <a:srgbClr val="FFFFFF"/>
          </a:solidFill>
          <a:ln w="22225">
            <a:solidFill>
              <a:srgbClr val="EE8A2A"/>
            </a:solidFill>
            <a:prstDash val="solid"/>
          </a:ln>
        </p:spPr>
      </p:sp>
      <p:sp>
        <p:nvSpPr>
          <p:cNvPr id="20" name="Text 17"/>
          <p:cNvSpPr txBox="1"/>
          <p:nvPr/>
        </p:nvSpPr>
        <p:spPr>
          <a:xfrm>
            <a:off x="9896551" y="4069080"/>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Sí</a:t>
            </a:r>
            <a:endParaRPr lang="en-US" sz="1500" dirty="0"/>
          </a:p>
        </p:txBody>
      </p:sp>
      <p:sp>
        <p:nvSpPr>
          <p:cNvPr id="21" name="Shape 18"/>
          <p:cNvSpPr/>
          <p:nvPr/>
        </p:nvSpPr>
        <p:spPr>
          <a:xfrm>
            <a:off x="10500055" y="4069080"/>
            <a:ext cx="310896" cy="310896"/>
          </a:xfrm>
          <a:prstGeom prst="roundRect">
            <a:avLst>
              <a:gd name="adj" fmla="val 14706"/>
            </a:avLst>
          </a:prstGeom>
          <a:solidFill>
            <a:srgbClr val="FFFFFF"/>
          </a:solidFill>
          <a:ln w="22225">
            <a:solidFill>
              <a:srgbClr val="EE8A2A"/>
            </a:solidFill>
            <a:prstDash val="solid"/>
          </a:ln>
        </p:spPr>
      </p:sp>
      <p:sp>
        <p:nvSpPr>
          <p:cNvPr id="22" name="Text 19"/>
          <p:cNvSpPr txBox="1"/>
          <p:nvPr/>
        </p:nvSpPr>
        <p:spPr>
          <a:xfrm>
            <a:off x="10902391" y="4069080"/>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No</a:t>
            </a:r>
            <a:endParaRPr lang="en-US" sz="1500" dirty="0"/>
          </a:p>
        </p:txBody>
      </p:sp>
      <p:sp>
        <p:nvSpPr>
          <p:cNvPr id="23" name="Shape 20"/>
          <p:cNvSpPr/>
          <p:nvPr/>
        </p:nvSpPr>
        <p:spPr>
          <a:xfrm>
            <a:off x="548640" y="5020056"/>
            <a:ext cx="11094415" cy="1188720"/>
          </a:xfrm>
          <a:prstGeom prst="rect">
            <a:avLst/>
          </a:prstGeom>
          <a:solidFill>
            <a:srgbClr val="FFFFFF"/>
          </a:solidFill>
          <a:ln w="9525">
            <a:solidFill>
              <a:srgbClr val="DADCEB"/>
            </a:solidFill>
            <a:prstDash val="solid"/>
          </a:ln>
          <a:effectLst>
            <a:outerShdw blurRad="76200" dist="25400" dir="5400000" algn="bl" rotWithShape="0">
              <a:srgbClr val="000000">
                <a:alpha val="8000"/>
              </a:srgbClr>
            </a:outerShdw>
          </a:effectLst>
        </p:spPr>
      </p:sp>
      <p:sp>
        <p:nvSpPr>
          <p:cNvPr id="24" name="Shape 21"/>
          <p:cNvSpPr/>
          <p:nvPr/>
        </p:nvSpPr>
        <p:spPr>
          <a:xfrm>
            <a:off x="822960" y="5312664"/>
            <a:ext cx="603504" cy="603504"/>
          </a:xfrm>
          <a:prstGeom prst="ellipse">
            <a:avLst/>
          </a:prstGeom>
          <a:solidFill>
            <a:srgbClr val="5D63A5"/>
          </a:solidFill>
          <a:ln/>
        </p:spPr>
      </p:sp>
      <p:sp>
        <p:nvSpPr>
          <p:cNvPr id="25" name="Text 22"/>
          <p:cNvSpPr txBox="1"/>
          <p:nvPr/>
        </p:nvSpPr>
        <p:spPr>
          <a:xfrm>
            <a:off x="822960" y="5312664"/>
            <a:ext cx="603504" cy="603504"/>
          </a:xfrm>
          <a:prstGeom prst="rect">
            <a:avLst/>
          </a:prstGeom>
          <a:noFill/>
          <a:ln/>
        </p:spPr>
        <p:txBody>
          <a:bodyPr wrap="square" lIns="0" tIns="0" rIns="0" bIns="0" rtlCol="0" anchor="ctr"/>
          <a:lstStyle/>
          <a:p>
            <a:pPr marL="0" indent="0" algn="ctr">
              <a:buNone/>
            </a:pPr>
            <a:r>
              <a:rPr lang="en-US" sz="2000" b="1" dirty="0">
                <a:solidFill>
                  <a:srgbClr val="FFFFFF"/>
                </a:solidFill>
                <a:latin typeface="Century Gothic" pitchFamily="34" charset="0"/>
                <a:ea typeface="Century Gothic" pitchFamily="34" charset="-122"/>
                <a:cs typeface="Century Gothic" pitchFamily="34" charset="-120"/>
              </a:rPr>
              <a:t>3</a:t>
            </a:r>
            <a:endParaRPr lang="en-US" sz="2000" dirty="0"/>
          </a:p>
        </p:txBody>
      </p:sp>
      <p:sp>
        <p:nvSpPr>
          <p:cNvPr id="26" name="Text 23"/>
          <p:cNvSpPr txBox="1"/>
          <p:nvPr/>
        </p:nvSpPr>
        <p:spPr>
          <a:xfrm>
            <a:off x="1645920" y="5020056"/>
            <a:ext cx="7635240" cy="1188720"/>
          </a:xfrm>
          <a:prstGeom prst="rect">
            <a:avLst/>
          </a:prstGeom>
          <a:noFill/>
          <a:ln/>
        </p:spPr>
        <p:txBody>
          <a:bodyPr wrap="square" lIns="0" tIns="0" rIns="0" bIns="0" rtlCol="0" anchor="ctr"/>
          <a:lstStyle/>
          <a:p>
            <a:pPr marL="0" indent="0">
              <a:buNone/>
            </a:pPr>
            <a:r>
              <a:rPr lang="en-US" sz="1700" dirty="0">
                <a:solidFill>
                  <a:srgbClr val="1F2233"/>
                </a:solidFill>
                <a:latin typeface="Calibri" pitchFamily="34" charset="0"/>
                <a:ea typeface="Calibri" pitchFamily="34" charset="-122"/>
                <a:cs typeface="Calibri" pitchFamily="34" charset="-120"/>
              </a:rPr>
              <a:t>Creeré a los profetas: leeré cada día la lección y un capítulo de un libro profético, pidiendo a Dios aplicarlo a mi situación.</a:t>
            </a:r>
            <a:r>
              <a:rPr lang="en-US" sz="1700" b="1" dirty="0">
                <a:solidFill>
                  <a:srgbClr val="5D63A5"/>
                </a:solidFill>
                <a:latin typeface="Calibri" pitchFamily="34" charset="0"/>
                <a:ea typeface="Calibri" pitchFamily="34" charset="-122"/>
                <a:cs typeface="Calibri" pitchFamily="34" charset="-120"/>
              </a:rPr>
              <a:t> (2 Crónicas 20:20)</a:t>
            </a:r>
            <a:endParaRPr lang="en-US" sz="1700" dirty="0"/>
          </a:p>
        </p:txBody>
      </p:sp>
      <p:sp>
        <p:nvSpPr>
          <p:cNvPr id="27" name="Shape 24"/>
          <p:cNvSpPr/>
          <p:nvPr/>
        </p:nvSpPr>
        <p:spPr>
          <a:xfrm>
            <a:off x="9494215" y="5458968"/>
            <a:ext cx="310896" cy="310896"/>
          </a:xfrm>
          <a:prstGeom prst="roundRect">
            <a:avLst>
              <a:gd name="adj" fmla="val 14706"/>
            </a:avLst>
          </a:prstGeom>
          <a:solidFill>
            <a:srgbClr val="FFFFFF"/>
          </a:solidFill>
          <a:ln w="22225">
            <a:solidFill>
              <a:srgbClr val="EE8A2A"/>
            </a:solidFill>
            <a:prstDash val="solid"/>
          </a:ln>
        </p:spPr>
      </p:sp>
      <p:sp>
        <p:nvSpPr>
          <p:cNvPr id="28" name="Text 25"/>
          <p:cNvSpPr txBox="1"/>
          <p:nvPr/>
        </p:nvSpPr>
        <p:spPr>
          <a:xfrm>
            <a:off x="9896551" y="5458968"/>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Sí</a:t>
            </a:r>
            <a:endParaRPr lang="en-US" sz="1500" dirty="0"/>
          </a:p>
        </p:txBody>
      </p:sp>
      <p:sp>
        <p:nvSpPr>
          <p:cNvPr id="29" name="Shape 26"/>
          <p:cNvSpPr/>
          <p:nvPr/>
        </p:nvSpPr>
        <p:spPr>
          <a:xfrm>
            <a:off x="10500055" y="5458968"/>
            <a:ext cx="310896" cy="310896"/>
          </a:xfrm>
          <a:prstGeom prst="roundRect">
            <a:avLst>
              <a:gd name="adj" fmla="val 14706"/>
            </a:avLst>
          </a:prstGeom>
          <a:solidFill>
            <a:srgbClr val="FFFFFF"/>
          </a:solidFill>
          <a:ln w="22225">
            <a:solidFill>
              <a:srgbClr val="EE8A2A"/>
            </a:solidFill>
            <a:prstDash val="solid"/>
          </a:ln>
        </p:spPr>
      </p:sp>
      <p:sp>
        <p:nvSpPr>
          <p:cNvPr id="30" name="Text 27"/>
          <p:cNvSpPr txBox="1"/>
          <p:nvPr/>
        </p:nvSpPr>
        <p:spPr>
          <a:xfrm>
            <a:off x="10902391" y="5458968"/>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No</a:t>
            </a:r>
            <a:endParaRPr lang="en-US" sz="1500" dirty="0"/>
          </a:p>
        </p:txBody>
      </p:sp>
      <p:pic>
        <p:nvPicPr>
          <p:cNvPr id="31" name="Image 1" descr="preencoded.png"/>
          <p:cNvPicPr>
            <a:picLocks noChangeAspect="1"/>
          </p:cNvPicPr>
          <p:nvPr/>
        </p:nvPicPr>
        <p:blipFill>
          <a:blip r:embed="rId4"/>
          <a:stretch>
            <a:fillRect/>
          </a:stretch>
        </p:blipFill>
        <p:spPr>
          <a:xfrm>
            <a:off x="548640" y="6419088"/>
            <a:ext cx="182880" cy="182880"/>
          </a:xfrm>
          <a:prstGeom prst="rect">
            <a:avLst/>
          </a:prstGeom>
        </p:spPr>
      </p:pic>
      <p:sp>
        <p:nvSpPr>
          <p:cNvPr id="32" name="Text 28"/>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5A5F73"/>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33" name="Text 29"/>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3  ·  PROFETAS DEL ANTIGUO TESTAMENTO</a:t>
            </a:r>
            <a:endParaRPr lang="en-US" sz="8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4"/>
          <a:stretch>
            <a:fillRect/>
          </a:stretch>
        </p:blipFill>
        <p:spPr>
          <a:xfrm>
            <a:off x="5730088" y="640080"/>
            <a:ext cx="731520" cy="731520"/>
          </a:xfrm>
          <a:prstGeom prst="rect">
            <a:avLst/>
          </a:prstGeom>
        </p:spPr>
      </p:pic>
      <p:sp>
        <p:nvSpPr>
          <p:cNvPr id="3" name="Text 0"/>
          <p:cNvSpPr txBox="1"/>
          <p:nvPr/>
        </p:nvSpPr>
        <p:spPr>
          <a:xfrm>
            <a:off x="1066648" y="1645920"/>
            <a:ext cx="10058400" cy="4206240"/>
          </a:xfrm>
          <a:prstGeom prst="rect">
            <a:avLst/>
          </a:prstGeom>
          <a:noFill/>
          <a:ln/>
        </p:spPr>
        <p:txBody>
          <a:bodyPr wrap="square" lIns="0" tIns="0" rIns="0" bIns="0" rtlCol="0" anchor="ctr"/>
          <a:lstStyle/>
          <a:p>
            <a:pPr marL="0" indent="0" algn="ctr">
              <a:lnSpc>
                <a:spcPct val="112000"/>
              </a:lnSpc>
              <a:spcAft>
                <a:spcPts val="1800"/>
              </a:spcAft>
              <a:buNone/>
            </a:pPr>
            <a:r>
              <a:rPr lang="en-US" sz="3200" i="1" dirty="0">
                <a:solidFill>
                  <a:srgbClr val="FFFFFF"/>
                </a:solidFill>
                <a:latin typeface="Century Gothic" pitchFamily="34" charset="0"/>
                <a:ea typeface="Century Gothic" pitchFamily="34" charset="-122"/>
                <a:cs typeface="Century Gothic" pitchFamily="34" charset="-120"/>
              </a:rPr>
              <a:t>“Hay diversos dones, pero el Espíritu es el mismo. Hay diversos ministerios, pero el Señor es el mismo”</a:t>
            </a:r>
            <a:endParaRPr lang="en-US" sz="3200" dirty="0"/>
          </a:p>
          <a:p>
            <a:pPr marL="0" indent="0" algn="ctr">
              <a:lnSpc>
                <a:spcPct val="112000"/>
              </a:lnSpc>
              <a:buNone/>
            </a:pPr>
            <a:r>
              <a:rPr lang="en-US" sz="2200" b="1" dirty="0">
                <a:solidFill>
                  <a:srgbClr val="A7ABDE"/>
                </a:solidFill>
                <a:latin typeface="Century Gothic" pitchFamily="34" charset="0"/>
                <a:ea typeface="Century Gothic" pitchFamily="34" charset="-122"/>
                <a:cs typeface="Century Gothic" pitchFamily="34" charset="-120"/>
              </a:rPr>
              <a:t>1 Corintios 12:4-5</a:t>
            </a:r>
            <a:endParaRPr lang="en-US" sz="3200" dirty="0"/>
          </a:p>
        </p:txBody>
      </p:sp>
      <p:sp>
        <p:nvSpPr>
          <p:cNvPr id="4" name="Text 1"/>
          <p:cNvSpPr txBox="1"/>
          <p:nvPr/>
        </p:nvSpPr>
        <p:spPr>
          <a:xfrm>
            <a:off x="0" y="6172200"/>
            <a:ext cx="12191695" cy="274320"/>
          </a:xfrm>
          <a:prstGeom prst="rect">
            <a:avLst/>
          </a:prstGeom>
          <a:noFill/>
          <a:ln/>
        </p:spPr>
        <p:txBody>
          <a:bodyPr wrap="square" lIns="0" tIns="0" rIns="0" bIns="0" rtlCol="0" anchor="t"/>
          <a:lstStyle/>
          <a:p>
            <a:pPr marL="0" indent="0" algn="ctr">
              <a:buNone/>
            </a:pPr>
            <a:r>
              <a:rPr lang="en-US" sz="1000" kern="0" spc="300" dirty="0">
                <a:solidFill>
                  <a:srgbClr val="A7ABDE"/>
                </a:solidFill>
                <a:latin typeface="Century Gothic" pitchFamily="34" charset="0"/>
                <a:ea typeface="Century Gothic" pitchFamily="34" charset="-122"/>
                <a:cs typeface="Century Gothic" pitchFamily="34" charset="-120"/>
              </a:rPr>
              <a:t>DR. TITO GOICOCHEA M.  -  NEED DSA</a:t>
            </a:r>
            <a:endParaRPr lang="en-US" sz="10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502920"/>
            <a:ext cx="5486400" cy="274320"/>
          </a:xfrm>
          <a:prstGeom prst="rect">
            <a:avLst/>
          </a:prstGeom>
          <a:noFill/>
          <a:ln/>
        </p:spPr>
        <p:txBody>
          <a:bodyPr wrap="square" lIns="0" tIns="0" rIns="0" bIns="0" rtlCol="0" anchor="t"/>
          <a:lstStyle/>
          <a:p>
            <a:pPr marL="0" indent="0">
              <a:buNone/>
            </a:pPr>
            <a:r>
              <a:rPr lang="en-US" sz="1300" b="1" kern="0" spc="500" dirty="0">
                <a:solidFill>
                  <a:srgbClr val="FFFFFF"/>
                </a:solidFill>
                <a:latin typeface="Century Gothic" pitchFamily="34" charset="0"/>
                <a:ea typeface="Century Gothic" pitchFamily="34" charset="-122"/>
                <a:cs typeface="Century Gothic" pitchFamily="34" charset="-120"/>
              </a:rPr>
              <a:t>EL DON DE PROFECÍA</a:t>
            </a:r>
            <a:endParaRPr lang="en-US" sz="1300" dirty="0"/>
          </a:p>
        </p:txBody>
      </p:sp>
      <p:sp>
        <p:nvSpPr>
          <p:cNvPr id="3" name="Text 1"/>
          <p:cNvSpPr txBox="1"/>
          <p:nvPr/>
        </p:nvSpPr>
        <p:spPr>
          <a:xfrm>
            <a:off x="548640" y="822960"/>
            <a:ext cx="5943600" cy="274320"/>
          </a:xfrm>
          <a:prstGeom prst="rect">
            <a:avLst/>
          </a:prstGeom>
          <a:noFill/>
          <a:ln/>
        </p:spPr>
        <p:txBody>
          <a:bodyPr wrap="square" lIns="0" tIns="0" rIns="0" bIns="0" rtlCol="0" anchor="t"/>
          <a:lstStyle/>
          <a:p>
            <a:pPr marL="0" indent="0">
              <a:buNone/>
            </a:pPr>
            <a:r>
              <a:rPr lang="en-US" sz="1100" kern="0" spc="100" dirty="0">
                <a:solidFill>
                  <a:srgbClr val="A7ABDE"/>
                </a:solidFill>
                <a:latin typeface="Calibri" pitchFamily="34" charset="0"/>
                <a:ea typeface="Calibri" pitchFamily="34" charset="-122"/>
                <a:cs typeface="Calibri" pitchFamily="34" charset="-120"/>
              </a:rPr>
              <a:t>Guía didáctica · Escuela Sabática de Adultos · IV Trimestre 2026</a:t>
            </a:r>
            <a:endParaRPr lang="en-US" sz="1100" dirty="0"/>
          </a:p>
        </p:txBody>
      </p:sp>
      <p:sp>
        <p:nvSpPr>
          <p:cNvPr id="4" name="Text 2"/>
          <p:cNvSpPr txBox="1"/>
          <p:nvPr/>
        </p:nvSpPr>
        <p:spPr>
          <a:xfrm>
            <a:off x="502920" y="1874520"/>
            <a:ext cx="2377440" cy="1325880"/>
          </a:xfrm>
          <a:prstGeom prst="rect">
            <a:avLst/>
          </a:prstGeom>
          <a:noFill/>
          <a:ln/>
        </p:spPr>
        <p:txBody>
          <a:bodyPr wrap="square" lIns="0" tIns="0" rIns="0" bIns="0" rtlCol="0" anchor="b"/>
          <a:lstStyle/>
          <a:p>
            <a:pPr marL="0" indent="0">
              <a:buNone/>
            </a:pPr>
            <a:r>
              <a:rPr lang="en-US" sz="9600" b="1" dirty="0">
                <a:solidFill>
                  <a:srgbClr val="A7ABDE"/>
                </a:solidFill>
                <a:latin typeface="Century Gothic" pitchFamily="34" charset="0"/>
                <a:ea typeface="Century Gothic" pitchFamily="34" charset="-122"/>
                <a:cs typeface="Century Gothic" pitchFamily="34" charset="-120"/>
              </a:rPr>
              <a:t>04</a:t>
            </a:r>
            <a:endParaRPr lang="en-US" sz="9600" dirty="0"/>
          </a:p>
        </p:txBody>
      </p:sp>
      <p:sp>
        <p:nvSpPr>
          <p:cNvPr id="5" name="Shape 3"/>
          <p:cNvSpPr/>
          <p:nvPr/>
        </p:nvSpPr>
        <p:spPr>
          <a:xfrm>
            <a:off x="2788920" y="2331720"/>
            <a:ext cx="0" cy="777240"/>
          </a:xfrm>
          <a:prstGeom prst="line">
            <a:avLst/>
          </a:prstGeom>
          <a:noFill/>
          <a:ln w="12700">
            <a:solidFill>
              <a:srgbClr val="A7ABDE"/>
            </a:solidFill>
            <a:prstDash val="solid"/>
          </a:ln>
        </p:spPr>
      </p:sp>
      <p:sp>
        <p:nvSpPr>
          <p:cNvPr id="6" name="Text 4"/>
          <p:cNvSpPr txBox="1"/>
          <p:nvPr/>
        </p:nvSpPr>
        <p:spPr>
          <a:xfrm>
            <a:off x="2971800" y="2377440"/>
            <a:ext cx="2194560" cy="731520"/>
          </a:xfrm>
          <a:prstGeom prst="rect">
            <a:avLst/>
          </a:prstGeom>
          <a:noFill/>
          <a:ln/>
        </p:spPr>
        <p:txBody>
          <a:bodyPr wrap="square" lIns="0" tIns="0" rIns="0" bIns="0" rtlCol="0" anchor="ctr"/>
          <a:lstStyle/>
          <a:p>
            <a:pPr marL="0" indent="0">
              <a:buNone/>
            </a:pPr>
            <a:r>
              <a:rPr lang="en-US" sz="1400" b="1" kern="0" spc="400" dirty="0">
                <a:solidFill>
                  <a:srgbClr val="FFFFFF"/>
                </a:solidFill>
                <a:latin typeface="Century Gothic" pitchFamily="34" charset="0"/>
                <a:ea typeface="Century Gothic" pitchFamily="34" charset="-122"/>
                <a:cs typeface="Century Gothic" pitchFamily="34" charset="-120"/>
              </a:rPr>
              <a:t>LECCIÓN</a:t>
            </a:r>
            <a:endParaRPr lang="en-US" sz="1400" dirty="0"/>
          </a:p>
          <a:p>
            <a:pPr marL="0" indent="0">
              <a:buNone/>
            </a:pPr>
            <a:r>
              <a:rPr lang="en-US" sz="1100" kern="0" spc="200" dirty="0">
                <a:solidFill>
                  <a:srgbClr val="A7ABDE"/>
                </a:solidFill>
                <a:latin typeface="Century Gothic" pitchFamily="34" charset="0"/>
                <a:ea typeface="Century Gothic" pitchFamily="34" charset="-122"/>
                <a:cs typeface="Century Gothic" pitchFamily="34" charset="-120"/>
              </a:rPr>
              <a:t>4 de 13</a:t>
            </a:r>
            <a:endParaRPr lang="en-US" sz="1400" dirty="0"/>
          </a:p>
        </p:txBody>
      </p:sp>
      <p:sp>
        <p:nvSpPr>
          <p:cNvPr id="7" name="Text 5"/>
          <p:cNvSpPr txBox="1"/>
          <p:nvPr/>
        </p:nvSpPr>
        <p:spPr>
          <a:xfrm>
            <a:off x="548640" y="3337560"/>
            <a:ext cx="6035040" cy="1737360"/>
          </a:xfrm>
          <a:prstGeom prst="rect">
            <a:avLst/>
          </a:prstGeom>
          <a:noFill/>
          <a:ln/>
        </p:spPr>
        <p:txBody>
          <a:bodyPr wrap="square" lIns="0" tIns="0" rIns="0" bIns="0" rtlCol="0" anchor="t"/>
          <a:lstStyle/>
          <a:p>
            <a:pPr marL="0" indent="0">
              <a:lnSpc>
                <a:spcPct val="95000"/>
              </a:lnSpc>
              <a:buNone/>
            </a:pPr>
            <a:r>
              <a:rPr lang="en-US" sz="3800" b="1" dirty="0">
                <a:solidFill>
                  <a:srgbClr val="FFFFFF"/>
                </a:solidFill>
                <a:latin typeface="Century Gothic" pitchFamily="34" charset="0"/>
                <a:ea typeface="Century Gothic" pitchFamily="34" charset="-122"/>
                <a:cs typeface="Century Gothic" pitchFamily="34" charset="-120"/>
              </a:rPr>
              <a:t>PROFETAS DEL NUEVO TESTAMENTO</a:t>
            </a:r>
            <a:endParaRPr lang="en-US" sz="3800" dirty="0"/>
          </a:p>
        </p:txBody>
      </p:sp>
      <p:sp>
        <p:nvSpPr>
          <p:cNvPr id="8" name="Text 6"/>
          <p:cNvSpPr txBox="1"/>
          <p:nvPr/>
        </p:nvSpPr>
        <p:spPr>
          <a:xfrm>
            <a:off x="548640" y="5166360"/>
            <a:ext cx="6035040" cy="365760"/>
          </a:xfrm>
          <a:prstGeom prst="rect">
            <a:avLst/>
          </a:prstGeom>
          <a:noFill/>
          <a:ln/>
        </p:spPr>
        <p:txBody>
          <a:bodyPr wrap="square" lIns="0" tIns="0" rIns="0" bIns="0" rtlCol="0" anchor="t"/>
          <a:lstStyle/>
          <a:p>
            <a:pPr marL="0" indent="0">
              <a:buNone/>
            </a:pPr>
            <a:r>
              <a:rPr lang="en-US" sz="1800" i="1" dirty="0">
                <a:solidFill>
                  <a:srgbClr val="A7ABDE"/>
                </a:solidFill>
                <a:latin typeface="Calibri" pitchFamily="34" charset="0"/>
                <a:ea typeface="Calibri" pitchFamily="34" charset="-122"/>
                <a:cs typeface="Calibri" pitchFamily="34" charset="-120"/>
              </a:rPr>
              <a:t>Para el sábado 24 de octubre de 2026</a:t>
            </a:r>
            <a:endParaRPr lang="en-US" sz="1800" dirty="0"/>
          </a:p>
        </p:txBody>
      </p:sp>
      <p:pic>
        <p:nvPicPr>
          <p:cNvPr id="9" name="Image 0" descr="preencoded.png"/>
          <p:cNvPicPr>
            <a:picLocks noChangeAspect="1"/>
          </p:cNvPicPr>
          <p:nvPr/>
        </p:nvPicPr>
        <p:blipFill>
          <a:blip r:embed="rId4"/>
          <a:stretch>
            <a:fillRect/>
          </a:stretch>
        </p:blipFill>
        <p:spPr>
          <a:xfrm>
            <a:off x="548640" y="6080760"/>
            <a:ext cx="310896" cy="310896"/>
          </a:xfrm>
          <a:prstGeom prst="rect">
            <a:avLst/>
          </a:prstGeom>
        </p:spPr>
      </p:pic>
      <p:sp>
        <p:nvSpPr>
          <p:cNvPr id="10" name="Text 7"/>
          <p:cNvSpPr txBox="1"/>
          <p:nvPr/>
        </p:nvSpPr>
        <p:spPr>
          <a:xfrm>
            <a:off x="987552" y="6080760"/>
            <a:ext cx="5486400" cy="310896"/>
          </a:xfrm>
          <a:prstGeom prst="rect">
            <a:avLst/>
          </a:prstGeom>
          <a:noFill/>
          <a:ln/>
        </p:spPr>
        <p:txBody>
          <a:bodyPr wrap="square" lIns="0" tIns="0" rIns="0" bIns="0" rtlCol="0" anchor="ctr"/>
          <a:lstStyle/>
          <a:p>
            <a:pPr marL="0" indent="0">
              <a:buNone/>
            </a:pPr>
            <a:r>
              <a:rPr lang="en-US" sz="1100" kern="0" spc="300" dirty="0">
                <a:solidFill>
                  <a:srgbClr val="FFFFFF"/>
                </a:solidFill>
                <a:latin typeface="Century Gothic" pitchFamily="34" charset="0"/>
                <a:ea typeface="Century Gothic" pitchFamily="34" charset="-122"/>
                <a:cs typeface="Century Gothic" pitchFamily="34" charset="-120"/>
              </a:rPr>
              <a:t>DR. TITO GOICOCHEA M.  -  NEED DSA</a:t>
            </a:r>
            <a:endParaRPr lang="en-US" sz="11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548640" y="502920"/>
            <a:ext cx="3494837" cy="384048"/>
          </a:xfrm>
          <a:prstGeom prst="roundRect">
            <a:avLst>
              <a:gd name="adj" fmla="val 50000"/>
            </a:avLst>
          </a:prstGeom>
          <a:solidFill>
            <a:srgbClr val="5D63A5"/>
          </a:solidFill>
          <a:ln/>
        </p:spPr>
      </p:sp>
      <p:pic>
        <p:nvPicPr>
          <p:cNvPr id="3" name="Image 0" descr="preencoded.png"/>
          <p:cNvPicPr>
            <a:picLocks noChangeAspect="1"/>
          </p:cNvPicPr>
          <p:nvPr/>
        </p:nvPicPr>
        <p:blipFill>
          <a:blip r:embed="rId4"/>
          <a:stretch>
            <a:fillRect/>
          </a:stretch>
        </p:blipFill>
        <p:spPr>
          <a:xfrm>
            <a:off x="694944" y="594360"/>
            <a:ext cx="201168" cy="201168"/>
          </a:xfrm>
          <a:prstGeom prst="rect">
            <a:avLst/>
          </a:prstGeom>
        </p:spPr>
      </p:pic>
      <p:sp>
        <p:nvSpPr>
          <p:cNvPr id="4" name="Text 1"/>
          <p:cNvSpPr txBox="1"/>
          <p:nvPr/>
        </p:nvSpPr>
        <p:spPr>
          <a:xfrm>
            <a:off x="969264" y="502920"/>
            <a:ext cx="3037637"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MOTIVA · INICIO DEL TEMA</a:t>
            </a:r>
            <a:endParaRPr lang="en-US" sz="1100" dirty="0"/>
          </a:p>
        </p:txBody>
      </p:sp>
      <p:sp>
        <p:nvSpPr>
          <p:cNvPr id="5" name="Text 2"/>
          <p:cNvSpPr txBox="1"/>
          <p:nvPr/>
        </p:nvSpPr>
        <p:spPr>
          <a:xfrm>
            <a:off x="548640" y="1325880"/>
            <a:ext cx="7315200" cy="274320"/>
          </a:xfrm>
          <a:prstGeom prst="rect">
            <a:avLst/>
          </a:prstGeom>
          <a:noFill/>
          <a:ln/>
        </p:spPr>
        <p:txBody>
          <a:bodyPr wrap="square" lIns="0" tIns="0" rIns="0" bIns="0" rtlCol="0" anchor="t"/>
          <a:lstStyle/>
          <a:p>
            <a:pPr marL="0" indent="0">
              <a:buNone/>
            </a:pPr>
            <a:r>
              <a:rPr lang="en-US" sz="1100" b="1" kern="0" spc="300" dirty="0">
                <a:solidFill>
                  <a:srgbClr val="A7ABDE"/>
                </a:solidFill>
                <a:latin typeface="Century Gothic" pitchFamily="34" charset="0"/>
                <a:ea typeface="Century Gothic" pitchFamily="34" charset="-122"/>
                <a:cs typeface="Century Gothic" pitchFamily="34" charset="-120"/>
              </a:rPr>
              <a:t>TEXTO PRINCIPAL DE LA SEMANA</a:t>
            </a:r>
            <a:endParaRPr lang="en-US" sz="1100" dirty="0"/>
          </a:p>
        </p:txBody>
      </p:sp>
      <p:pic>
        <p:nvPicPr>
          <p:cNvPr id="6" name="Image 1" descr="preencoded.png"/>
          <p:cNvPicPr>
            <a:picLocks noChangeAspect="1"/>
          </p:cNvPicPr>
          <p:nvPr/>
        </p:nvPicPr>
        <p:blipFill>
          <a:blip r:embed="rId5"/>
          <a:stretch>
            <a:fillRect/>
          </a:stretch>
        </p:blipFill>
        <p:spPr>
          <a:xfrm>
            <a:off x="548640" y="1828800"/>
            <a:ext cx="640080" cy="640080"/>
          </a:xfrm>
          <a:prstGeom prst="rect">
            <a:avLst/>
          </a:prstGeom>
        </p:spPr>
      </p:pic>
      <p:sp>
        <p:nvSpPr>
          <p:cNvPr id="7" name="Text 3"/>
          <p:cNvSpPr txBox="1"/>
          <p:nvPr/>
        </p:nvSpPr>
        <p:spPr>
          <a:xfrm>
            <a:off x="1417320" y="1783080"/>
            <a:ext cx="10241280" cy="3931920"/>
          </a:xfrm>
          <a:prstGeom prst="rect">
            <a:avLst/>
          </a:prstGeom>
          <a:noFill/>
          <a:ln/>
        </p:spPr>
        <p:txBody>
          <a:bodyPr wrap="square" lIns="0" tIns="0" rIns="0" bIns="0" rtlCol="0" anchor="t"/>
          <a:lstStyle/>
          <a:p>
            <a:pPr marL="0" indent="0">
              <a:lnSpc>
                <a:spcPct val="115000"/>
              </a:lnSpc>
              <a:spcAft>
                <a:spcPts val="1800"/>
              </a:spcAft>
              <a:buNone/>
            </a:pPr>
            <a:r>
              <a:rPr lang="en-US" sz="3200" i="1" dirty="0">
                <a:solidFill>
                  <a:srgbClr val="FFFFFF"/>
                </a:solidFill>
                <a:latin typeface="Century Gothic" pitchFamily="34" charset="0"/>
                <a:ea typeface="Century Gothic" pitchFamily="34" charset="-122"/>
                <a:cs typeface="Century Gothic" pitchFamily="34" charset="-120"/>
              </a:rPr>
              <a:t>“Ahora bien, hay diversos dones, pero el Espíritu es el mismo. Hay diversos ministerios, pero el Señor es el mismo; y hay diversas actividades, pero Dios, que efectúa todas las cosas en todos, es el mismo”</a:t>
            </a:r>
            <a:endParaRPr lang="en-US" sz="3200" dirty="0"/>
          </a:p>
          <a:p>
            <a:pPr marL="0" indent="0">
              <a:lnSpc>
                <a:spcPct val="115000"/>
              </a:lnSpc>
              <a:buNone/>
            </a:pPr>
            <a:r>
              <a:rPr lang="en-US" sz="2200" b="1" dirty="0">
                <a:solidFill>
                  <a:srgbClr val="A7ABDE"/>
                </a:solidFill>
                <a:latin typeface="Century Gothic" pitchFamily="34" charset="0"/>
                <a:ea typeface="Century Gothic" pitchFamily="34" charset="-122"/>
                <a:cs typeface="Century Gothic" pitchFamily="34" charset="-120"/>
              </a:rPr>
              <a:t>1 Corintios 12:4-6</a:t>
            </a:r>
            <a:endParaRPr lang="en-US" sz="3200" dirty="0"/>
          </a:p>
        </p:txBody>
      </p:sp>
      <p:pic>
        <p:nvPicPr>
          <p:cNvPr id="8" name="Image 2" descr="preencoded.png"/>
          <p:cNvPicPr>
            <a:picLocks noChangeAspect="1"/>
          </p:cNvPicPr>
          <p:nvPr/>
        </p:nvPicPr>
        <p:blipFill>
          <a:blip r:embed="rId6"/>
          <a:stretch>
            <a:fillRect/>
          </a:stretch>
        </p:blipFill>
        <p:spPr>
          <a:xfrm>
            <a:off x="548640" y="6419088"/>
            <a:ext cx="182880" cy="182880"/>
          </a:xfrm>
          <a:prstGeom prst="rect">
            <a:avLst/>
          </a:prstGeom>
        </p:spPr>
      </p:pic>
      <p:sp>
        <p:nvSpPr>
          <p:cNvPr id="9" name="Text 4"/>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0" name="Text 5"/>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4  ·  PROFETAS DEL NUEVO TESTAMENTO</a:t>
            </a:r>
            <a:endParaRPr lang="en-US" sz="8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071055" y="0"/>
            <a:ext cx="5120640" cy="6858000"/>
          </a:xfrm>
          <a:prstGeom prst="rect">
            <a:avLst/>
          </a:prstGeom>
        </p:spPr>
      </p:pic>
      <p:sp>
        <p:nvSpPr>
          <p:cNvPr id="3" name="Shape 0"/>
          <p:cNvSpPr/>
          <p:nvPr/>
        </p:nvSpPr>
        <p:spPr>
          <a:xfrm>
            <a:off x="548640" y="502920"/>
            <a:ext cx="3494837" cy="384048"/>
          </a:xfrm>
          <a:prstGeom prst="roundRect">
            <a:avLst>
              <a:gd name="adj" fmla="val 50000"/>
            </a:avLst>
          </a:prstGeom>
          <a:solidFill>
            <a:srgbClr val="5D63A5"/>
          </a:solidFill>
          <a:ln/>
        </p:spPr>
      </p:sp>
      <p:pic>
        <p:nvPicPr>
          <p:cNvPr id="4" name="Image 1" descr="preencoded.png"/>
          <p:cNvPicPr>
            <a:picLocks noChangeAspect="1"/>
          </p:cNvPicPr>
          <p:nvPr/>
        </p:nvPicPr>
        <p:blipFill>
          <a:blip r:embed="rId4"/>
          <a:stretch>
            <a:fillRect/>
          </a:stretch>
        </p:blipFill>
        <p:spPr>
          <a:xfrm>
            <a:off x="694944" y="594360"/>
            <a:ext cx="201168" cy="201168"/>
          </a:xfrm>
          <a:prstGeom prst="rect">
            <a:avLst/>
          </a:prstGeom>
        </p:spPr>
      </p:pic>
      <p:sp>
        <p:nvSpPr>
          <p:cNvPr id="5" name="Text 1"/>
          <p:cNvSpPr txBox="1"/>
          <p:nvPr/>
        </p:nvSpPr>
        <p:spPr>
          <a:xfrm>
            <a:off x="969264" y="502920"/>
            <a:ext cx="3037637"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MOTIVA · INICIO DEL TEMA</a:t>
            </a:r>
            <a:endParaRPr lang="en-US" sz="1100" dirty="0"/>
          </a:p>
        </p:txBody>
      </p:sp>
      <p:sp>
        <p:nvSpPr>
          <p:cNvPr id="6" name="Text 2"/>
          <p:cNvSpPr txBox="1"/>
          <p:nvPr/>
        </p:nvSpPr>
        <p:spPr>
          <a:xfrm>
            <a:off x="548640" y="1234440"/>
            <a:ext cx="5852160" cy="640080"/>
          </a:xfrm>
          <a:prstGeom prst="rect">
            <a:avLst/>
          </a:prstGeom>
          <a:noFill/>
          <a:ln/>
        </p:spPr>
        <p:txBody>
          <a:bodyPr wrap="square" lIns="0" tIns="0" rIns="0" bIns="0" rtlCol="0" anchor="t"/>
          <a:lstStyle/>
          <a:p>
            <a:pPr marL="0" indent="0">
              <a:buNone/>
            </a:pPr>
            <a:r>
              <a:rPr lang="en-US" sz="3400" b="1" dirty="0">
                <a:solidFill>
                  <a:srgbClr val="0B1621"/>
                </a:solidFill>
                <a:latin typeface="Century Gothic" pitchFamily="34" charset="0"/>
                <a:ea typeface="Century Gothic" pitchFamily="34" charset="-122"/>
                <a:cs typeface="Century Gothic" pitchFamily="34" charset="-120"/>
              </a:rPr>
              <a:t>Tema central</a:t>
            </a:r>
            <a:endParaRPr lang="en-US" sz="3400" dirty="0"/>
          </a:p>
        </p:txBody>
      </p:sp>
      <p:sp>
        <p:nvSpPr>
          <p:cNvPr id="7" name="Text 3"/>
          <p:cNvSpPr txBox="1"/>
          <p:nvPr/>
        </p:nvSpPr>
        <p:spPr>
          <a:xfrm>
            <a:off x="548640" y="2103120"/>
            <a:ext cx="5943600" cy="3931920"/>
          </a:xfrm>
          <a:prstGeom prst="rect">
            <a:avLst/>
          </a:prstGeom>
          <a:noFill/>
          <a:ln/>
        </p:spPr>
        <p:txBody>
          <a:bodyPr wrap="square" lIns="0" tIns="0" rIns="0" bIns="0" rtlCol="0" anchor="t"/>
          <a:lstStyle/>
          <a:p>
            <a:pPr marL="0" indent="0">
              <a:lnSpc>
                <a:spcPct val="120000"/>
              </a:lnSpc>
              <a:buNone/>
            </a:pPr>
            <a:r>
              <a:rPr lang="en-US" sz="2100" dirty="0">
                <a:solidFill>
                  <a:srgbClr val="1F2233"/>
                </a:solidFill>
                <a:latin typeface="Calibri" pitchFamily="34" charset="0"/>
                <a:ea typeface="Calibri" pitchFamily="34" charset="-122"/>
                <a:cs typeface="Calibri" pitchFamily="34" charset="-120"/>
              </a:rPr>
              <a:t>Un padre comparó el manual de su primer auto con el del actual: muchas cosas habían cambiado, pero el motor era idéntico. Así ocurre con los profetas del Antiguo y del Nuevo Testamento: cambia el contexto, pero el Espíritu Santo, “motor” de la inspiración, es el mismo y siempre pone a Cristo en el centro del mensaje.</a:t>
            </a:r>
            <a:endParaRPr lang="en-US" sz="2100" dirty="0"/>
          </a:p>
        </p:txBody>
      </p:sp>
      <p:pic>
        <p:nvPicPr>
          <p:cNvPr id="8"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9" name="Text 4"/>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5A5F73"/>
                </a:solidFill>
                <a:latin typeface="Century Gothic" pitchFamily="34" charset="0"/>
                <a:ea typeface="Century Gothic" pitchFamily="34" charset="-122"/>
                <a:cs typeface="Century Gothic" pitchFamily="34" charset="-120"/>
              </a:rPr>
              <a:t>DR. TITO GOICOCHEA M.  ·  NEED DSA</a:t>
            </a:r>
            <a:endParaRPr lang="en-US" sz="8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5D63A5"/>
        </a:solidFill>
        <a:effectLst/>
      </p:bgPr>
    </p:bg>
    <p:spTree>
      <p:nvGrpSpPr>
        <p:cNvPr id="1" name=""/>
        <p:cNvGrpSpPr/>
        <p:nvPr/>
      </p:nvGrpSpPr>
      <p:grpSpPr>
        <a:xfrm>
          <a:off x="0" y="0"/>
          <a:ext cx="0" cy="0"/>
          <a:chOff x="0" y="0"/>
          <a:chExt cx="0" cy="0"/>
        </a:xfrm>
      </p:grpSpPr>
      <p:sp>
        <p:nvSpPr>
          <p:cNvPr id="2" name="Shape 0"/>
          <p:cNvSpPr/>
          <p:nvPr/>
        </p:nvSpPr>
        <p:spPr>
          <a:xfrm>
            <a:off x="548640" y="822960"/>
            <a:ext cx="1097280" cy="1097280"/>
          </a:xfrm>
          <a:prstGeom prst="ellipse">
            <a:avLst/>
          </a:prstGeom>
          <a:solidFill>
            <a:srgbClr val="FFFFFF">
              <a:alpha val="18000"/>
            </a:srgbClr>
          </a:solidFill>
          <a:ln/>
        </p:spPr>
      </p:sp>
      <p:pic>
        <p:nvPicPr>
          <p:cNvPr id="3" name="Image 0" descr="preencoded.png"/>
          <p:cNvPicPr>
            <a:picLocks noChangeAspect="1"/>
          </p:cNvPicPr>
          <p:nvPr/>
        </p:nvPicPr>
        <p:blipFill>
          <a:blip r:embed="rId3"/>
          <a:stretch>
            <a:fillRect/>
          </a:stretch>
        </p:blipFill>
        <p:spPr>
          <a:xfrm>
            <a:off x="822960" y="1097280"/>
            <a:ext cx="548640" cy="548640"/>
          </a:xfrm>
          <a:prstGeom prst="rect">
            <a:avLst/>
          </a:prstGeom>
        </p:spPr>
      </p:pic>
      <p:sp>
        <p:nvSpPr>
          <p:cNvPr id="4" name="Text 1"/>
          <p:cNvSpPr txBox="1"/>
          <p:nvPr/>
        </p:nvSpPr>
        <p:spPr>
          <a:xfrm>
            <a:off x="1920240" y="868680"/>
            <a:ext cx="6400800" cy="1005840"/>
          </a:xfrm>
          <a:prstGeom prst="rect">
            <a:avLst/>
          </a:prstGeom>
          <a:noFill/>
          <a:ln/>
        </p:spPr>
        <p:txBody>
          <a:bodyPr wrap="square" lIns="0" tIns="0" rIns="0" bIns="0" rtlCol="0" anchor="ctr"/>
          <a:lstStyle/>
          <a:p>
            <a:pPr marL="0" indent="0">
              <a:buNone/>
            </a:pPr>
            <a:r>
              <a:rPr lang="en-US" sz="3000" b="1" dirty="0">
                <a:solidFill>
                  <a:srgbClr val="FFFFFF"/>
                </a:solidFill>
                <a:latin typeface="Century Gothic" pitchFamily="34" charset="0"/>
                <a:ea typeface="Century Gothic" pitchFamily="34" charset="-122"/>
                <a:cs typeface="Century Gothic" pitchFamily="34" charset="-120"/>
              </a:rPr>
              <a:t>GPS</a:t>
            </a:r>
            <a:endParaRPr lang="en-US" sz="3000" dirty="0"/>
          </a:p>
          <a:p>
            <a:pPr marL="0" indent="0">
              <a:buNone/>
            </a:pPr>
            <a:r>
              <a:rPr lang="en-US" sz="1400" dirty="0">
                <a:solidFill>
                  <a:srgbClr val="E6E7F5"/>
                </a:solidFill>
                <a:latin typeface="Century Gothic" pitchFamily="34" charset="0"/>
                <a:ea typeface="Century Gothic" pitchFamily="34" charset="-122"/>
                <a:cs typeface="Century Gothic" pitchFamily="34" charset="-120"/>
              </a:rPr>
              <a:t>Pregunta que orienta el estudio</a:t>
            </a:r>
            <a:endParaRPr lang="en-US" sz="3000" dirty="0"/>
          </a:p>
        </p:txBody>
      </p:sp>
      <p:sp>
        <p:nvSpPr>
          <p:cNvPr id="5" name="Text 2"/>
          <p:cNvSpPr txBox="1"/>
          <p:nvPr/>
        </p:nvSpPr>
        <p:spPr>
          <a:xfrm>
            <a:off x="548640" y="2148840"/>
            <a:ext cx="10972800" cy="3840480"/>
          </a:xfrm>
          <a:prstGeom prst="rect">
            <a:avLst/>
          </a:prstGeom>
          <a:noFill/>
          <a:ln/>
        </p:spPr>
        <p:txBody>
          <a:bodyPr wrap="square" lIns="0" tIns="0" rIns="0" bIns="0" rtlCol="0" anchor="ctr"/>
          <a:lstStyle/>
          <a:p>
            <a:pPr marL="0" indent="0">
              <a:lnSpc>
                <a:spcPct val="112000"/>
              </a:lnSpc>
              <a:buNone/>
            </a:pPr>
            <a:r>
              <a:rPr lang="en-US" sz="3400" b="1" dirty="0">
                <a:solidFill>
                  <a:srgbClr val="FFFFFF"/>
                </a:solidFill>
                <a:latin typeface="Century Gothic" pitchFamily="34" charset="0"/>
                <a:ea typeface="Century Gothic" pitchFamily="34" charset="-122"/>
                <a:cs typeface="Century Gothic" pitchFamily="34" charset="-120"/>
              </a:rPr>
              <a:t>Si el mismo Espíritu que inspiró a los profetas reparte hoy dones en la iglesia, ¿cómo distingo la voz que edifica y señala a Cristo de la que engaña?</a:t>
            </a:r>
            <a:endParaRPr lang="en-US" sz="3400" dirty="0"/>
          </a:p>
        </p:txBody>
      </p:sp>
      <p:pic>
        <p:nvPicPr>
          <p:cNvPr id="6" name="Image 1" descr="preencoded.png"/>
          <p:cNvPicPr>
            <a:picLocks noChangeAspect="1"/>
          </p:cNvPicPr>
          <p:nvPr/>
        </p:nvPicPr>
        <p:blipFill>
          <a:blip r:embed="rId4"/>
          <a:stretch>
            <a:fillRect/>
          </a:stretch>
        </p:blipFill>
        <p:spPr>
          <a:xfrm>
            <a:off x="548640" y="6419088"/>
            <a:ext cx="182880" cy="182880"/>
          </a:xfrm>
          <a:prstGeom prst="rect">
            <a:avLst/>
          </a:prstGeom>
        </p:spPr>
      </p:pic>
      <p:sp>
        <p:nvSpPr>
          <p:cNvPr id="7" name="Text 3"/>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8" name="Text 4"/>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4  ·  PROFETAS DEL NUEVO TESTAMENTO</a:t>
            </a:r>
            <a:endParaRPr lang="en-US" sz="8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0B1621"/>
        </a:solidFill>
        <a:effectLst/>
      </p:bgPr>
    </p:bg>
    <p:spTree>
      <p:nvGrpSpPr>
        <p:cNvPr id="1" name=""/>
        <p:cNvGrpSpPr/>
        <p:nvPr/>
      </p:nvGrpSpPr>
      <p:grpSpPr>
        <a:xfrm>
          <a:off x="0" y="0"/>
          <a:ext cx="0" cy="0"/>
          <a:chOff x="0" y="0"/>
          <a:chExt cx="0" cy="0"/>
        </a:xfrm>
      </p:grpSpPr>
      <p:sp>
        <p:nvSpPr>
          <p:cNvPr id="2" name="Shape 0"/>
          <p:cNvSpPr/>
          <p:nvPr/>
        </p:nvSpPr>
        <p:spPr>
          <a:xfrm>
            <a:off x="548640" y="502920"/>
            <a:ext cx="3611880" cy="384048"/>
          </a:xfrm>
          <a:prstGeom prst="roundRect">
            <a:avLst>
              <a:gd name="adj" fmla="val 50000"/>
            </a:avLst>
          </a:prstGeom>
          <a:solidFill>
            <a:srgbClr val="5D63A5"/>
          </a:solidFill>
          <a:ln/>
        </p:spPr>
      </p:sp>
      <p:pic>
        <p:nvPicPr>
          <p:cNvPr id="3" name="Image 0" descr="preencoded.png"/>
          <p:cNvPicPr>
            <a:picLocks noChangeAspect="1"/>
          </p:cNvPicPr>
          <p:nvPr/>
        </p:nvPicPr>
        <p:blipFill>
          <a:blip r:embed="rId3"/>
          <a:stretch>
            <a:fillRect/>
          </a:stretch>
        </p:blipFill>
        <p:spPr>
          <a:xfrm>
            <a:off x="694944" y="594360"/>
            <a:ext cx="201168" cy="201168"/>
          </a:xfrm>
          <a:prstGeom prst="rect">
            <a:avLst/>
          </a:prstGeom>
        </p:spPr>
      </p:pic>
      <p:sp>
        <p:nvSpPr>
          <p:cNvPr id="4" name="Text 1"/>
          <p:cNvSpPr txBox="1"/>
          <p:nvPr/>
        </p:nvSpPr>
        <p:spPr>
          <a:xfrm>
            <a:off x="969264" y="502920"/>
            <a:ext cx="3154680"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EXPLORA · ESTUDIO BÍBLICO</a:t>
            </a:r>
            <a:endParaRPr lang="en-US" sz="1100" dirty="0"/>
          </a:p>
        </p:txBody>
      </p:sp>
      <p:sp>
        <p:nvSpPr>
          <p:cNvPr id="5" name="Text 2"/>
          <p:cNvSpPr txBox="1"/>
          <p:nvPr/>
        </p:nvSpPr>
        <p:spPr>
          <a:xfrm>
            <a:off x="548640" y="1097280"/>
            <a:ext cx="9144000" cy="640080"/>
          </a:xfrm>
          <a:prstGeom prst="rect">
            <a:avLst/>
          </a:prstGeom>
          <a:noFill/>
          <a:ln/>
        </p:spPr>
        <p:txBody>
          <a:bodyPr wrap="square" lIns="0" tIns="0" rIns="0" bIns="0" rtlCol="0" anchor="t"/>
          <a:lstStyle/>
          <a:p>
            <a:pPr marL="0" indent="0">
              <a:buNone/>
            </a:pPr>
            <a:r>
              <a:rPr lang="en-US" sz="3200" b="1" dirty="0">
                <a:solidFill>
                  <a:srgbClr val="FFFFFF"/>
                </a:solidFill>
                <a:latin typeface="Century Gothic" pitchFamily="34" charset="0"/>
                <a:ea typeface="Century Gothic" pitchFamily="34" charset="-122"/>
                <a:cs typeface="Century Gothic" pitchFamily="34" charset="-120"/>
              </a:rPr>
              <a:t>Cuatro lecciones de vida</a:t>
            </a:r>
            <a:endParaRPr lang="en-US" sz="3200" dirty="0"/>
          </a:p>
        </p:txBody>
      </p:sp>
      <p:sp>
        <p:nvSpPr>
          <p:cNvPr id="6" name="Shape 3"/>
          <p:cNvSpPr/>
          <p:nvPr/>
        </p:nvSpPr>
        <p:spPr>
          <a:xfrm>
            <a:off x="548640" y="2057400"/>
            <a:ext cx="2567864" cy="4023360"/>
          </a:xfrm>
          <a:prstGeom prst="rect">
            <a:avLst/>
          </a:prstGeom>
          <a:solidFill>
            <a:srgbClr val="16263A"/>
          </a:solidFill>
          <a:ln/>
        </p:spPr>
      </p:sp>
      <p:pic>
        <p:nvPicPr>
          <p:cNvPr id="7" name="Image 1" descr="preencoded.png"/>
          <p:cNvPicPr>
            <a:picLocks noChangeAspect="1"/>
          </p:cNvPicPr>
          <p:nvPr/>
        </p:nvPicPr>
        <p:blipFill>
          <a:blip r:embed="rId4"/>
          <a:stretch>
            <a:fillRect/>
          </a:stretch>
        </p:blipFill>
        <p:spPr>
          <a:xfrm>
            <a:off x="548640" y="2057400"/>
            <a:ext cx="2567864" cy="1920240"/>
          </a:xfrm>
          <a:prstGeom prst="rect">
            <a:avLst/>
          </a:prstGeom>
        </p:spPr>
      </p:pic>
      <p:sp>
        <p:nvSpPr>
          <p:cNvPr id="8" name="Shape 4"/>
          <p:cNvSpPr/>
          <p:nvPr/>
        </p:nvSpPr>
        <p:spPr>
          <a:xfrm>
            <a:off x="777240" y="3703320"/>
            <a:ext cx="548640" cy="548640"/>
          </a:xfrm>
          <a:prstGeom prst="ellipse">
            <a:avLst/>
          </a:prstGeom>
          <a:solidFill>
            <a:srgbClr val="5D63A5"/>
          </a:solidFill>
          <a:ln w="25400">
            <a:solidFill>
              <a:srgbClr val="0B1621"/>
            </a:solidFill>
            <a:prstDash val="solid"/>
          </a:ln>
        </p:spPr>
      </p:sp>
      <p:sp>
        <p:nvSpPr>
          <p:cNvPr id="9" name="Text 5"/>
          <p:cNvSpPr txBox="1"/>
          <p:nvPr/>
        </p:nvSpPr>
        <p:spPr>
          <a:xfrm>
            <a:off x="777240"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1</a:t>
            </a:r>
            <a:endParaRPr lang="en-US" sz="1800" dirty="0"/>
          </a:p>
        </p:txBody>
      </p:sp>
      <p:sp>
        <p:nvSpPr>
          <p:cNvPr id="10" name="Text 6"/>
          <p:cNvSpPr txBox="1"/>
          <p:nvPr/>
        </p:nvSpPr>
        <p:spPr>
          <a:xfrm>
            <a:off x="777240"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Jesús, el Profeta que Moisés anunció</a:t>
            </a:r>
            <a:endParaRPr lang="en-US" sz="1500" dirty="0"/>
          </a:p>
        </p:txBody>
      </p:sp>
      <p:sp>
        <p:nvSpPr>
          <p:cNvPr id="11" name="Text 7"/>
          <p:cNvSpPr txBox="1"/>
          <p:nvPr/>
        </p:nvSpPr>
        <p:spPr>
          <a:xfrm>
            <a:off x="777240"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Mateo 16:13-16</a:t>
            </a:r>
            <a:endParaRPr lang="en-US" sz="1200" dirty="0"/>
          </a:p>
        </p:txBody>
      </p:sp>
      <p:sp>
        <p:nvSpPr>
          <p:cNvPr id="12" name="Shape 8"/>
          <p:cNvSpPr/>
          <p:nvPr/>
        </p:nvSpPr>
        <p:spPr>
          <a:xfrm>
            <a:off x="3390824" y="2057400"/>
            <a:ext cx="2567864" cy="4023360"/>
          </a:xfrm>
          <a:prstGeom prst="rect">
            <a:avLst/>
          </a:prstGeom>
          <a:solidFill>
            <a:srgbClr val="16263A"/>
          </a:solidFill>
          <a:ln/>
        </p:spPr>
      </p:sp>
      <p:pic>
        <p:nvPicPr>
          <p:cNvPr id="13" name="Image 2" descr="preencoded.png"/>
          <p:cNvPicPr>
            <a:picLocks noChangeAspect="1"/>
          </p:cNvPicPr>
          <p:nvPr/>
        </p:nvPicPr>
        <p:blipFill>
          <a:blip r:embed="rId5"/>
          <a:stretch>
            <a:fillRect/>
          </a:stretch>
        </p:blipFill>
        <p:spPr>
          <a:xfrm>
            <a:off x="3390824" y="2057400"/>
            <a:ext cx="2567864" cy="1920240"/>
          </a:xfrm>
          <a:prstGeom prst="rect">
            <a:avLst/>
          </a:prstGeom>
        </p:spPr>
      </p:pic>
      <p:sp>
        <p:nvSpPr>
          <p:cNvPr id="14" name="Shape 9"/>
          <p:cNvSpPr/>
          <p:nvPr/>
        </p:nvSpPr>
        <p:spPr>
          <a:xfrm>
            <a:off x="3619424" y="3703320"/>
            <a:ext cx="548640" cy="548640"/>
          </a:xfrm>
          <a:prstGeom prst="ellipse">
            <a:avLst/>
          </a:prstGeom>
          <a:solidFill>
            <a:srgbClr val="5D63A5"/>
          </a:solidFill>
          <a:ln w="25400">
            <a:solidFill>
              <a:srgbClr val="0B1621"/>
            </a:solidFill>
            <a:prstDash val="solid"/>
          </a:ln>
        </p:spPr>
      </p:sp>
      <p:sp>
        <p:nvSpPr>
          <p:cNvPr id="15" name="Text 10"/>
          <p:cNvSpPr txBox="1"/>
          <p:nvPr/>
        </p:nvSpPr>
        <p:spPr>
          <a:xfrm>
            <a:off x="3619424"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2</a:t>
            </a:r>
            <a:endParaRPr lang="en-US" sz="1800" dirty="0"/>
          </a:p>
        </p:txBody>
      </p:sp>
      <p:sp>
        <p:nvSpPr>
          <p:cNvPr id="16" name="Text 11"/>
          <p:cNvSpPr txBox="1"/>
          <p:nvPr/>
        </p:nvSpPr>
        <p:spPr>
          <a:xfrm>
            <a:off x="3619424"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Apóstoles y profetas para edificar</a:t>
            </a:r>
            <a:endParaRPr lang="en-US" sz="1500" dirty="0"/>
          </a:p>
        </p:txBody>
      </p:sp>
      <p:sp>
        <p:nvSpPr>
          <p:cNvPr id="17" name="Text 12"/>
          <p:cNvSpPr txBox="1"/>
          <p:nvPr/>
        </p:nvSpPr>
        <p:spPr>
          <a:xfrm>
            <a:off x="3619424"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Efesios 2:20; 4:11-13</a:t>
            </a:r>
            <a:endParaRPr lang="en-US" sz="1200" dirty="0"/>
          </a:p>
        </p:txBody>
      </p:sp>
      <p:sp>
        <p:nvSpPr>
          <p:cNvPr id="18" name="Shape 13"/>
          <p:cNvSpPr/>
          <p:nvPr/>
        </p:nvSpPr>
        <p:spPr>
          <a:xfrm>
            <a:off x="6233008" y="2057400"/>
            <a:ext cx="2567864" cy="4023360"/>
          </a:xfrm>
          <a:prstGeom prst="rect">
            <a:avLst/>
          </a:prstGeom>
          <a:solidFill>
            <a:srgbClr val="16263A"/>
          </a:solidFill>
          <a:ln/>
        </p:spPr>
      </p:sp>
      <p:pic>
        <p:nvPicPr>
          <p:cNvPr id="19" name="Image 3" descr="preencoded.png"/>
          <p:cNvPicPr>
            <a:picLocks noChangeAspect="1"/>
          </p:cNvPicPr>
          <p:nvPr/>
        </p:nvPicPr>
        <p:blipFill>
          <a:blip r:embed="rId6"/>
          <a:stretch>
            <a:fillRect/>
          </a:stretch>
        </p:blipFill>
        <p:spPr>
          <a:xfrm>
            <a:off x="6233008" y="2057400"/>
            <a:ext cx="2567864" cy="1920240"/>
          </a:xfrm>
          <a:prstGeom prst="rect">
            <a:avLst/>
          </a:prstGeom>
        </p:spPr>
      </p:pic>
      <p:sp>
        <p:nvSpPr>
          <p:cNvPr id="20" name="Shape 14"/>
          <p:cNvSpPr/>
          <p:nvPr/>
        </p:nvSpPr>
        <p:spPr>
          <a:xfrm>
            <a:off x="6461608" y="3703320"/>
            <a:ext cx="548640" cy="548640"/>
          </a:xfrm>
          <a:prstGeom prst="ellipse">
            <a:avLst/>
          </a:prstGeom>
          <a:solidFill>
            <a:srgbClr val="5D63A5"/>
          </a:solidFill>
          <a:ln w="25400">
            <a:solidFill>
              <a:srgbClr val="0B1621"/>
            </a:solidFill>
            <a:prstDash val="solid"/>
          </a:ln>
        </p:spPr>
      </p:sp>
      <p:sp>
        <p:nvSpPr>
          <p:cNvPr id="21" name="Text 15"/>
          <p:cNvSpPr txBox="1"/>
          <p:nvPr/>
        </p:nvSpPr>
        <p:spPr>
          <a:xfrm>
            <a:off x="6461608"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3</a:t>
            </a:r>
            <a:endParaRPr lang="en-US" sz="1800" dirty="0"/>
          </a:p>
        </p:txBody>
      </p:sp>
      <p:sp>
        <p:nvSpPr>
          <p:cNvPr id="22" name="Text 16"/>
          <p:cNvSpPr txBox="1"/>
          <p:nvPr/>
        </p:nvSpPr>
        <p:spPr>
          <a:xfrm>
            <a:off x="6461608"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Ana, las hijas de Felipe y Timoteo</a:t>
            </a:r>
            <a:endParaRPr lang="en-US" sz="1500" dirty="0"/>
          </a:p>
        </p:txBody>
      </p:sp>
      <p:sp>
        <p:nvSpPr>
          <p:cNvPr id="23" name="Text 17"/>
          <p:cNvSpPr txBox="1"/>
          <p:nvPr/>
        </p:nvSpPr>
        <p:spPr>
          <a:xfrm>
            <a:off x="6461608"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Lucas 2:36-38</a:t>
            </a:r>
            <a:endParaRPr lang="en-US" sz="1200" dirty="0"/>
          </a:p>
        </p:txBody>
      </p:sp>
      <p:sp>
        <p:nvSpPr>
          <p:cNvPr id="24" name="Shape 18"/>
          <p:cNvSpPr/>
          <p:nvPr/>
        </p:nvSpPr>
        <p:spPr>
          <a:xfrm>
            <a:off x="9075191" y="2057400"/>
            <a:ext cx="2567864" cy="4023360"/>
          </a:xfrm>
          <a:prstGeom prst="rect">
            <a:avLst/>
          </a:prstGeom>
          <a:solidFill>
            <a:srgbClr val="16263A"/>
          </a:solidFill>
          <a:ln/>
        </p:spPr>
      </p:sp>
      <p:pic>
        <p:nvPicPr>
          <p:cNvPr id="25" name="Image 4" descr="preencoded.png"/>
          <p:cNvPicPr>
            <a:picLocks noChangeAspect="1"/>
          </p:cNvPicPr>
          <p:nvPr/>
        </p:nvPicPr>
        <p:blipFill>
          <a:blip r:embed="rId7"/>
          <a:stretch>
            <a:fillRect/>
          </a:stretch>
        </p:blipFill>
        <p:spPr>
          <a:xfrm>
            <a:off x="9075191" y="2057400"/>
            <a:ext cx="2567864" cy="1920240"/>
          </a:xfrm>
          <a:prstGeom prst="rect">
            <a:avLst/>
          </a:prstGeom>
        </p:spPr>
      </p:pic>
      <p:sp>
        <p:nvSpPr>
          <p:cNvPr id="26" name="Shape 19"/>
          <p:cNvSpPr/>
          <p:nvPr/>
        </p:nvSpPr>
        <p:spPr>
          <a:xfrm>
            <a:off x="9303791" y="3703320"/>
            <a:ext cx="548640" cy="548640"/>
          </a:xfrm>
          <a:prstGeom prst="ellipse">
            <a:avLst/>
          </a:prstGeom>
          <a:solidFill>
            <a:srgbClr val="5D63A5"/>
          </a:solidFill>
          <a:ln w="25400">
            <a:solidFill>
              <a:srgbClr val="0B1621"/>
            </a:solidFill>
            <a:prstDash val="solid"/>
          </a:ln>
        </p:spPr>
      </p:sp>
      <p:sp>
        <p:nvSpPr>
          <p:cNvPr id="27" name="Text 20"/>
          <p:cNvSpPr txBox="1"/>
          <p:nvPr/>
        </p:nvSpPr>
        <p:spPr>
          <a:xfrm>
            <a:off x="9303791"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4</a:t>
            </a:r>
            <a:endParaRPr lang="en-US" sz="1800" dirty="0"/>
          </a:p>
        </p:txBody>
      </p:sp>
      <p:sp>
        <p:nvSpPr>
          <p:cNvPr id="28" name="Text 21"/>
          <p:cNvSpPr txBox="1"/>
          <p:nvPr/>
        </p:nvSpPr>
        <p:spPr>
          <a:xfrm>
            <a:off x="9303791"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Armadura contra los falsos profetas</a:t>
            </a:r>
            <a:endParaRPr lang="en-US" sz="1500" dirty="0"/>
          </a:p>
        </p:txBody>
      </p:sp>
      <p:sp>
        <p:nvSpPr>
          <p:cNvPr id="29" name="Text 22"/>
          <p:cNvSpPr txBox="1"/>
          <p:nvPr/>
        </p:nvSpPr>
        <p:spPr>
          <a:xfrm>
            <a:off x="9303791"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Efesios 6:10-18</a:t>
            </a:r>
            <a:endParaRPr lang="en-US" sz="1200" dirty="0"/>
          </a:p>
        </p:txBody>
      </p:sp>
      <p:pic>
        <p:nvPicPr>
          <p:cNvPr id="30" name="Image 5" descr="preencoded.png"/>
          <p:cNvPicPr>
            <a:picLocks noChangeAspect="1"/>
          </p:cNvPicPr>
          <p:nvPr/>
        </p:nvPicPr>
        <p:blipFill>
          <a:blip r:embed="rId8"/>
          <a:stretch>
            <a:fillRect/>
          </a:stretch>
        </p:blipFill>
        <p:spPr>
          <a:xfrm>
            <a:off x="548640" y="6419088"/>
            <a:ext cx="182880" cy="182880"/>
          </a:xfrm>
          <a:prstGeom prst="rect">
            <a:avLst/>
          </a:prstGeom>
        </p:spPr>
      </p:pic>
      <p:sp>
        <p:nvSpPr>
          <p:cNvPr id="31" name="Text 23"/>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32" name="Text 24"/>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4  ·  PROFETAS DEL NUEVO TESTAMENTO</a:t>
            </a:r>
            <a:endParaRPr lang="en-US" sz="8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400" dirty="0">
                <a:solidFill>
                  <a:srgbClr val="FFFFFF"/>
                </a:solidFill>
                <a:latin typeface="Calibri" pitchFamily="34" charset="0"/>
                <a:ea typeface="Calibri" pitchFamily="34" charset="-122"/>
                <a:cs typeface="Calibri" pitchFamily="34" charset="-120"/>
              </a:rPr>
              <a:t>El que dijo “Haya luz” es el mismo que murió en la cruz por mí. Esta semana, cuando me sienta pequeño o sin rumbo, recordaré que mi Creador me conoce y me ama, y responderé como Pedro: “Tú eres el Cristo”.</a:t>
            </a:r>
            <a:endParaRPr lang="en-US" sz="140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1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1</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400" b="1" dirty="0">
                <a:solidFill>
                  <a:srgbClr val="0B1621"/>
                </a:solidFill>
                <a:latin typeface="Century Gothic" pitchFamily="34" charset="0"/>
                <a:ea typeface="Century Gothic" pitchFamily="34" charset="-122"/>
                <a:cs typeface="Century Gothic" pitchFamily="34" charset="-120"/>
              </a:rPr>
              <a:t>Jesús, el Profeta que Moisés anunció</a:t>
            </a:r>
            <a:endParaRPr lang="en-US" sz="24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¿Quién decía la gente que era Jesús, y por qué la confesión de Pedro va más allá de llamarlo profeta?  </a:t>
            </a:r>
            <a:r>
              <a:rPr lang="en-US" sz="1600" b="1" dirty="0">
                <a:solidFill>
                  <a:srgbClr val="5D63A5"/>
                </a:solidFill>
                <a:latin typeface="Calibri" pitchFamily="34" charset="0"/>
                <a:ea typeface="Calibri" pitchFamily="34" charset="-122"/>
                <a:cs typeface="Calibri" pitchFamily="34" charset="-120"/>
              </a:rPr>
              <a:t>Mateo 16:13-16</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Moisés anunció un Profeta “como yo” a quien el pueblo debía oír; Pedro y la iglesia primitiva identificaron a ese Profeta con Jesús, cumplimiento de todas las profecías mesiánicas</a:t>
            </a:r>
            <a:r>
              <a:rPr lang="en-US" sz="1600" b="1" dirty="0">
                <a:solidFill>
                  <a:srgbClr val="5D63A5"/>
                </a:solidFill>
                <a:latin typeface="Calibri" pitchFamily="34" charset="0"/>
                <a:ea typeface="Calibri" pitchFamily="34" charset="-122"/>
                <a:cs typeface="Calibri" pitchFamily="34" charset="-120"/>
              </a:rPr>
              <a:t> (Deuteronomio 18:15; Hechos 3:22; Lucas 24:25-27)</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La gente lo veía como Juan, Elías o Jeremías, pero Pedro confesó: “Tú eres el Cristo, el Hijo del Dios viviente”; Jesús es más que profeta: el Verbo hecho carne, Creador de todo</a:t>
            </a:r>
            <a:r>
              <a:rPr lang="en-US" sz="1600" b="1" dirty="0">
                <a:solidFill>
                  <a:srgbClr val="5D63A5"/>
                </a:solidFill>
                <a:latin typeface="Calibri" pitchFamily="34" charset="0"/>
                <a:ea typeface="Calibri" pitchFamily="34" charset="-122"/>
                <a:cs typeface="Calibri" pitchFamily="34" charset="-120"/>
              </a:rPr>
              <a:t> (Mateo 16:14-16; Juan 1:1-3, 14)</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La palabra profética es “luz que alumbra en lugar oscuro” hasta que salga el Lucero de la mañana: Jesús, Creador y crucificado, es la fuente de esa luz</a:t>
            </a:r>
            <a:r>
              <a:rPr lang="en-US" sz="1600" b="1" dirty="0">
                <a:solidFill>
                  <a:srgbClr val="5D63A5"/>
                </a:solidFill>
                <a:latin typeface="Calibri" pitchFamily="34" charset="0"/>
                <a:ea typeface="Calibri" pitchFamily="34" charset="-122"/>
                <a:cs typeface="Calibri" pitchFamily="34" charset="-120"/>
              </a:rPr>
              <a:t> (2 Pedro 1:19; Juan 1:4-5)</a:t>
            </a:r>
            <a:endParaRPr lang="en-US" sz="16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4  ·  PROFETAS DEL NUEVO TESTAMENTO</a:t>
            </a:r>
            <a:endParaRPr lang="en-US" sz="8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350" dirty="0">
                <a:solidFill>
                  <a:srgbClr val="FFFFFF"/>
                </a:solidFill>
                <a:latin typeface="Calibri" pitchFamily="34" charset="0"/>
                <a:ea typeface="Calibri" pitchFamily="34" charset="-122"/>
                <a:cs typeface="Calibri" pitchFamily="34" charset="-120"/>
              </a:rPr>
              <a:t>La Biblia es el único registro oficial de lo que apóstoles y profetas dijeron sobre Jesús; por eso es mi autoridad final. Esta semana usaré mis palabras, como los profetas, para edificar, exhortar y consolar a alguien de mi iglesia.</a:t>
            </a:r>
            <a:endParaRPr lang="en-US" sz="135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2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2</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800" b="1" dirty="0">
                <a:solidFill>
                  <a:srgbClr val="0B1621"/>
                </a:solidFill>
                <a:latin typeface="Century Gothic" pitchFamily="34" charset="0"/>
                <a:ea typeface="Century Gothic" pitchFamily="34" charset="-122"/>
                <a:cs typeface="Century Gothic" pitchFamily="34" charset="-120"/>
              </a:rPr>
              <a:t>Apóstoles y profetas para edificar</a:t>
            </a:r>
            <a:endParaRPr lang="en-US" sz="28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¿Cuál era la función de los apóstoles y los profetas en relación con Cristo y la iglesia?  </a:t>
            </a:r>
            <a:r>
              <a:rPr lang="en-US" sz="1600" b="1" dirty="0">
                <a:solidFill>
                  <a:srgbClr val="5D63A5"/>
                </a:solidFill>
                <a:latin typeface="Calibri" pitchFamily="34" charset="0"/>
                <a:ea typeface="Calibri" pitchFamily="34" charset="-122"/>
                <a:cs typeface="Calibri" pitchFamily="34" charset="-120"/>
              </a:rPr>
              <a:t>Efesios 2:20; 4:11-13</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500" dirty="0">
                <a:solidFill>
                  <a:srgbClr val="1F2233"/>
                </a:solidFill>
                <a:latin typeface="Calibri" pitchFamily="34" charset="0"/>
                <a:ea typeface="Calibri" pitchFamily="34" charset="-122"/>
                <a:cs typeface="Calibri" pitchFamily="34" charset="-120"/>
              </a:rPr>
              <a:t>Apóstol significa “enviado”; Pablo defendió su apostolado como llamado “por la voluntad de Dios”, no por herencia familiar como los sacerdotes, y recibió el mismo nivel de inspiración que los profetas</a:t>
            </a:r>
            <a:r>
              <a:rPr lang="en-US" sz="1500" b="1" dirty="0">
                <a:solidFill>
                  <a:srgbClr val="5D63A5"/>
                </a:solidFill>
                <a:latin typeface="Calibri" pitchFamily="34" charset="0"/>
                <a:ea typeface="Calibri" pitchFamily="34" charset="-122"/>
                <a:cs typeface="Calibri" pitchFamily="34" charset="-120"/>
              </a:rPr>
              <a:t> (1 Corintios 1:1; 9:1-2; Efesios 3:5)</a:t>
            </a:r>
            <a:endParaRPr lang="en-US" sz="1500" dirty="0"/>
          </a:p>
          <a:p>
            <a:pPr marL="228600" indent="-228600">
              <a:lnSpc>
                <a:spcPct val="105000"/>
              </a:lnSpc>
              <a:spcAft>
                <a:spcPts val="900"/>
              </a:spcAft>
              <a:buSzPct val="100000"/>
              <a:buChar char="■"/>
            </a:pPr>
            <a:r>
              <a:rPr lang="en-US" sz="1500" dirty="0">
                <a:solidFill>
                  <a:srgbClr val="1F2233"/>
                </a:solidFill>
                <a:latin typeface="Calibri" pitchFamily="34" charset="0"/>
                <a:ea typeface="Calibri" pitchFamily="34" charset="-122"/>
                <a:cs typeface="Calibri" pitchFamily="34" charset="-120"/>
              </a:rPr>
              <a:t>La iglesia está edificada sobre el fundamento de apóstoles y profetas, con Cristo como piedra angular; ambos tienen igual autoridad, y no todo profeta era apóstol, como Judas y Silas</a:t>
            </a:r>
            <a:r>
              <a:rPr lang="en-US" sz="1500" b="1" dirty="0">
                <a:solidFill>
                  <a:srgbClr val="5D63A5"/>
                </a:solidFill>
                <a:latin typeface="Calibri" pitchFamily="34" charset="0"/>
                <a:ea typeface="Calibri" pitchFamily="34" charset="-122"/>
                <a:cs typeface="Calibri" pitchFamily="34" charset="-120"/>
              </a:rPr>
              <a:t> (2 Pedro 3:1-2; Hechos 15:32)</a:t>
            </a:r>
            <a:endParaRPr lang="en-US" sz="1500" dirty="0"/>
          </a:p>
          <a:p>
            <a:pPr marL="228600" indent="-228600">
              <a:lnSpc>
                <a:spcPct val="105000"/>
              </a:lnSpc>
              <a:spcAft>
                <a:spcPts val="900"/>
              </a:spcAft>
              <a:buSzPct val="100000"/>
              <a:buChar char="■"/>
            </a:pPr>
            <a:r>
              <a:rPr lang="en-US" sz="1500" dirty="0">
                <a:solidFill>
                  <a:srgbClr val="1F2233"/>
                </a:solidFill>
                <a:latin typeface="Calibri" pitchFamily="34" charset="0"/>
                <a:ea typeface="Calibri" pitchFamily="34" charset="-122"/>
                <a:cs typeface="Calibri" pitchFamily="34" charset="-120"/>
              </a:rPr>
              <a:t>“El que profetiza habla a los hombres para edificar, exhortar y consolar”; el don busca perfeccionar a los santos hasta la madurez de Cristo, y sus palabras “son ciertas y verdaderas”</a:t>
            </a:r>
            <a:r>
              <a:rPr lang="en-US" sz="1500" b="1" dirty="0">
                <a:solidFill>
                  <a:srgbClr val="5D63A5"/>
                </a:solidFill>
                <a:latin typeface="Calibri" pitchFamily="34" charset="0"/>
                <a:ea typeface="Calibri" pitchFamily="34" charset="-122"/>
                <a:cs typeface="Calibri" pitchFamily="34" charset="-120"/>
              </a:rPr>
              <a:t> (1 Corintios 14:3; Apocalipsis 22:6)</a:t>
            </a:r>
            <a:endParaRPr lang="en-US" sz="15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4  ·  PROFETAS DEL NUEVO TESTAMENTO</a:t>
            </a:r>
            <a:endParaRPr lang="en-US" sz="8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400" dirty="0">
                <a:solidFill>
                  <a:srgbClr val="FFFFFF"/>
                </a:solidFill>
                <a:latin typeface="Calibri" pitchFamily="34" charset="0"/>
                <a:ea typeface="Calibri" pitchFamily="34" charset="-122"/>
                <a:cs typeface="Calibri" pitchFamily="34" charset="-120"/>
              </a:rPr>
              <a:t>Jóvenes, ancianos, hombres, mujeres: todos tenemos un lugar en la obra de Dios. Esta semana identificaré cuál es mi don y, como Ana, hablaré de Jesús a por lo menos una persona que esté esperando esperanza.</a:t>
            </a:r>
            <a:endParaRPr lang="en-US" sz="140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3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3</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800" b="1" dirty="0">
                <a:solidFill>
                  <a:srgbClr val="0B1621"/>
                </a:solidFill>
                <a:latin typeface="Century Gothic" pitchFamily="34" charset="0"/>
                <a:ea typeface="Century Gothic" pitchFamily="34" charset="-122"/>
                <a:cs typeface="Century Gothic" pitchFamily="34" charset="-120"/>
              </a:rPr>
              <a:t>Ana, las hijas de Felipe y Timoteo</a:t>
            </a:r>
            <a:endParaRPr lang="en-US" sz="28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¿Qué dicen estos textos acerca de las profetisas y de los jóvenes colaboradores en la iglesia del primer siglo?  </a:t>
            </a:r>
            <a:r>
              <a:rPr lang="en-US" sz="1600" b="1" dirty="0">
                <a:solidFill>
                  <a:srgbClr val="5D63A5"/>
                </a:solidFill>
                <a:latin typeface="Calibri" pitchFamily="34" charset="0"/>
                <a:ea typeface="Calibri" pitchFamily="34" charset="-122"/>
                <a:cs typeface="Calibri" pitchFamily="34" charset="-120"/>
              </a:rPr>
              <a:t>Lucas 2:36-38</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Ana, la primera llamada “profetisa” en el Nuevo Testamento, servía “noche y día con ayuno y oración” y habló del niño Jesús a todos los que esperaban la redención</a:t>
            </a:r>
            <a:r>
              <a:rPr lang="en-US" sz="1600" b="1" dirty="0">
                <a:solidFill>
                  <a:srgbClr val="5D63A5"/>
                </a:solidFill>
                <a:latin typeface="Calibri" pitchFamily="34" charset="0"/>
                <a:ea typeface="Calibri" pitchFamily="34" charset="-122"/>
                <a:cs typeface="Calibri" pitchFamily="34" charset="-120"/>
              </a:rPr>
              <a:t> (Lucas 2:37-38)</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Felipe tenía “cuatro hijas solteras que profetizaban”: cumplimiento de Joel, “sus hijos e hijas profetizarán”; sus mensajes no entraron en el canon, como los de muchos profetas genuinos</a:t>
            </a:r>
            <a:r>
              <a:rPr lang="en-US" sz="1600" b="1" dirty="0">
                <a:solidFill>
                  <a:srgbClr val="5D63A5"/>
                </a:solidFill>
                <a:latin typeface="Calibri" pitchFamily="34" charset="0"/>
                <a:ea typeface="Calibri" pitchFamily="34" charset="-122"/>
                <a:cs typeface="Calibri" pitchFamily="34" charset="-120"/>
              </a:rPr>
              <a:t> (Hechos 21:9; Hechos 2:17-18)</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Jóvenes pastores como Timoteo y Tito trabajaron guiados por los apóstoles; Pablo encargó a Timoteo militar “conforme a las profecías que antes se hicieron acerca de ti”</a:t>
            </a:r>
            <a:r>
              <a:rPr lang="en-US" sz="1600" b="1" dirty="0">
                <a:solidFill>
                  <a:srgbClr val="5D63A5"/>
                </a:solidFill>
                <a:latin typeface="Calibri" pitchFamily="34" charset="0"/>
                <a:ea typeface="Calibri" pitchFamily="34" charset="-122"/>
                <a:cs typeface="Calibri" pitchFamily="34" charset="-120"/>
              </a:rPr>
              <a:t> (1 Timoteo 1:18; 4:12; Tito 2:15)</a:t>
            </a:r>
            <a:endParaRPr lang="en-US" sz="16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4  ·  PROFETAS DEL NUEVO TESTAMENTO</a:t>
            </a:r>
            <a:endParaRPr lang="en-US" sz="8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400" dirty="0">
                <a:solidFill>
                  <a:srgbClr val="FFFFFF"/>
                </a:solidFill>
                <a:latin typeface="Calibri" pitchFamily="34" charset="0"/>
                <a:ea typeface="Calibri" pitchFamily="34" charset="-122"/>
                <a:cs typeface="Calibri" pitchFamily="34" charset="-120"/>
              </a:rPr>
              <a:t>Reconozco que un mensaje atractivo o un “milagro” pueden impresionarme más que la Biblia. Esta semana, antes de aceptar o compartir cualquier enseñanza o video espiritual, lo compararé con la Escritura y me preguntaré si exalta a Cristo.</a:t>
            </a:r>
            <a:endParaRPr lang="en-US" sz="140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4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4</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400" b="1" dirty="0">
                <a:solidFill>
                  <a:srgbClr val="0B1621"/>
                </a:solidFill>
                <a:latin typeface="Century Gothic" pitchFamily="34" charset="0"/>
                <a:ea typeface="Century Gothic" pitchFamily="34" charset="-122"/>
                <a:cs typeface="Century Gothic" pitchFamily="34" charset="-120"/>
              </a:rPr>
              <a:t>Armadura contra los falsos profetas</a:t>
            </a:r>
            <a:endParaRPr lang="en-US" sz="24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¿De qué nos advierte Jesús sobre los falsos profetas, y cómo podemos protegernos de todo engaño?  </a:t>
            </a:r>
            <a:r>
              <a:rPr lang="en-US" sz="1600" b="1" dirty="0">
                <a:solidFill>
                  <a:srgbClr val="5D63A5"/>
                </a:solidFill>
                <a:latin typeface="Calibri" pitchFamily="34" charset="0"/>
                <a:ea typeface="Calibri" pitchFamily="34" charset="-122"/>
                <a:cs typeface="Calibri" pitchFamily="34" charset="-120"/>
              </a:rPr>
              <a:t>Efesios 6:10-18</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500" dirty="0">
                <a:solidFill>
                  <a:srgbClr val="1F2233"/>
                </a:solidFill>
                <a:latin typeface="Calibri" pitchFamily="34" charset="0"/>
                <a:ea typeface="Calibri" pitchFamily="34" charset="-122"/>
                <a:cs typeface="Calibri" pitchFamily="34" charset="-120"/>
              </a:rPr>
              <a:t>Jesús advirtió que se levantarían falsos cristos y falsos profetas con “grandes señales y prodigios” capaces de engañar aun a los elegidos; lo sobrenatural no prueba que algo sea de Dios</a:t>
            </a:r>
            <a:r>
              <a:rPr lang="en-US" sz="1500" b="1" dirty="0">
                <a:solidFill>
                  <a:srgbClr val="5D63A5"/>
                </a:solidFill>
                <a:latin typeface="Calibri" pitchFamily="34" charset="0"/>
                <a:ea typeface="Calibri" pitchFamily="34" charset="-122"/>
                <a:cs typeface="Calibri" pitchFamily="34" charset="-120"/>
              </a:rPr>
              <a:t> (Mateo 24:23-24; Marcos 13:22)</a:t>
            </a:r>
            <a:endParaRPr lang="en-US" sz="1500" dirty="0"/>
          </a:p>
          <a:p>
            <a:pPr marL="228600" indent="-228600">
              <a:lnSpc>
                <a:spcPct val="105000"/>
              </a:lnSpc>
              <a:spcAft>
                <a:spcPts val="900"/>
              </a:spcAft>
              <a:buSzPct val="100000"/>
              <a:buChar char="■"/>
            </a:pPr>
            <a:r>
              <a:rPr lang="en-US" sz="1500" dirty="0">
                <a:solidFill>
                  <a:srgbClr val="1F2233"/>
                </a:solidFill>
                <a:latin typeface="Calibri" pitchFamily="34" charset="0"/>
                <a:ea typeface="Calibri" pitchFamily="34" charset="-122"/>
                <a:cs typeface="Calibri" pitchFamily="34" charset="-120"/>
              </a:rPr>
              <a:t>Vienen “disfrazados de ovejas” pero son “lobos rapaces”; “por sus frutos los conocerán”, y debemos probar los espíritus para ver si son de Dios, porque muchos falsos profetas han salido al mundo</a:t>
            </a:r>
            <a:r>
              <a:rPr lang="en-US" sz="1500" b="1" dirty="0">
                <a:solidFill>
                  <a:srgbClr val="5D63A5"/>
                </a:solidFill>
                <a:latin typeface="Calibri" pitchFamily="34" charset="0"/>
                <a:ea typeface="Calibri" pitchFamily="34" charset="-122"/>
                <a:cs typeface="Calibri" pitchFamily="34" charset="-120"/>
              </a:rPr>
              <a:t> (Mateo 7:15-20; 1 Juan 4:1)</a:t>
            </a:r>
            <a:endParaRPr lang="en-US" sz="1500" dirty="0"/>
          </a:p>
          <a:p>
            <a:pPr marL="228600" indent="-228600">
              <a:lnSpc>
                <a:spcPct val="105000"/>
              </a:lnSpc>
              <a:spcAft>
                <a:spcPts val="900"/>
              </a:spcAft>
              <a:buSzPct val="100000"/>
              <a:buChar char="■"/>
            </a:pPr>
            <a:r>
              <a:rPr lang="en-US" sz="1500" dirty="0">
                <a:solidFill>
                  <a:srgbClr val="1F2233"/>
                </a:solidFill>
                <a:latin typeface="Calibri" pitchFamily="34" charset="0"/>
                <a:ea typeface="Calibri" pitchFamily="34" charset="-122"/>
                <a:cs typeface="Calibri" pitchFamily="34" charset="-120"/>
              </a:rPr>
              <a:t>Nuestra lucha no es contra sangre y carne sino contra potestades espirituales; la protección es ceñirnos con la verdad, vestir la coraza de justicia, orar en el Espíritu y arraigarnos en la Palabra</a:t>
            </a:r>
            <a:r>
              <a:rPr lang="en-US" sz="1500" b="1" dirty="0">
                <a:solidFill>
                  <a:srgbClr val="5D63A5"/>
                </a:solidFill>
                <a:latin typeface="Calibri" pitchFamily="34" charset="0"/>
                <a:ea typeface="Calibri" pitchFamily="34" charset="-122"/>
                <a:cs typeface="Calibri" pitchFamily="34" charset="-120"/>
              </a:rPr>
              <a:t> (Efesios 6:12, 14-18)</a:t>
            </a:r>
            <a:endParaRPr lang="en-US" sz="15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4  ·  PROFETAS DEL NUEVO TESTAMENTO</a:t>
            </a:r>
            <a:endParaRPr lang="en-US" sz="8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1695" cy="2514600"/>
          </a:xfrm>
          <a:prstGeom prst="rect">
            <a:avLst/>
          </a:prstGeom>
        </p:spPr>
      </p:pic>
      <p:sp>
        <p:nvSpPr>
          <p:cNvPr id="3" name="Shape 0"/>
          <p:cNvSpPr/>
          <p:nvPr/>
        </p:nvSpPr>
        <p:spPr>
          <a:xfrm>
            <a:off x="0" y="0"/>
            <a:ext cx="12191695" cy="2514600"/>
          </a:xfrm>
          <a:prstGeom prst="rect">
            <a:avLst/>
          </a:prstGeom>
          <a:solidFill>
            <a:srgbClr val="0B1621">
              <a:alpha val="45000"/>
            </a:srgbClr>
          </a:solidFill>
          <a:ln/>
        </p:spPr>
      </p:sp>
      <p:sp>
        <p:nvSpPr>
          <p:cNvPr id="4" name="Shape 1"/>
          <p:cNvSpPr/>
          <p:nvPr/>
        </p:nvSpPr>
        <p:spPr>
          <a:xfrm>
            <a:off x="548640" y="502920"/>
            <a:ext cx="3845966" cy="384048"/>
          </a:xfrm>
          <a:prstGeom prst="roundRect">
            <a:avLst>
              <a:gd name="adj" fmla="val 50000"/>
            </a:avLst>
          </a:prstGeom>
          <a:solidFill>
            <a:srgbClr val="5D63A5"/>
          </a:solidFill>
          <a:ln/>
        </p:spPr>
      </p:sp>
      <p:pic>
        <p:nvPicPr>
          <p:cNvPr id="5" name="Image 1" descr="preencoded.png"/>
          <p:cNvPicPr>
            <a:picLocks noChangeAspect="1"/>
          </p:cNvPicPr>
          <p:nvPr/>
        </p:nvPicPr>
        <p:blipFill>
          <a:blip r:embed="rId4"/>
          <a:stretch>
            <a:fillRect/>
          </a:stretch>
        </p:blipFill>
        <p:spPr>
          <a:xfrm>
            <a:off x="694944" y="594360"/>
            <a:ext cx="201168" cy="201168"/>
          </a:xfrm>
          <a:prstGeom prst="rect">
            <a:avLst/>
          </a:prstGeom>
        </p:spPr>
      </p:pic>
      <p:sp>
        <p:nvSpPr>
          <p:cNvPr id="6" name="Text 2"/>
          <p:cNvSpPr txBox="1"/>
          <p:nvPr/>
        </p:nvSpPr>
        <p:spPr>
          <a:xfrm>
            <a:off x="969264" y="502920"/>
            <a:ext cx="3388766"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APLICA · REFLEXIÓN PERSONAL</a:t>
            </a:r>
            <a:endParaRPr lang="en-US" sz="1100" dirty="0"/>
          </a:p>
        </p:txBody>
      </p:sp>
      <p:pic>
        <p:nvPicPr>
          <p:cNvPr id="7" name="Image 2" descr="preencoded.png"/>
          <p:cNvPicPr>
            <a:picLocks noChangeAspect="1"/>
          </p:cNvPicPr>
          <p:nvPr/>
        </p:nvPicPr>
        <p:blipFill>
          <a:blip r:embed="rId5"/>
          <a:stretch>
            <a:fillRect/>
          </a:stretch>
        </p:blipFill>
        <p:spPr>
          <a:xfrm>
            <a:off x="548640" y="2926080"/>
            <a:ext cx="457200" cy="457200"/>
          </a:xfrm>
          <a:prstGeom prst="rect">
            <a:avLst/>
          </a:prstGeom>
        </p:spPr>
      </p:pic>
      <p:sp>
        <p:nvSpPr>
          <p:cNvPr id="8" name="Text 3"/>
          <p:cNvSpPr txBox="1"/>
          <p:nvPr/>
        </p:nvSpPr>
        <p:spPr>
          <a:xfrm>
            <a:off x="1280160" y="2926080"/>
            <a:ext cx="10332720" cy="3291840"/>
          </a:xfrm>
          <a:prstGeom prst="rect">
            <a:avLst/>
          </a:prstGeom>
          <a:noFill/>
          <a:ln/>
        </p:spPr>
        <p:txBody>
          <a:bodyPr wrap="square" lIns="0" tIns="0" rIns="0" bIns="0" rtlCol="0" anchor="t"/>
          <a:lstStyle/>
          <a:p>
            <a:pPr marL="0" indent="0">
              <a:lnSpc>
                <a:spcPct val="115000"/>
              </a:lnSpc>
              <a:spcAft>
                <a:spcPts val="1400"/>
              </a:spcAft>
              <a:buNone/>
            </a:pPr>
            <a:r>
              <a:rPr lang="en-US" sz="2200" i="1" dirty="0">
                <a:solidFill>
                  <a:srgbClr val="1F2233"/>
                </a:solidFill>
                <a:latin typeface="Calibri" pitchFamily="34" charset="0"/>
                <a:ea typeface="Calibri" pitchFamily="34" charset="-122"/>
                <a:cs typeface="Calibri" pitchFamily="34" charset="-120"/>
              </a:rPr>
              <a:t>“Nuestro crecimiento en la gracia, nuestro gozo, nuestra utilidad, todo depende de nuestra unión con Cristo. Debemos crecer en la gracia por medio de la comunión con él día a día, hora a hora — permaneciendo en él—. Él no solo es el autor, sino también el perfeccionador de la fe.”</a:t>
            </a:r>
            <a:endParaRPr lang="en-US" sz="2200" dirty="0"/>
          </a:p>
          <a:p>
            <a:pPr marL="0" indent="0">
              <a:lnSpc>
                <a:spcPct val="115000"/>
              </a:lnSpc>
              <a:buNone/>
            </a:pPr>
            <a:r>
              <a:rPr lang="en-US" sz="1300" b="1" dirty="0">
                <a:solidFill>
                  <a:srgbClr val="5D63A5"/>
                </a:solidFill>
                <a:latin typeface="Century Gothic" pitchFamily="34" charset="0"/>
                <a:ea typeface="Century Gothic" pitchFamily="34" charset="-122"/>
                <a:cs typeface="Century Gothic" pitchFamily="34" charset="-120"/>
              </a:rPr>
              <a:t>— Elena G. de White, El camino a Cristo, p. 58</a:t>
            </a:r>
            <a:endParaRPr lang="en-US" sz="2200" dirty="0"/>
          </a:p>
        </p:txBody>
      </p:sp>
      <p:pic>
        <p:nvPicPr>
          <p:cNvPr id="9" name="Image 3" descr="preencoded.png"/>
          <p:cNvPicPr>
            <a:picLocks noChangeAspect="1"/>
          </p:cNvPicPr>
          <p:nvPr/>
        </p:nvPicPr>
        <p:blipFill>
          <a:blip r:embed="rId6"/>
          <a:stretch>
            <a:fillRect/>
          </a:stretch>
        </p:blipFill>
        <p:spPr>
          <a:xfrm>
            <a:off x="548640" y="6419088"/>
            <a:ext cx="182880" cy="182880"/>
          </a:xfrm>
          <a:prstGeom prst="rect">
            <a:avLst/>
          </a:prstGeom>
        </p:spPr>
      </p:pic>
      <p:sp>
        <p:nvSpPr>
          <p:cNvPr id="10" name="Text 4"/>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5A5F73"/>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1" name="Text 5"/>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4  ·  PROFETAS DEL NUEVO TESTAMENTO</a:t>
            </a:r>
            <a:endParaRPr lang="en-US" sz="8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548640" y="822960"/>
            <a:ext cx="1097280" cy="1097280"/>
          </a:xfrm>
          <a:prstGeom prst="ellipse">
            <a:avLst/>
          </a:prstGeom>
          <a:solidFill>
            <a:srgbClr val="5D63A5"/>
          </a:solidFill>
          <a:ln/>
        </p:spPr>
      </p:sp>
      <p:pic>
        <p:nvPicPr>
          <p:cNvPr id="3" name="Image 0" descr="preencoded.png"/>
          <p:cNvPicPr>
            <a:picLocks noChangeAspect="1"/>
          </p:cNvPicPr>
          <p:nvPr/>
        </p:nvPicPr>
        <p:blipFill>
          <a:blip r:embed="rId4"/>
          <a:stretch>
            <a:fillRect/>
          </a:stretch>
        </p:blipFill>
        <p:spPr>
          <a:xfrm>
            <a:off x="841248" y="1097280"/>
            <a:ext cx="512064" cy="548640"/>
          </a:xfrm>
          <a:prstGeom prst="rect">
            <a:avLst/>
          </a:prstGeom>
        </p:spPr>
      </p:pic>
      <p:sp>
        <p:nvSpPr>
          <p:cNvPr id="4" name="Text 1"/>
          <p:cNvSpPr txBox="1"/>
          <p:nvPr/>
        </p:nvSpPr>
        <p:spPr>
          <a:xfrm>
            <a:off x="1920240" y="868680"/>
            <a:ext cx="7315200" cy="1005840"/>
          </a:xfrm>
          <a:prstGeom prst="rect">
            <a:avLst/>
          </a:prstGeom>
          <a:noFill/>
          <a:ln/>
        </p:spPr>
        <p:txBody>
          <a:bodyPr wrap="square" lIns="0" tIns="0" rIns="0" bIns="0" rtlCol="0" anchor="ctr"/>
          <a:lstStyle/>
          <a:p>
            <a:pPr marL="0" indent="0">
              <a:buNone/>
            </a:pPr>
            <a:r>
              <a:rPr lang="en-US" sz="3000" b="1" dirty="0">
                <a:solidFill>
                  <a:srgbClr val="FFFFFF"/>
                </a:solidFill>
                <a:latin typeface="Century Gothic" pitchFamily="34" charset="0"/>
                <a:ea typeface="Century Gothic" pitchFamily="34" charset="-122"/>
                <a:cs typeface="Century Gothic" pitchFamily="34" charset="-120"/>
              </a:rPr>
              <a:t>Reflexiona</a:t>
            </a:r>
            <a:endParaRPr lang="en-US" sz="3000" dirty="0"/>
          </a:p>
          <a:p>
            <a:pPr marL="0" indent="0">
              <a:buNone/>
            </a:pPr>
            <a:r>
              <a:rPr lang="en-US" sz="1400" dirty="0">
                <a:solidFill>
                  <a:srgbClr val="A7ABDE"/>
                </a:solidFill>
                <a:latin typeface="Century Gothic" pitchFamily="34" charset="0"/>
                <a:ea typeface="Century Gothic" pitchFamily="34" charset="-122"/>
                <a:cs typeface="Century Gothic" pitchFamily="34" charset="-120"/>
              </a:rPr>
              <a:t>Un momento personal de introspección</a:t>
            </a:r>
            <a:endParaRPr lang="en-US" sz="3000" dirty="0"/>
          </a:p>
        </p:txBody>
      </p:sp>
      <p:sp>
        <p:nvSpPr>
          <p:cNvPr id="5" name="Text 2"/>
          <p:cNvSpPr txBox="1"/>
          <p:nvPr/>
        </p:nvSpPr>
        <p:spPr>
          <a:xfrm>
            <a:off x="548640" y="2148840"/>
            <a:ext cx="10972800" cy="3840480"/>
          </a:xfrm>
          <a:prstGeom prst="rect">
            <a:avLst/>
          </a:prstGeom>
          <a:noFill/>
          <a:ln/>
        </p:spPr>
        <p:txBody>
          <a:bodyPr wrap="square" lIns="0" tIns="0" rIns="0" bIns="0" rtlCol="0" anchor="ctr"/>
          <a:lstStyle/>
          <a:p>
            <a:pPr marL="0" indent="0">
              <a:lnSpc>
                <a:spcPct val="115000"/>
              </a:lnSpc>
              <a:buNone/>
            </a:pPr>
            <a:r>
              <a:rPr lang="en-US" sz="3200" dirty="0">
                <a:solidFill>
                  <a:srgbClr val="FFFFFF"/>
                </a:solidFill>
                <a:latin typeface="Century Gothic" pitchFamily="34" charset="0"/>
                <a:ea typeface="Century Gothic" pitchFamily="34" charset="-122"/>
                <a:cs typeface="Century Gothic" pitchFamily="34" charset="-120"/>
              </a:rPr>
              <a:t>Si todo mi crecimiento depende de la unión con Cristo, ¿qué hora concreta de mi día, esta semana, dedicaré a la comunión con él y a su Palabra?</a:t>
            </a:r>
            <a:endParaRPr lang="en-US" sz="3200" dirty="0"/>
          </a:p>
        </p:txBody>
      </p:sp>
      <p:pic>
        <p:nvPicPr>
          <p:cNvPr id="6" name="Image 1" descr="preencoded.png"/>
          <p:cNvPicPr>
            <a:picLocks noChangeAspect="1"/>
          </p:cNvPicPr>
          <p:nvPr/>
        </p:nvPicPr>
        <p:blipFill>
          <a:blip r:embed="rId5"/>
          <a:stretch>
            <a:fillRect/>
          </a:stretch>
        </p:blipFill>
        <p:spPr>
          <a:xfrm>
            <a:off x="548640" y="6419088"/>
            <a:ext cx="182880" cy="182880"/>
          </a:xfrm>
          <a:prstGeom prst="rect">
            <a:avLst/>
          </a:prstGeom>
        </p:spPr>
      </p:pic>
      <p:sp>
        <p:nvSpPr>
          <p:cNvPr id="7" name="Text 3"/>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8" name="Text 4"/>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4  ·  PROFETAS DEL NUEVO TESTAMENTO</a:t>
            </a:r>
            <a:endParaRPr lang="en-US" sz="8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4F5FB"/>
        </a:solidFill>
        <a:effectLst/>
      </p:bgPr>
    </p:bg>
    <p:spTree>
      <p:nvGrpSpPr>
        <p:cNvPr id="1" name=""/>
        <p:cNvGrpSpPr/>
        <p:nvPr/>
      </p:nvGrpSpPr>
      <p:grpSpPr>
        <a:xfrm>
          <a:off x="0" y="0"/>
          <a:ext cx="0" cy="0"/>
          <a:chOff x="0" y="0"/>
          <a:chExt cx="0" cy="0"/>
        </a:xfrm>
      </p:grpSpPr>
      <p:sp>
        <p:nvSpPr>
          <p:cNvPr id="2" name="Shape 0"/>
          <p:cNvSpPr/>
          <p:nvPr/>
        </p:nvSpPr>
        <p:spPr>
          <a:xfrm>
            <a:off x="548640" y="502920"/>
            <a:ext cx="2792578" cy="384048"/>
          </a:xfrm>
          <a:prstGeom prst="roundRect">
            <a:avLst>
              <a:gd name="adj" fmla="val 50000"/>
            </a:avLst>
          </a:prstGeom>
          <a:solidFill>
            <a:srgbClr val="5D63A5"/>
          </a:solidFill>
          <a:ln/>
        </p:spPr>
      </p:sp>
      <p:pic>
        <p:nvPicPr>
          <p:cNvPr id="3" name="Image 0" descr="preencoded.png"/>
          <p:cNvPicPr>
            <a:picLocks noChangeAspect="1"/>
          </p:cNvPicPr>
          <p:nvPr/>
        </p:nvPicPr>
        <p:blipFill>
          <a:blip r:embed="rId3"/>
          <a:stretch>
            <a:fillRect/>
          </a:stretch>
        </p:blipFill>
        <p:spPr>
          <a:xfrm>
            <a:off x="694944" y="594360"/>
            <a:ext cx="201168" cy="201168"/>
          </a:xfrm>
          <a:prstGeom prst="rect">
            <a:avLst/>
          </a:prstGeom>
        </p:spPr>
      </p:pic>
      <p:sp>
        <p:nvSpPr>
          <p:cNvPr id="4" name="Text 1"/>
          <p:cNvSpPr txBox="1"/>
          <p:nvPr/>
        </p:nvSpPr>
        <p:spPr>
          <a:xfrm>
            <a:off x="969264" y="502920"/>
            <a:ext cx="2335378"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CREA · MI DECISIÓN</a:t>
            </a:r>
            <a:endParaRPr lang="en-US" sz="1100" dirty="0"/>
          </a:p>
        </p:txBody>
      </p:sp>
      <p:sp>
        <p:nvSpPr>
          <p:cNvPr id="5" name="Text 2"/>
          <p:cNvSpPr txBox="1"/>
          <p:nvPr/>
        </p:nvSpPr>
        <p:spPr>
          <a:xfrm>
            <a:off x="548640" y="1097280"/>
            <a:ext cx="8229600" cy="640080"/>
          </a:xfrm>
          <a:prstGeom prst="rect">
            <a:avLst/>
          </a:prstGeom>
          <a:noFill/>
          <a:ln/>
        </p:spPr>
        <p:txBody>
          <a:bodyPr wrap="square" lIns="0" tIns="0" rIns="0" bIns="0" rtlCol="0" anchor="t"/>
          <a:lstStyle/>
          <a:p>
            <a:pPr marL="0" indent="0">
              <a:buNone/>
            </a:pPr>
            <a:r>
              <a:rPr lang="en-US" sz="3200" b="1" dirty="0">
                <a:solidFill>
                  <a:srgbClr val="0B1621"/>
                </a:solidFill>
                <a:latin typeface="Century Gothic" pitchFamily="34" charset="0"/>
                <a:ea typeface="Century Gothic" pitchFamily="34" charset="-122"/>
                <a:cs typeface="Century Gothic" pitchFamily="34" charset="-120"/>
              </a:rPr>
              <a:t>Mi desafío para esta semana</a:t>
            </a:r>
            <a:endParaRPr lang="en-US" sz="3200" dirty="0"/>
          </a:p>
        </p:txBody>
      </p:sp>
      <p:sp>
        <p:nvSpPr>
          <p:cNvPr id="6" name="Text 3"/>
          <p:cNvSpPr txBox="1"/>
          <p:nvPr/>
        </p:nvSpPr>
        <p:spPr>
          <a:xfrm>
            <a:off x="548640" y="1719072"/>
            <a:ext cx="8229600" cy="320040"/>
          </a:xfrm>
          <a:prstGeom prst="rect">
            <a:avLst/>
          </a:prstGeom>
          <a:noFill/>
          <a:ln/>
        </p:spPr>
        <p:txBody>
          <a:bodyPr wrap="square" lIns="0" tIns="0" rIns="0" bIns="0" rtlCol="0" anchor="t"/>
          <a:lstStyle/>
          <a:p>
            <a:pPr marL="0" indent="0">
              <a:buNone/>
            </a:pPr>
            <a:r>
              <a:rPr lang="en-US" sz="1500" i="1" dirty="0">
                <a:solidFill>
                  <a:srgbClr val="5A5F73"/>
                </a:solidFill>
                <a:latin typeface="Calibri" pitchFamily="34" charset="0"/>
                <a:ea typeface="Calibri" pitchFamily="34" charset="-122"/>
                <a:cs typeface="Calibri" pitchFamily="34" charset="-120"/>
              </a:rPr>
              <a:t>Marca tu respuesta honesta:</a:t>
            </a:r>
            <a:endParaRPr lang="en-US" sz="1500" dirty="0"/>
          </a:p>
        </p:txBody>
      </p:sp>
      <p:sp>
        <p:nvSpPr>
          <p:cNvPr id="7" name="Shape 4"/>
          <p:cNvSpPr/>
          <p:nvPr/>
        </p:nvSpPr>
        <p:spPr>
          <a:xfrm>
            <a:off x="548640" y="2240280"/>
            <a:ext cx="11094415" cy="1188720"/>
          </a:xfrm>
          <a:prstGeom prst="rect">
            <a:avLst/>
          </a:prstGeom>
          <a:solidFill>
            <a:srgbClr val="FFFFFF"/>
          </a:solidFill>
          <a:ln w="9525">
            <a:solidFill>
              <a:srgbClr val="DADCEB"/>
            </a:solidFill>
            <a:prstDash val="solid"/>
          </a:ln>
          <a:effectLst>
            <a:outerShdw blurRad="76200" dist="25400" dir="5400000" algn="bl" rotWithShape="0">
              <a:srgbClr val="000000">
                <a:alpha val="8000"/>
              </a:srgbClr>
            </a:outerShdw>
          </a:effectLst>
        </p:spPr>
      </p:sp>
      <p:sp>
        <p:nvSpPr>
          <p:cNvPr id="8" name="Shape 5"/>
          <p:cNvSpPr/>
          <p:nvPr/>
        </p:nvSpPr>
        <p:spPr>
          <a:xfrm>
            <a:off x="822960" y="2532888"/>
            <a:ext cx="603504" cy="603504"/>
          </a:xfrm>
          <a:prstGeom prst="ellipse">
            <a:avLst/>
          </a:prstGeom>
          <a:solidFill>
            <a:srgbClr val="5D63A5"/>
          </a:solidFill>
          <a:ln/>
        </p:spPr>
      </p:sp>
      <p:sp>
        <p:nvSpPr>
          <p:cNvPr id="9" name="Text 6"/>
          <p:cNvSpPr txBox="1"/>
          <p:nvPr/>
        </p:nvSpPr>
        <p:spPr>
          <a:xfrm>
            <a:off x="822960" y="2532888"/>
            <a:ext cx="603504" cy="603504"/>
          </a:xfrm>
          <a:prstGeom prst="rect">
            <a:avLst/>
          </a:prstGeom>
          <a:noFill/>
          <a:ln/>
        </p:spPr>
        <p:txBody>
          <a:bodyPr wrap="square" lIns="0" tIns="0" rIns="0" bIns="0" rtlCol="0" anchor="ctr"/>
          <a:lstStyle/>
          <a:p>
            <a:pPr marL="0" indent="0" algn="ctr">
              <a:buNone/>
            </a:pPr>
            <a:r>
              <a:rPr lang="en-US" sz="2000" b="1" dirty="0">
                <a:solidFill>
                  <a:srgbClr val="FFFFFF"/>
                </a:solidFill>
                <a:latin typeface="Century Gothic" pitchFamily="34" charset="0"/>
                <a:ea typeface="Century Gothic" pitchFamily="34" charset="-122"/>
                <a:cs typeface="Century Gothic" pitchFamily="34" charset="-120"/>
              </a:rPr>
              <a:t>1</a:t>
            </a:r>
            <a:endParaRPr lang="en-US" sz="2000" dirty="0"/>
          </a:p>
        </p:txBody>
      </p:sp>
      <p:sp>
        <p:nvSpPr>
          <p:cNvPr id="10" name="Text 7"/>
          <p:cNvSpPr txBox="1"/>
          <p:nvPr/>
        </p:nvSpPr>
        <p:spPr>
          <a:xfrm>
            <a:off x="1645920" y="2240280"/>
            <a:ext cx="7635240" cy="1188720"/>
          </a:xfrm>
          <a:prstGeom prst="rect">
            <a:avLst/>
          </a:prstGeom>
          <a:noFill/>
          <a:ln/>
        </p:spPr>
        <p:txBody>
          <a:bodyPr wrap="square" lIns="0" tIns="0" rIns="0" bIns="0" rtlCol="0" anchor="ctr"/>
          <a:lstStyle/>
          <a:p>
            <a:pPr marL="0" indent="0">
              <a:buNone/>
            </a:pPr>
            <a:r>
              <a:rPr lang="en-US" sz="1700" dirty="0">
                <a:solidFill>
                  <a:srgbClr val="1F2233"/>
                </a:solidFill>
                <a:latin typeface="Calibri" pitchFamily="34" charset="0"/>
                <a:ea typeface="Calibri" pitchFamily="34" charset="-122"/>
                <a:cs typeface="Calibri" pitchFamily="34" charset="-120"/>
              </a:rPr>
              <a:t>Cada día de esta semana leeré un pasaje de los Evangelios y le pediré a Jesús que me muestre su “inigualable encanto”.</a:t>
            </a:r>
            <a:r>
              <a:rPr lang="en-US" sz="1700" b="1" dirty="0">
                <a:solidFill>
                  <a:srgbClr val="5D63A5"/>
                </a:solidFill>
                <a:latin typeface="Calibri" pitchFamily="34" charset="0"/>
                <a:ea typeface="Calibri" pitchFamily="34" charset="-122"/>
                <a:cs typeface="Calibri" pitchFamily="34" charset="-120"/>
              </a:rPr>
              <a:t> (Juan 1:14)</a:t>
            </a:r>
            <a:endParaRPr lang="en-US" sz="1700" dirty="0"/>
          </a:p>
        </p:txBody>
      </p:sp>
      <p:sp>
        <p:nvSpPr>
          <p:cNvPr id="11" name="Shape 8"/>
          <p:cNvSpPr/>
          <p:nvPr/>
        </p:nvSpPr>
        <p:spPr>
          <a:xfrm>
            <a:off x="9494215" y="2679192"/>
            <a:ext cx="310896" cy="310896"/>
          </a:xfrm>
          <a:prstGeom prst="roundRect">
            <a:avLst>
              <a:gd name="adj" fmla="val 14706"/>
            </a:avLst>
          </a:prstGeom>
          <a:solidFill>
            <a:srgbClr val="FFFFFF"/>
          </a:solidFill>
          <a:ln w="22225">
            <a:solidFill>
              <a:srgbClr val="EE8A2A"/>
            </a:solidFill>
            <a:prstDash val="solid"/>
          </a:ln>
        </p:spPr>
      </p:sp>
      <p:sp>
        <p:nvSpPr>
          <p:cNvPr id="12" name="Text 9"/>
          <p:cNvSpPr txBox="1"/>
          <p:nvPr/>
        </p:nvSpPr>
        <p:spPr>
          <a:xfrm>
            <a:off x="9896551" y="2679192"/>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Sí</a:t>
            </a:r>
            <a:endParaRPr lang="en-US" sz="1500" dirty="0"/>
          </a:p>
        </p:txBody>
      </p:sp>
      <p:sp>
        <p:nvSpPr>
          <p:cNvPr id="13" name="Shape 10"/>
          <p:cNvSpPr/>
          <p:nvPr/>
        </p:nvSpPr>
        <p:spPr>
          <a:xfrm>
            <a:off x="10500055" y="2679192"/>
            <a:ext cx="310896" cy="310896"/>
          </a:xfrm>
          <a:prstGeom prst="roundRect">
            <a:avLst>
              <a:gd name="adj" fmla="val 14706"/>
            </a:avLst>
          </a:prstGeom>
          <a:solidFill>
            <a:srgbClr val="FFFFFF"/>
          </a:solidFill>
          <a:ln w="22225">
            <a:solidFill>
              <a:srgbClr val="EE8A2A"/>
            </a:solidFill>
            <a:prstDash val="solid"/>
          </a:ln>
        </p:spPr>
      </p:sp>
      <p:sp>
        <p:nvSpPr>
          <p:cNvPr id="14" name="Text 11"/>
          <p:cNvSpPr txBox="1"/>
          <p:nvPr/>
        </p:nvSpPr>
        <p:spPr>
          <a:xfrm>
            <a:off x="10902391" y="2679192"/>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No</a:t>
            </a:r>
            <a:endParaRPr lang="en-US" sz="1500" dirty="0"/>
          </a:p>
        </p:txBody>
      </p:sp>
      <p:sp>
        <p:nvSpPr>
          <p:cNvPr id="15" name="Shape 12"/>
          <p:cNvSpPr/>
          <p:nvPr/>
        </p:nvSpPr>
        <p:spPr>
          <a:xfrm>
            <a:off x="548640" y="3630168"/>
            <a:ext cx="11094415" cy="1188720"/>
          </a:xfrm>
          <a:prstGeom prst="rect">
            <a:avLst/>
          </a:prstGeom>
          <a:solidFill>
            <a:srgbClr val="FFFFFF"/>
          </a:solidFill>
          <a:ln w="9525">
            <a:solidFill>
              <a:srgbClr val="DADCEB"/>
            </a:solidFill>
            <a:prstDash val="solid"/>
          </a:ln>
          <a:effectLst>
            <a:outerShdw blurRad="76200" dist="25400" dir="5400000" algn="bl" rotWithShape="0">
              <a:srgbClr val="000000">
                <a:alpha val="8000"/>
              </a:srgbClr>
            </a:outerShdw>
          </a:effectLst>
        </p:spPr>
      </p:sp>
      <p:sp>
        <p:nvSpPr>
          <p:cNvPr id="16" name="Shape 13"/>
          <p:cNvSpPr/>
          <p:nvPr/>
        </p:nvSpPr>
        <p:spPr>
          <a:xfrm>
            <a:off x="822960" y="3922776"/>
            <a:ext cx="603504" cy="603504"/>
          </a:xfrm>
          <a:prstGeom prst="ellipse">
            <a:avLst/>
          </a:prstGeom>
          <a:solidFill>
            <a:srgbClr val="5D63A5"/>
          </a:solidFill>
          <a:ln/>
        </p:spPr>
      </p:sp>
      <p:sp>
        <p:nvSpPr>
          <p:cNvPr id="17" name="Text 14"/>
          <p:cNvSpPr txBox="1"/>
          <p:nvPr/>
        </p:nvSpPr>
        <p:spPr>
          <a:xfrm>
            <a:off x="822960" y="3922776"/>
            <a:ext cx="603504" cy="603504"/>
          </a:xfrm>
          <a:prstGeom prst="rect">
            <a:avLst/>
          </a:prstGeom>
          <a:noFill/>
          <a:ln/>
        </p:spPr>
        <p:txBody>
          <a:bodyPr wrap="square" lIns="0" tIns="0" rIns="0" bIns="0" rtlCol="0" anchor="ctr"/>
          <a:lstStyle/>
          <a:p>
            <a:pPr marL="0" indent="0" algn="ctr">
              <a:buNone/>
            </a:pPr>
            <a:r>
              <a:rPr lang="en-US" sz="2000" b="1" dirty="0">
                <a:solidFill>
                  <a:srgbClr val="FFFFFF"/>
                </a:solidFill>
                <a:latin typeface="Century Gothic" pitchFamily="34" charset="0"/>
                <a:ea typeface="Century Gothic" pitchFamily="34" charset="-122"/>
                <a:cs typeface="Century Gothic" pitchFamily="34" charset="-120"/>
              </a:rPr>
              <a:t>2</a:t>
            </a:r>
            <a:endParaRPr lang="en-US" sz="2000" dirty="0"/>
          </a:p>
        </p:txBody>
      </p:sp>
      <p:sp>
        <p:nvSpPr>
          <p:cNvPr id="18" name="Text 15"/>
          <p:cNvSpPr txBox="1"/>
          <p:nvPr/>
        </p:nvSpPr>
        <p:spPr>
          <a:xfrm>
            <a:off x="1645920" y="3630168"/>
            <a:ext cx="7635240" cy="1188720"/>
          </a:xfrm>
          <a:prstGeom prst="rect">
            <a:avLst/>
          </a:prstGeom>
          <a:noFill/>
          <a:ln/>
        </p:spPr>
        <p:txBody>
          <a:bodyPr wrap="square" lIns="0" tIns="0" rIns="0" bIns="0" rtlCol="0" anchor="ctr"/>
          <a:lstStyle/>
          <a:p>
            <a:pPr marL="0" indent="0">
              <a:buNone/>
            </a:pPr>
            <a:r>
              <a:rPr lang="en-US" sz="1700" dirty="0">
                <a:solidFill>
                  <a:srgbClr val="1F2233"/>
                </a:solidFill>
                <a:latin typeface="Calibri" pitchFamily="34" charset="0"/>
                <a:ea typeface="Calibri" pitchFamily="34" charset="-122"/>
                <a:cs typeface="Calibri" pitchFamily="34" charset="-120"/>
              </a:rPr>
              <a:t>Usaré mi don para edificar: esta semana llamaré o visitaré a un hermano desanimado con una palabra de consuelo y una oración.</a:t>
            </a:r>
            <a:r>
              <a:rPr lang="en-US" sz="1700" b="1" dirty="0">
                <a:solidFill>
                  <a:srgbClr val="5D63A5"/>
                </a:solidFill>
                <a:latin typeface="Calibri" pitchFamily="34" charset="0"/>
                <a:ea typeface="Calibri" pitchFamily="34" charset="-122"/>
                <a:cs typeface="Calibri" pitchFamily="34" charset="-120"/>
              </a:rPr>
              <a:t> (1 Corintios 14:3)</a:t>
            </a:r>
            <a:endParaRPr lang="en-US" sz="1700" dirty="0"/>
          </a:p>
        </p:txBody>
      </p:sp>
      <p:sp>
        <p:nvSpPr>
          <p:cNvPr id="19" name="Shape 16"/>
          <p:cNvSpPr/>
          <p:nvPr/>
        </p:nvSpPr>
        <p:spPr>
          <a:xfrm>
            <a:off x="9494215" y="4069080"/>
            <a:ext cx="310896" cy="310896"/>
          </a:xfrm>
          <a:prstGeom prst="roundRect">
            <a:avLst>
              <a:gd name="adj" fmla="val 14706"/>
            </a:avLst>
          </a:prstGeom>
          <a:solidFill>
            <a:srgbClr val="FFFFFF"/>
          </a:solidFill>
          <a:ln w="22225">
            <a:solidFill>
              <a:srgbClr val="EE8A2A"/>
            </a:solidFill>
            <a:prstDash val="solid"/>
          </a:ln>
        </p:spPr>
      </p:sp>
      <p:sp>
        <p:nvSpPr>
          <p:cNvPr id="20" name="Text 17"/>
          <p:cNvSpPr txBox="1"/>
          <p:nvPr/>
        </p:nvSpPr>
        <p:spPr>
          <a:xfrm>
            <a:off x="9896551" y="4069080"/>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Sí</a:t>
            </a:r>
            <a:endParaRPr lang="en-US" sz="1500" dirty="0"/>
          </a:p>
        </p:txBody>
      </p:sp>
      <p:sp>
        <p:nvSpPr>
          <p:cNvPr id="21" name="Shape 18"/>
          <p:cNvSpPr/>
          <p:nvPr/>
        </p:nvSpPr>
        <p:spPr>
          <a:xfrm>
            <a:off x="10500055" y="4069080"/>
            <a:ext cx="310896" cy="310896"/>
          </a:xfrm>
          <a:prstGeom prst="roundRect">
            <a:avLst>
              <a:gd name="adj" fmla="val 14706"/>
            </a:avLst>
          </a:prstGeom>
          <a:solidFill>
            <a:srgbClr val="FFFFFF"/>
          </a:solidFill>
          <a:ln w="22225">
            <a:solidFill>
              <a:srgbClr val="EE8A2A"/>
            </a:solidFill>
            <a:prstDash val="solid"/>
          </a:ln>
        </p:spPr>
      </p:sp>
      <p:sp>
        <p:nvSpPr>
          <p:cNvPr id="22" name="Text 19"/>
          <p:cNvSpPr txBox="1"/>
          <p:nvPr/>
        </p:nvSpPr>
        <p:spPr>
          <a:xfrm>
            <a:off x="10902391" y="4069080"/>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No</a:t>
            </a:r>
            <a:endParaRPr lang="en-US" sz="1500" dirty="0"/>
          </a:p>
        </p:txBody>
      </p:sp>
      <p:sp>
        <p:nvSpPr>
          <p:cNvPr id="23" name="Shape 20"/>
          <p:cNvSpPr/>
          <p:nvPr/>
        </p:nvSpPr>
        <p:spPr>
          <a:xfrm>
            <a:off x="548640" y="5020056"/>
            <a:ext cx="11094415" cy="1188720"/>
          </a:xfrm>
          <a:prstGeom prst="rect">
            <a:avLst/>
          </a:prstGeom>
          <a:solidFill>
            <a:srgbClr val="FFFFFF"/>
          </a:solidFill>
          <a:ln w="9525">
            <a:solidFill>
              <a:srgbClr val="DADCEB"/>
            </a:solidFill>
            <a:prstDash val="solid"/>
          </a:ln>
          <a:effectLst>
            <a:outerShdw blurRad="76200" dist="25400" dir="5400000" algn="bl" rotWithShape="0">
              <a:srgbClr val="000000">
                <a:alpha val="8000"/>
              </a:srgbClr>
            </a:outerShdw>
          </a:effectLst>
        </p:spPr>
      </p:sp>
      <p:sp>
        <p:nvSpPr>
          <p:cNvPr id="24" name="Shape 21"/>
          <p:cNvSpPr/>
          <p:nvPr/>
        </p:nvSpPr>
        <p:spPr>
          <a:xfrm>
            <a:off x="822960" y="5312664"/>
            <a:ext cx="603504" cy="603504"/>
          </a:xfrm>
          <a:prstGeom prst="ellipse">
            <a:avLst/>
          </a:prstGeom>
          <a:solidFill>
            <a:srgbClr val="5D63A5"/>
          </a:solidFill>
          <a:ln/>
        </p:spPr>
      </p:sp>
      <p:sp>
        <p:nvSpPr>
          <p:cNvPr id="25" name="Text 22"/>
          <p:cNvSpPr txBox="1"/>
          <p:nvPr/>
        </p:nvSpPr>
        <p:spPr>
          <a:xfrm>
            <a:off x="822960" y="5312664"/>
            <a:ext cx="603504" cy="603504"/>
          </a:xfrm>
          <a:prstGeom prst="rect">
            <a:avLst/>
          </a:prstGeom>
          <a:noFill/>
          <a:ln/>
        </p:spPr>
        <p:txBody>
          <a:bodyPr wrap="square" lIns="0" tIns="0" rIns="0" bIns="0" rtlCol="0" anchor="ctr"/>
          <a:lstStyle/>
          <a:p>
            <a:pPr marL="0" indent="0" algn="ctr">
              <a:buNone/>
            </a:pPr>
            <a:r>
              <a:rPr lang="en-US" sz="2000" b="1" dirty="0">
                <a:solidFill>
                  <a:srgbClr val="FFFFFF"/>
                </a:solidFill>
                <a:latin typeface="Century Gothic" pitchFamily="34" charset="0"/>
                <a:ea typeface="Century Gothic" pitchFamily="34" charset="-122"/>
                <a:cs typeface="Century Gothic" pitchFamily="34" charset="-120"/>
              </a:rPr>
              <a:t>3</a:t>
            </a:r>
            <a:endParaRPr lang="en-US" sz="2000" dirty="0"/>
          </a:p>
        </p:txBody>
      </p:sp>
      <p:sp>
        <p:nvSpPr>
          <p:cNvPr id="26" name="Text 23"/>
          <p:cNvSpPr txBox="1"/>
          <p:nvPr/>
        </p:nvSpPr>
        <p:spPr>
          <a:xfrm>
            <a:off x="1645920" y="5020056"/>
            <a:ext cx="7635240" cy="1188720"/>
          </a:xfrm>
          <a:prstGeom prst="rect">
            <a:avLst/>
          </a:prstGeom>
          <a:noFill/>
          <a:ln/>
        </p:spPr>
        <p:txBody>
          <a:bodyPr wrap="square" lIns="0" tIns="0" rIns="0" bIns="0" rtlCol="0" anchor="ctr"/>
          <a:lstStyle/>
          <a:p>
            <a:pPr marL="0" indent="0">
              <a:buNone/>
            </a:pPr>
            <a:r>
              <a:rPr lang="en-US" sz="1700" dirty="0">
                <a:solidFill>
                  <a:srgbClr val="1F2233"/>
                </a:solidFill>
                <a:latin typeface="Calibri" pitchFamily="34" charset="0"/>
                <a:ea typeface="Calibri" pitchFamily="34" charset="-122"/>
                <a:cs typeface="Calibri" pitchFamily="34" charset="-120"/>
              </a:rPr>
              <a:t>Antes de compartir cualquier contenido espiritual en redes o en familia, lo probaré con la Biblia y preguntaré si señala a Cristo.</a:t>
            </a:r>
            <a:r>
              <a:rPr lang="en-US" sz="1700" b="1" dirty="0">
                <a:solidFill>
                  <a:srgbClr val="5D63A5"/>
                </a:solidFill>
                <a:latin typeface="Calibri" pitchFamily="34" charset="0"/>
                <a:ea typeface="Calibri" pitchFamily="34" charset="-122"/>
                <a:cs typeface="Calibri" pitchFamily="34" charset="-120"/>
              </a:rPr>
              <a:t> (1 Juan 4:1)</a:t>
            </a:r>
            <a:endParaRPr lang="en-US" sz="1700" dirty="0"/>
          </a:p>
        </p:txBody>
      </p:sp>
      <p:sp>
        <p:nvSpPr>
          <p:cNvPr id="27" name="Shape 24"/>
          <p:cNvSpPr/>
          <p:nvPr/>
        </p:nvSpPr>
        <p:spPr>
          <a:xfrm>
            <a:off x="9494215" y="5458968"/>
            <a:ext cx="310896" cy="310896"/>
          </a:xfrm>
          <a:prstGeom prst="roundRect">
            <a:avLst>
              <a:gd name="adj" fmla="val 14706"/>
            </a:avLst>
          </a:prstGeom>
          <a:solidFill>
            <a:srgbClr val="FFFFFF"/>
          </a:solidFill>
          <a:ln w="22225">
            <a:solidFill>
              <a:srgbClr val="EE8A2A"/>
            </a:solidFill>
            <a:prstDash val="solid"/>
          </a:ln>
        </p:spPr>
      </p:sp>
      <p:sp>
        <p:nvSpPr>
          <p:cNvPr id="28" name="Text 25"/>
          <p:cNvSpPr txBox="1"/>
          <p:nvPr/>
        </p:nvSpPr>
        <p:spPr>
          <a:xfrm>
            <a:off x="9896551" y="5458968"/>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Sí</a:t>
            </a:r>
            <a:endParaRPr lang="en-US" sz="1500" dirty="0"/>
          </a:p>
        </p:txBody>
      </p:sp>
      <p:sp>
        <p:nvSpPr>
          <p:cNvPr id="29" name="Shape 26"/>
          <p:cNvSpPr/>
          <p:nvPr/>
        </p:nvSpPr>
        <p:spPr>
          <a:xfrm>
            <a:off x="10500055" y="5458968"/>
            <a:ext cx="310896" cy="310896"/>
          </a:xfrm>
          <a:prstGeom prst="roundRect">
            <a:avLst>
              <a:gd name="adj" fmla="val 14706"/>
            </a:avLst>
          </a:prstGeom>
          <a:solidFill>
            <a:srgbClr val="FFFFFF"/>
          </a:solidFill>
          <a:ln w="22225">
            <a:solidFill>
              <a:srgbClr val="EE8A2A"/>
            </a:solidFill>
            <a:prstDash val="solid"/>
          </a:ln>
        </p:spPr>
      </p:sp>
      <p:sp>
        <p:nvSpPr>
          <p:cNvPr id="30" name="Text 27"/>
          <p:cNvSpPr txBox="1"/>
          <p:nvPr/>
        </p:nvSpPr>
        <p:spPr>
          <a:xfrm>
            <a:off x="10902391" y="5458968"/>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No</a:t>
            </a:r>
            <a:endParaRPr lang="en-US" sz="1500" dirty="0"/>
          </a:p>
        </p:txBody>
      </p:sp>
      <p:pic>
        <p:nvPicPr>
          <p:cNvPr id="31" name="Image 1" descr="preencoded.png"/>
          <p:cNvPicPr>
            <a:picLocks noChangeAspect="1"/>
          </p:cNvPicPr>
          <p:nvPr/>
        </p:nvPicPr>
        <p:blipFill>
          <a:blip r:embed="rId4"/>
          <a:stretch>
            <a:fillRect/>
          </a:stretch>
        </p:blipFill>
        <p:spPr>
          <a:xfrm>
            <a:off x="548640" y="6419088"/>
            <a:ext cx="182880" cy="182880"/>
          </a:xfrm>
          <a:prstGeom prst="rect">
            <a:avLst/>
          </a:prstGeom>
        </p:spPr>
      </p:pic>
      <p:sp>
        <p:nvSpPr>
          <p:cNvPr id="32" name="Text 28"/>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5A5F73"/>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33" name="Text 29"/>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4  ·  PROFETAS DEL NUEVO TESTAMENTO</a:t>
            </a:r>
            <a:endParaRPr lang="en-US" sz="8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4"/>
          <a:stretch>
            <a:fillRect/>
          </a:stretch>
        </p:blipFill>
        <p:spPr>
          <a:xfrm>
            <a:off x="5730088" y="640080"/>
            <a:ext cx="731520" cy="731520"/>
          </a:xfrm>
          <a:prstGeom prst="rect">
            <a:avLst/>
          </a:prstGeom>
        </p:spPr>
      </p:pic>
      <p:sp>
        <p:nvSpPr>
          <p:cNvPr id="3" name="Text 0"/>
          <p:cNvSpPr txBox="1"/>
          <p:nvPr/>
        </p:nvSpPr>
        <p:spPr>
          <a:xfrm>
            <a:off x="1066648" y="1645920"/>
            <a:ext cx="10058400" cy="4206240"/>
          </a:xfrm>
          <a:prstGeom prst="rect">
            <a:avLst/>
          </a:prstGeom>
          <a:noFill/>
          <a:ln/>
        </p:spPr>
        <p:txBody>
          <a:bodyPr wrap="square" lIns="0" tIns="0" rIns="0" bIns="0" rtlCol="0" anchor="ctr"/>
          <a:lstStyle/>
          <a:p>
            <a:pPr marL="0" indent="0" algn="ctr">
              <a:lnSpc>
                <a:spcPct val="112000"/>
              </a:lnSpc>
              <a:spcAft>
                <a:spcPts val="1800"/>
              </a:spcAft>
              <a:buNone/>
            </a:pPr>
            <a:r>
              <a:rPr lang="en-US" sz="3200" i="1" dirty="0">
                <a:solidFill>
                  <a:srgbClr val="FFFFFF"/>
                </a:solidFill>
                <a:latin typeface="Century Gothic" pitchFamily="34" charset="0"/>
                <a:ea typeface="Century Gothic" pitchFamily="34" charset="-122"/>
                <a:cs typeface="Century Gothic" pitchFamily="34" charset="-120"/>
              </a:rPr>
              <a:t>“Hay diversos dones, pero el Espíritu es el mismo. Hay diversos ministerios, pero el Señor es el mismo”</a:t>
            </a:r>
            <a:endParaRPr lang="en-US" sz="3200" dirty="0"/>
          </a:p>
          <a:p>
            <a:pPr marL="0" indent="0" algn="ctr">
              <a:lnSpc>
                <a:spcPct val="112000"/>
              </a:lnSpc>
              <a:buNone/>
            </a:pPr>
            <a:r>
              <a:rPr lang="en-US" sz="2200" b="1" dirty="0">
                <a:solidFill>
                  <a:srgbClr val="A7ABDE"/>
                </a:solidFill>
                <a:latin typeface="Century Gothic" pitchFamily="34" charset="0"/>
                <a:ea typeface="Century Gothic" pitchFamily="34" charset="-122"/>
                <a:cs typeface="Century Gothic" pitchFamily="34" charset="-120"/>
              </a:rPr>
              <a:t>1 Corintios 12:4-5</a:t>
            </a:r>
            <a:endParaRPr lang="en-US" sz="3200" dirty="0"/>
          </a:p>
        </p:txBody>
      </p:sp>
      <p:sp>
        <p:nvSpPr>
          <p:cNvPr id="4" name="Text 1"/>
          <p:cNvSpPr txBox="1"/>
          <p:nvPr/>
        </p:nvSpPr>
        <p:spPr>
          <a:xfrm>
            <a:off x="0" y="6172200"/>
            <a:ext cx="12191695" cy="274320"/>
          </a:xfrm>
          <a:prstGeom prst="rect">
            <a:avLst/>
          </a:prstGeom>
          <a:noFill/>
          <a:ln/>
        </p:spPr>
        <p:txBody>
          <a:bodyPr wrap="square" lIns="0" tIns="0" rIns="0" bIns="0" rtlCol="0" anchor="t"/>
          <a:lstStyle/>
          <a:p>
            <a:pPr marL="0" indent="0" algn="ctr">
              <a:buNone/>
            </a:pPr>
            <a:r>
              <a:rPr lang="en-US" sz="1000" kern="0" spc="300" dirty="0">
                <a:solidFill>
                  <a:srgbClr val="A7ABDE"/>
                </a:solidFill>
                <a:latin typeface="Century Gothic" pitchFamily="34" charset="0"/>
                <a:ea typeface="Century Gothic" pitchFamily="34" charset="-122"/>
                <a:cs typeface="Century Gothic" pitchFamily="34" charset="-120"/>
              </a:rPr>
              <a:t>DR. TITO GOICOCHEA M.  -  NEED DSA</a:t>
            </a:r>
            <a:endParaRPr lang="en-US" sz="10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502920"/>
            <a:ext cx="5486400" cy="274320"/>
          </a:xfrm>
          <a:prstGeom prst="rect">
            <a:avLst/>
          </a:prstGeom>
          <a:noFill/>
          <a:ln/>
        </p:spPr>
        <p:txBody>
          <a:bodyPr wrap="square" lIns="0" tIns="0" rIns="0" bIns="0" rtlCol="0" anchor="t"/>
          <a:lstStyle/>
          <a:p>
            <a:pPr marL="0" indent="0">
              <a:buNone/>
            </a:pPr>
            <a:r>
              <a:rPr lang="en-US" sz="1300" b="1" kern="0" spc="500" dirty="0">
                <a:solidFill>
                  <a:srgbClr val="FFFFFF"/>
                </a:solidFill>
                <a:latin typeface="Century Gothic" pitchFamily="34" charset="0"/>
                <a:ea typeface="Century Gothic" pitchFamily="34" charset="-122"/>
                <a:cs typeface="Century Gothic" pitchFamily="34" charset="-120"/>
              </a:rPr>
              <a:t>EL DON DE PROFECÍA</a:t>
            </a:r>
            <a:endParaRPr lang="en-US" sz="1300" dirty="0"/>
          </a:p>
        </p:txBody>
      </p:sp>
      <p:sp>
        <p:nvSpPr>
          <p:cNvPr id="3" name="Text 1"/>
          <p:cNvSpPr txBox="1"/>
          <p:nvPr/>
        </p:nvSpPr>
        <p:spPr>
          <a:xfrm>
            <a:off x="548640" y="822960"/>
            <a:ext cx="5943600" cy="274320"/>
          </a:xfrm>
          <a:prstGeom prst="rect">
            <a:avLst/>
          </a:prstGeom>
          <a:noFill/>
          <a:ln/>
        </p:spPr>
        <p:txBody>
          <a:bodyPr wrap="square" lIns="0" tIns="0" rIns="0" bIns="0" rtlCol="0" anchor="t"/>
          <a:lstStyle/>
          <a:p>
            <a:pPr marL="0" indent="0">
              <a:buNone/>
            </a:pPr>
            <a:r>
              <a:rPr lang="en-US" sz="1100" kern="0" spc="100" dirty="0">
                <a:solidFill>
                  <a:srgbClr val="A7ABDE"/>
                </a:solidFill>
                <a:latin typeface="Calibri" pitchFamily="34" charset="0"/>
                <a:ea typeface="Calibri" pitchFamily="34" charset="-122"/>
                <a:cs typeface="Calibri" pitchFamily="34" charset="-120"/>
              </a:rPr>
              <a:t>Guía didáctica · Escuela Sabática de Adultos · IV Trimestre 2026</a:t>
            </a:r>
            <a:endParaRPr lang="en-US" sz="1100" dirty="0"/>
          </a:p>
        </p:txBody>
      </p:sp>
      <p:sp>
        <p:nvSpPr>
          <p:cNvPr id="4" name="Text 2"/>
          <p:cNvSpPr txBox="1"/>
          <p:nvPr/>
        </p:nvSpPr>
        <p:spPr>
          <a:xfrm>
            <a:off x="502920" y="1874520"/>
            <a:ext cx="2377440" cy="1325880"/>
          </a:xfrm>
          <a:prstGeom prst="rect">
            <a:avLst/>
          </a:prstGeom>
          <a:noFill/>
          <a:ln/>
        </p:spPr>
        <p:txBody>
          <a:bodyPr wrap="square" lIns="0" tIns="0" rIns="0" bIns="0" rtlCol="0" anchor="b"/>
          <a:lstStyle/>
          <a:p>
            <a:pPr marL="0" indent="0">
              <a:buNone/>
            </a:pPr>
            <a:r>
              <a:rPr lang="en-US" sz="9600" b="1" dirty="0">
                <a:solidFill>
                  <a:srgbClr val="A7ABDE"/>
                </a:solidFill>
                <a:latin typeface="Century Gothic" pitchFamily="34" charset="0"/>
                <a:ea typeface="Century Gothic" pitchFamily="34" charset="-122"/>
                <a:cs typeface="Century Gothic" pitchFamily="34" charset="-120"/>
              </a:rPr>
              <a:t>05</a:t>
            </a:r>
            <a:endParaRPr lang="en-US" sz="9600" dirty="0"/>
          </a:p>
        </p:txBody>
      </p:sp>
      <p:sp>
        <p:nvSpPr>
          <p:cNvPr id="5" name="Shape 3"/>
          <p:cNvSpPr/>
          <p:nvPr/>
        </p:nvSpPr>
        <p:spPr>
          <a:xfrm>
            <a:off x="2788920" y="2331720"/>
            <a:ext cx="0" cy="777240"/>
          </a:xfrm>
          <a:prstGeom prst="line">
            <a:avLst/>
          </a:prstGeom>
          <a:noFill/>
          <a:ln w="12700">
            <a:solidFill>
              <a:srgbClr val="A7ABDE"/>
            </a:solidFill>
            <a:prstDash val="solid"/>
          </a:ln>
        </p:spPr>
      </p:sp>
      <p:sp>
        <p:nvSpPr>
          <p:cNvPr id="6" name="Text 4"/>
          <p:cNvSpPr txBox="1"/>
          <p:nvPr/>
        </p:nvSpPr>
        <p:spPr>
          <a:xfrm>
            <a:off x="2971800" y="2377440"/>
            <a:ext cx="2194560" cy="731520"/>
          </a:xfrm>
          <a:prstGeom prst="rect">
            <a:avLst/>
          </a:prstGeom>
          <a:noFill/>
          <a:ln/>
        </p:spPr>
        <p:txBody>
          <a:bodyPr wrap="square" lIns="0" tIns="0" rIns="0" bIns="0" rtlCol="0" anchor="ctr"/>
          <a:lstStyle/>
          <a:p>
            <a:pPr marL="0" indent="0">
              <a:buNone/>
            </a:pPr>
            <a:r>
              <a:rPr lang="en-US" sz="1400" b="1" kern="0" spc="400" dirty="0">
                <a:solidFill>
                  <a:srgbClr val="FFFFFF"/>
                </a:solidFill>
                <a:latin typeface="Century Gothic" pitchFamily="34" charset="0"/>
                <a:ea typeface="Century Gothic" pitchFamily="34" charset="-122"/>
                <a:cs typeface="Century Gothic" pitchFamily="34" charset="-120"/>
              </a:rPr>
              <a:t>LECCIÓN</a:t>
            </a:r>
            <a:endParaRPr lang="en-US" sz="1400" dirty="0"/>
          </a:p>
          <a:p>
            <a:pPr marL="0" indent="0">
              <a:buNone/>
            </a:pPr>
            <a:r>
              <a:rPr lang="en-US" sz="1100" kern="0" spc="200" dirty="0">
                <a:solidFill>
                  <a:srgbClr val="A7ABDE"/>
                </a:solidFill>
                <a:latin typeface="Century Gothic" pitchFamily="34" charset="0"/>
                <a:ea typeface="Century Gothic" pitchFamily="34" charset="-122"/>
                <a:cs typeface="Century Gothic" pitchFamily="34" charset="-120"/>
              </a:rPr>
              <a:t>5 de 13</a:t>
            </a:r>
            <a:endParaRPr lang="en-US" sz="1400" dirty="0"/>
          </a:p>
        </p:txBody>
      </p:sp>
      <p:sp>
        <p:nvSpPr>
          <p:cNvPr id="7" name="Text 5"/>
          <p:cNvSpPr txBox="1"/>
          <p:nvPr/>
        </p:nvSpPr>
        <p:spPr>
          <a:xfrm>
            <a:off x="548640" y="3337560"/>
            <a:ext cx="6035040" cy="1737360"/>
          </a:xfrm>
          <a:prstGeom prst="rect">
            <a:avLst/>
          </a:prstGeom>
          <a:noFill/>
          <a:ln/>
        </p:spPr>
        <p:txBody>
          <a:bodyPr wrap="square" lIns="0" tIns="0" rIns="0" bIns="0" rtlCol="0" anchor="t"/>
          <a:lstStyle/>
          <a:p>
            <a:pPr marL="0" indent="0">
              <a:lnSpc>
                <a:spcPct val="95000"/>
              </a:lnSpc>
              <a:buNone/>
            </a:pPr>
            <a:r>
              <a:rPr lang="en-US" sz="3800" b="1" dirty="0">
                <a:solidFill>
                  <a:srgbClr val="FFFFFF"/>
                </a:solidFill>
                <a:latin typeface="Century Gothic" pitchFamily="34" charset="0"/>
                <a:ea typeface="Century Gothic" pitchFamily="34" charset="-122"/>
                <a:cs typeface="Century Gothic" pitchFamily="34" charset="-120"/>
              </a:rPr>
              <a:t>REVELACIÓN E INSPIRACIÓN</a:t>
            </a:r>
            <a:endParaRPr lang="en-US" sz="3800" dirty="0"/>
          </a:p>
        </p:txBody>
      </p:sp>
      <p:sp>
        <p:nvSpPr>
          <p:cNvPr id="8" name="Text 6"/>
          <p:cNvSpPr txBox="1"/>
          <p:nvPr/>
        </p:nvSpPr>
        <p:spPr>
          <a:xfrm>
            <a:off x="548640" y="5166360"/>
            <a:ext cx="6035040" cy="365760"/>
          </a:xfrm>
          <a:prstGeom prst="rect">
            <a:avLst/>
          </a:prstGeom>
          <a:noFill/>
          <a:ln/>
        </p:spPr>
        <p:txBody>
          <a:bodyPr wrap="square" lIns="0" tIns="0" rIns="0" bIns="0" rtlCol="0" anchor="t"/>
          <a:lstStyle/>
          <a:p>
            <a:pPr marL="0" indent="0">
              <a:buNone/>
            </a:pPr>
            <a:r>
              <a:rPr lang="en-US" sz="1800" i="1" dirty="0">
                <a:solidFill>
                  <a:srgbClr val="A7ABDE"/>
                </a:solidFill>
                <a:latin typeface="Calibri" pitchFamily="34" charset="0"/>
                <a:ea typeface="Calibri" pitchFamily="34" charset="-122"/>
                <a:cs typeface="Calibri" pitchFamily="34" charset="-120"/>
              </a:rPr>
              <a:t>Para el sábado 31 de octubre de 2026</a:t>
            </a:r>
            <a:endParaRPr lang="en-US" sz="1800" dirty="0"/>
          </a:p>
        </p:txBody>
      </p:sp>
      <p:pic>
        <p:nvPicPr>
          <p:cNvPr id="9" name="Image 0" descr="preencoded.png"/>
          <p:cNvPicPr>
            <a:picLocks noChangeAspect="1"/>
          </p:cNvPicPr>
          <p:nvPr/>
        </p:nvPicPr>
        <p:blipFill>
          <a:blip r:embed="rId4"/>
          <a:stretch>
            <a:fillRect/>
          </a:stretch>
        </p:blipFill>
        <p:spPr>
          <a:xfrm>
            <a:off x="548640" y="6080760"/>
            <a:ext cx="310896" cy="310896"/>
          </a:xfrm>
          <a:prstGeom prst="rect">
            <a:avLst/>
          </a:prstGeom>
        </p:spPr>
      </p:pic>
      <p:sp>
        <p:nvSpPr>
          <p:cNvPr id="10" name="Text 7"/>
          <p:cNvSpPr txBox="1"/>
          <p:nvPr/>
        </p:nvSpPr>
        <p:spPr>
          <a:xfrm>
            <a:off x="987552" y="6080760"/>
            <a:ext cx="5486400" cy="310896"/>
          </a:xfrm>
          <a:prstGeom prst="rect">
            <a:avLst/>
          </a:prstGeom>
          <a:noFill/>
          <a:ln/>
        </p:spPr>
        <p:txBody>
          <a:bodyPr wrap="square" lIns="0" tIns="0" rIns="0" bIns="0" rtlCol="0" anchor="ctr"/>
          <a:lstStyle/>
          <a:p>
            <a:pPr marL="0" indent="0">
              <a:buNone/>
            </a:pPr>
            <a:r>
              <a:rPr lang="en-US" sz="1100" kern="0" spc="300" dirty="0">
                <a:solidFill>
                  <a:srgbClr val="FFFFFF"/>
                </a:solidFill>
                <a:latin typeface="Century Gothic" pitchFamily="34" charset="0"/>
                <a:ea typeface="Century Gothic" pitchFamily="34" charset="-122"/>
                <a:cs typeface="Century Gothic" pitchFamily="34" charset="-120"/>
              </a:rPr>
              <a:t>DR. TITO GOICOCHEA M.  -  NEED DSA</a:t>
            </a:r>
            <a:endParaRPr lang="en-US" sz="11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548640" y="502920"/>
            <a:ext cx="3494837" cy="384048"/>
          </a:xfrm>
          <a:prstGeom prst="roundRect">
            <a:avLst>
              <a:gd name="adj" fmla="val 50000"/>
            </a:avLst>
          </a:prstGeom>
          <a:solidFill>
            <a:srgbClr val="5D63A5"/>
          </a:solidFill>
          <a:ln/>
        </p:spPr>
      </p:sp>
      <p:pic>
        <p:nvPicPr>
          <p:cNvPr id="3" name="Image 0" descr="preencoded.png"/>
          <p:cNvPicPr>
            <a:picLocks noChangeAspect="1"/>
          </p:cNvPicPr>
          <p:nvPr/>
        </p:nvPicPr>
        <p:blipFill>
          <a:blip r:embed="rId4"/>
          <a:stretch>
            <a:fillRect/>
          </a:stretch>
        </p:blipFill>
        <p:spPr>
          <a:xfrm>
            <a:off x="694944" y="594360"/>
            <a:ext cx="201168" cy="201168"/>
          </a:xfrm>
          <a:prstGeom prst="rect">
            <a:avLst/>
          </a:prstGeom>
        </p:spPr>
      </p:pic>
      <p:sp>
        <p:nvSpPr>
          <p:cNvPr id="4" name="Text 1"/>
          <p:cNvSpPr txBox="1"/>
          <p:nvPr/>
        </p:nvSpPr>
        <p:spPr>
          <a:xfrm>
            <a:off x="969264" y="502920"/>
            <a:ext cx="3037637"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MOTIVA · INICIO DEL TEMA</a:t>
            </a:r>
            <a:endParaRPr lang="en-US" sz="1100" dirty="0"/>
          </a:p>
        </p:txBody>
      </p:sp>
      <p:sp>
        <p:nvSpPr>
          <p:cNvPr id="5" name="Text 2"/>
          <p:cNvSpPr txBox="1"/>
          <p:nvPr/>
        </p:nvSpPr>
        <p:spPr>
          <a:xfrm>
            <a:off x="548640" y="1325880"/>
            <a:ext cx="7315200" cy="274320"/>
          </a:xfrm>
          <a:prstGeom prst="rect">
            <a:avLst/>
          </a:prstGeom>
          <a:noFill/>
          <a:ln/>
        </p:spPr>
        <p:txBody>
          <a:bodyPr wrap="square" lIns="0" tIns="0" rIns="0" bIns="0" rtlCol="0" anchor="t"/>
          <a:lstStyle/>
          <a:p>
            <a:pPr marL="0" indent="0">
              <a:buNone/>
            </a:pPr>
            <a:r>
              <a:rPr lang="en-US" sz="1100" b="1" kern="0" spc="300" dirty="0">
                <a:solidFill>
                  <a:srgbClr val="A7ABDE"/>
                </a:solidFill>
                <a:latin typeface="Century Gothic" pitchFamily="34" charset="0"/>
                <a:ea typeface="Century Gothic" pitchFamily="34" charset="-122"/>
                <a:cs typeface="Century Gothic" pitchFamily="34" charset="-120"/>
              </a:rPr>
              <a:t>TEXTO PRINCIPAL DE LA SEMANA</a:t>
            </a:r>
            <a:endParaRPr lang="en-US" sz="1100" dirty="0"/>
          </a:p>
        </p:txBody>
      </p:sp>
      <p:pic>
        <p:nvPicPr>
          <p:cNvPr id="6" name="Image 1" descr="preencoded.png"/>
          <p:cNvPicPr>
            <a:picLocks noChangeAspect="1"/>
          </p:cNvPicPr>
          <p:nvPr/>
        </p:nvPicPr>
        <p:blipFill>
          <a:blip r:embed="rId5"/>
          <a:stretch>
            <a:fillRect/>
          </a:stretch>
        </p:blipFill>
        <p:spPr>
          <a:xfrm>
            <a:off x="548640" y="1828800"/>
            <a:ext cx="640080" cy="640080"/>
          </a:xfrm>
          <a:prstGeom prst="rect">
            <a:avLst/>
          </a:prstGeom>
        </p:spPr>
      </p:pic>
      <p:sp>
        <p:nvSpPr>
          <p:cNvPr id="7" name="Text 3"/>
          <p:cNvSpPr txBox="1"/>
          <p:nvPr/>
        </p:nvSpPr>
        <p:spPr>
          <a:xfrm>
            <a:off x="1417320" y="1783080"/>
            <a:ext cx="10241280" cy="3931920"/>
          </a:xfrm>
          <a:prstGeom prst="rect">
            <a:avLst/>
          </a:prstGeom>
          <a:noFill/>
          <a:ln/>
        </p:spPr>
        <p:txBody>
          <a:bodyPr wrap="square" lIns="0" tIns="0" rIns="0" bIns="0" rtlCol="0" anchor="t"/>
          <a:lstStyle/>
          <a:p>
            <a:pPr marL="0" indent="0">
              <a:lnSpc>
                <a:spcPct val="115000"/>
              </a:lnSpc>
              <a:spcAft>
                <a:spcPts val="1800"/>
              </a:spcAft>
              <a:buNone/>
            </a:pPr>
            <a:r>
              <a:rPr lang="en-US" sz="3200" i="1" dirty="0">
                <a:solidFill>
                  <a:srgbClr val="FFFFFF"/>
                </a:solidFill>
                <a:latin typeface="Century Gothic" pitchFamily="34" charset="0"/>
                <a:ea typeface="Century Gothic" pitchFamily="34" charset="-122"/>
                <a:cs typeface="Century Gothic" pitchFamily="34" charset="-120"/>
              </a:rPr>
              <a:t>“La revelación de Jesucristo, que Dios le dio para manifestar a sus siervos lo que debe suceder pronto; y la declaró mediante su ángel a su siervo Juan. Y Juan testifica de todo lo que vio, de la palabra de Dios y del testimonio de Jesucristo”</a:t>
            </a:r>
            <a:endParaRPr lang="en-US" sz="3200" dirty="0"/>
          </a:p>
          <a:p>
            <a:pPr marL="0" indent="0">
              <a:lnSpc>
                <a:spcPct val="115000"/>
              </a:lnSpc>
              <a:buNone/>
            </a:pPr>
            <a:r>
              <a:rPr lang="en-US" sz="2200" b="1" dirty="0">
                <a:solidFill>
                  <a:srgbClr val="A7ABDE"/>
                </a:solidFill>
                <a:latin typeface="Century Gothic" pitchFamily="34" charset="0"/>
                <a:ea typeface="Century Gothic" pitchFamily="34" charset="-122"/>
                <a:cs typeface="Century Gothic" pitchFamily="34" charset="-120"/>
              </a:rPr>
              <a:t>Apocalipsis 1:1-2</a:t>
            </a:r>
            <a:endParaRPr lang="en-US" sz="3200" dirty="0"/>
          </a:p>
        </p:txBody>
      </p:sp>
      <p:pic>
        <p:nvPicPr>
          <p:cNvPr id="8" name="Image 2" descr="preencoded.png"/>
          <p:cNvPicPr>
            <a:picLocks noChangeAspect="1"/>
          </p:cNvPicPr>
          <p:nvPr/>
        </p:nvPicPr>
        <p:blipFill>
          <a:blip r:embed="rId6"/>
          <a:stretch>
            <a:fillRect/>
          </a:stretch>
        </p:blipFill>
        <p:spPr>
          <a:xfrm>
            <a:off x="548640" y="6419088"/>
            <a:ext cx="182880" cy="182880"/>
          </a:xfrm>
          <a:prstGeom prst="rect">
            <a:avLst/>
          </a:prstGeom>
        </p:spPr>
      </p:pic>
      <p:sp>
        <p:nvSpPr>
          <p:cNvPr id="9" name="Text 4"/>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0" name="Text 5"/>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5  ·  REVELACIÓN E INSPIRACIÓN</a:t>
            </a:r>
            <a:endParaRPr lang="en-US" sz="8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071055" y="0"/>
            <a:ext cx="5120640" cy="6858000"/>
          </a:xfrm>
          <a:prstGeom prst="rect">
            <a:avLst/>
          </a:prstGeom>
        </p:spPr>
      </p:pic>
      <p:sp>
        <p:nvSpPr>
          <p:cNvPr id="3" name="Shape 0"/>
          <p:cNvSpPr/>
          <p:nvPr/>
        </p:nvSpPr>
        <p:spPr>
          <a:xfrm>
            <a:off x="548640" y="502920"/>
            <a:ext cx="3494837" cy="384048"/>
          </a:xfrm>
          <a:prstGeom prst="roundRect">
            <a:avLst>
              <a:gd name="adj" fmla="val 50000"/>
            </a:avLst>
          </a:prstGeom>
          <a:solidFill>
            <a:srgbClr val="5D63A5"/>
          </a:solidFill>
          <a:ln/>
        </p:spPr>
      </p:sp>
      <p:pic>
        <p:nvPicPr>
          <p:cNvPr id="4" name="Image 1" descr="preencoded.png"/>
          <p:cNvPicPr>
            <a:picLocks noChangeAspect="1"/>
          </p:cNvPicPr>
          <p:nvPr/>
        </p:nvPicPr>
        <p:blipFill>
          <a:blip r:embed="rId4"/>
          <a:stretch>
            <a:fillRect/>
          </a:stretch>
        </p:blipFill>
        <p:spPr>
          <a:xfrm>
            <a:off x="694944" y="594360"/>
            <a:ext cx="201168" cy="201168"/>
          </a:xfrm>
          <a:prstGeom prst="rect">
            <a:avLst/>
          </a:prstGeom>
        </p:spPr>
      </p:pic>
      <p:sp>
        <p:nvSpPr>
          <p:cNvPr id="5" name="Text 1"/>
          <p:cNvSpPr txBox="1"/>
          <p:nvPr/>
        </p:nvSpPr>
        <p:spPr>
          <a:xfrm>
            <a:off x="969264" y="502920"/>
            <a:ext cx="3037637"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MOTIVA · INICIO DEL TEMA</a:t>
            </a:r>
            <a:endParaRPr lang="en-US" sz="1100" dirty="0"/>
          </a:p>
        </p:txBody>
      </p:sp>
      <p:sp>
        <p:nvSpPr>
          <p:cNvPr id="6" name="Text 2"/>
          <p:cNvSpPr txBox="1"/>
          <p:nvPr/>
        </p:nvSpPr>
        <p:spPr>
          <a:xfrm>
            <a:off x="548640" y="1234440"/>
            <a:ext cx="5852160" cy="640080"/>
          </a:xfrm>
          <a:prstGeom prst="rect">
            <a:avLst/>
          </a:prstGeom>
          <a:noFill/>
          <a:ln/>
        </p:spPr>
        <p:txBody>
          <a:bodyPr wrap="square" lIns="0" tIns="0" rIns="0" bIns="0" rtlCol="0" anchor="t"/>
          <a:lstStyle/>
          <a:p>
            <a:pPr marL="0" indent="0">
              <a:buNone/>
            </a:pPr>
            <a:r>
              <a:rPr lang="en-US" sz="3400" b="1" dirty="0">
                <a:solidFill>
                  <a:srgbClr val="0B1621"/>
                </a:solidFill>
                <a:latin typeface="Century Gothic" pitchFamily="34" charset="0"/>
                <a:ea typeface="Century Gothic" pitchFamily="34" charset="-122"/>
                <a:cs typeface="Century Gothic" pitchFamily="34" charset="-120"/>
              </a:rPr>
              <a:t>Tema central</a:t>
            </a:r>
            <a:endParaRPr lang="en-US" sz="3400" dirty="0"/>
          </a:p>
        </p:txBody>
      </p:sp>
      <p:sp>
        <p:nvSpPr>
          <p:cNvPr id="7" name="Text 3"/>
          <p:cNvSpPr txBox="1"/>
          <p:nvPr/>
        </p:nvSpPr>
        <p:spPr>
          <a:xfrm>
            <a:off x="548640" y="2103120"/>
            <a:ext cx="5943600" cy="3931920"/>
          </a:xfrm>
          <a:prstGeom prst="rect">
            <a:avLst/>
          </a:prstGeom>
          <a:noFill/>
          <a:ln/>
        </p:spPr>
        <p:txBody>
          <a:bodyPr wrap="square" lIns="0" tIns="0" rIns="0" bIns="0" rtlCol="0" anchor="t"/>
          <a:lstStyle/>
          <a:p>
            <a:pPr marL="0" indent="0">
              <a:lnSpc>
                <a:spcPct val="120000"/>
              </a:lnSpc>
              <a:buNone/>
            </a:pPr>
            <a:r>
              <a:rPr lang="en-US" sz="2100" dirty="0">
                <a:solidFill>
                  <a:srgbClr val="1F2233"/>
                </a:solidFill>
                <a:latin typeface="Calibri" pitchFamily="34" charset="0"/>
                <a:ea typeface="Calibri" pitchFamily="34" charset="-122"/>
                <a:cs typeface="Calibri" pitchFamily="34" charset="-120"/>
              </a:rPr>
              <a:t>En Patmos, Juan recibió un mensaje que pasó del Padre a Jesús, de Jesús al ángel, del ángel a Juan y de Juan a nosotros. Así funciona la revelación e inspiración: Dios da a conocer su verdad y el Espíritu asegura que se transmita fielmente, sea de forma oral, escrita o dramatizada. Por eso podemos confiar en la Biblia.</a:t>
            </a:r>
            <a:endParaRPr lang="en-US" sz="2100" dirty="0"/>
          </a:p>
        </p:txBody>
      </p:sp>
      <p:pic>
        <p:nvPicPr>
          <p:cNvPr id="8"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9" name="Text 4"/>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5A5F73"/>
                </a:solidFill>
                <a:latin typeface="Century Gothic" pitchFamily="34" charset="0"/>
                <a:ea typeface="Century Gothic" pitchFamily="34" charset="-122"/>
                <a:cs typeface="Century Gothic" pitchFamily="34" charset="-120"/>
              </a:rPr>
              <a:t>DR. TITO GOICOCHEA M.  ·  NEED DSA</a:t>
            </a:r>
            <a:endParaRPr lang="en-US" sz="8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5D63A5"/>
        </a:solidFill>
        <a:effectLst/>
      </p:bgPr>
    </p:bg>
    <p:spTree>
      <p:nvGrpSpPr>
        <p:cNvPr id="1" name=""/>
        <p:cNvGrpSpPr/>
        <p:nvPr/>
      </p:nvGrpSpPr>
      <p:grpSpPr>
        <a:xfrm>
          <a:off x="0" y="0"/>
          <a:ext cx="0" cy="0"/>
          <a:chOff x="0" y="0"/>
          <a:chExt cx="0" cy="0"/>
        </a:xfrm>
      </p:grpSpPr>
      <p:sp>
        <p:nvSpPr>
          <p:cNvPr id="2" name="Shape 0"/>
          <p:cNvSpPr/>
          <p:nvPr/>
        </p:nvSpPr>
        <p:spPr>
          <a:xfrm>
            <a:off x="548640" y="822960"/>
            <a:ext cx="1097280" cy="1097280"/>
          </a:xfrm>
          <a:prstGeom prst="ellipse">
            <a:avLst/>
          </a:prstGeom>
          <a:solidFill>
            <a:srgbClr val="FFFFFF">
              <a:alpha val="18000"/>
            </a:srgbClr>
          </a:solidFill>
          <a:ln/>
        </p:spPr>
      </p:sp>
      <p:pic>
        <p:nvPicPr>
          <p:cNvPr id="3" name="Image 0" descr="preencoded.png"/>
          <p:cNvPicPr>
            <a:picLocks noChangeAspect="1"/>
          </p:cNvPicPr>
          <p:nvPr/>
        </p:nvPicPr>
        <p:blipFill>
          <a:blip r:embed="rId3"/>
          <a:stretch>
            <a:fillRect/>
          </a:stretch>
        </p:blipFill>
        <p:spPr>
          <a:xfrm>
            <a:off x="822960" y="1097280"/>
            <a:ext cx="548640" cy="548640"/>
          </a:xfrm>
          <a:prstGeom prst="rect">
            <a:avLst/>
          </a:prstGeom>
        </p:spPr>
      </p:pic>
      <p:sp>
        <p:nvSpPr>
          <p:cNvPr id="4" name="Text 1"/>
          <p:cNvSpPr txBox="1"/>
          <p:nvPr/>
        </p:nvSpPr>
        <p:spPr>
          <a:xfrm>
            <a:off x="1920240" y="868680"/>
            <a:ext cx="6400800" cy="1005840"/>
          </a:xfrm>
          <a:prstGeom prst="rect">
            <a:avLst/>
          </a:prstGeom>
          <a:noFill/>
          <a:ln/>
        </p:spPr>
        <p:txBody>
          <a:bodyPr wrap="square" lIns="0" tIns="0" rIns="0" bIns="0" rtlCol="0" anchor="ctr"/>
          <a:lstStyle/>
          <a:p>
            <a:pPr marL="0" indent="0">
              <a:buNone/>
            </a:pPr>
            <a:r>
              <a:rPr lang="en-US" sz="3000" b="1" dirty="0">
                <a:solidFill>
                  <a:srgbClr val="FFFFFF"/>
                </a:solidFill>
                <a:latin typeface="Century Gothic" pitchFamily="34" charset="0"/>
                <a:ea typeface="Century Gothic" pitchFamily="34" charset="-122"/>
                <a:cs typeface="Century Gothic" pitchFamily="34" charset="-120"/>
              </a:rPr>
              <a:t>GPS</a:t>
            </a:r>
            <a:endParaRPr lang="en-US" sz="3000" dirty="0"/>
          </a:p>
          <a:p>
            <a:pPr marL="0" indent="0">
              <a:buNone/>
            </a:pPr>
            <a:r>
              <a:rPr lang="en-US" sz="1400" dirty="0">
                <a:solidFill>
                  <a:srgbClr val="E6E7F5"/>
                </a:solidFill>
                <a:latin typeface="Century Gothic" pitchFamily="34" charset="0"/>
                <a:ea typeface="Century Gothic" pitchFamily="34" charset="-122"/>
                <a:cs typeface="Century Gothic" pitchFamily="34" charset="-120"/>
              </a:rPr>
              <a:t>Pregunta que orienta el estudio</a:t>
            </a:r>
            <a:endParaRPr lang="en-US" sz="3000" dirty="0"/>
          </a:p>
        </p:txBody>
      </p:sp>
      <p:sp>
        <p:nvSpPr>
          <p:cNvPr id="5" name="Text 2"/>
          <p:cNvSpPr txBox="1"/>
          <p:nvPr/>
        </p:nvSpPr>
        <p:spPr>
          <a:xfrm>
            <a:off x="548640" y="2148840"/>
            <a:ext cx="10972800" cy="3840480"/>
          </a:xfrm>
          <a:prstGeom prst="rect">
            <a:avLst/>
          </a:prstGeom>
          <a:noFill/>
          <a:ln/>
        </p:spPr>
        <p:txBody>
          <a:bodyPr wrap="square" lIns="0" tIns="0" rIns="0" bIns="0" rtlCol="0" anchor="ctr"/>
          <a:lstStyle/>
          <a:p>
            <a:pPr marL="0" indent="0">
              <a:lnSpc>
                <a:spcPct val="112000"/>
              </a:lnSpc>
              <a:buNone/>
            </a:pPr>
            <a:r>
              <a:rPr lang="en-US" sz="3400" b="1" dirty="0">
                <a:solidFill>
                  <a:srgbClr val="FFFFFF"/>
                </a:solidFill>
                <a:latin typeface="Century Gothic" pitchFamily="34" charset="0"/>
                <a:ea typeface="Century Gothic" pitchFamily="34" charset="-122"/>
                <a:cs typeface="Century Gothic" pitchFamily="34" charset="-120"/>
              </a:rPr>
              <a:t>Si la Biblia fue escrita por hombres con sus propias palabras y estilos, ¿por qué puedo confiar en que lo que leo es la Palabra de Dios para mi vida?</a:t>
            </a:r>
            <a:endParaRPr lang="en-US" sz="3400" dirty="0"/>
          </a:p>
        </p:txBody>
      </p:sp>
      <p:pic>
        <p:nvPicPr>
          <p:cNvPr id="6" name="Image 1" descr="preencoded.png"/>
          <p:cNvPicPr>
            <a:picLocks noChangeAspect="1"/>
          </p:cNvPicPr>
          <p:nvPr/>
        </p:nvPicPr>
        <p:blipFill>
          <a:blip r:embed="rId4"/>
          <a:stretch>
            <a:fillRect/>
          </a:stretch>
        </p:blipFill>
        <p:spPr>
          <a:xfrm>
            <a:off x="548640" y="6419088"/>
            <a:ext cx="182880" cy="182880"/>
          </a:xfrm>
          <a:prstGeom prst="rect">
            <a:avLst/>
          </a:prstGeom>
        </p:spPr>
      </p:pic>
      <p:sp>
        <p:nvSpPr>
          <p:cNvPr id="7" name="Text 3"/>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8" name="Text 4"/>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5  ·  REVELACIÓN E INSPIRACIÓN</a:t>
            </a:r>
            <a:endParaRPr lang="en-US" sz="8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0B1621"/>
        </a:solidFill>
        <a:effectLst/>
      </p:bgPr>
    </p:bg>
    <p:spTree>
      <p:nvGrpSpPr>
        <p:cNvPr id="1" name=""/>
        <p:cNvGrpSpPr/>
        <p:nvPr/>
      </p:nvGrpSpPr>
      <p:grpSpPr>
        <a:xfrm>
          <a:off x="0" y="0"/>
          <a:ext cx="0" cy="0"/>
          <a:chOff x="0" y="0"/>
          <a:chExt cx="0" cy="0"/>
        </a:xfrm>
      </p:grpSpPr>
      <p:sp>
        <p:nvSpPr>
          <p:cNvPr id="2" name="Shape 0"/>
          <p:cNvSpPr/>
          <p:nvPr/>
        </p:nvSpPr>
        <p:spPr>
          <a:xfrm>
            <a:off x="548640" y="502920"/>
            <a:ext cx="3611880" cy="384048"/>
          </a:xfrm>
          <a:prstGeom prst="roundRect">
            <a:avLst>
              <a:gd name="adj" fmla="val 50000"/>
            </a:avLst>
          </a:prstGeom>
          <a:solidFill>
            <a:srgbClr val="5D63A5"/>
          </a:solidFill>
          <a:ln/>
        </p:spPr>
      </p:sp>
      <p:pic>
        <p:nvPicPr>
          <p:cNvPr id="3" name="Image 0" descr="preencoded.png"/>
          <p:cNvPicPr>
            <a:picLocks noChangeAspect="1"/>
          </p:cNvPicPr>
          <p:nvPr/>
        </p:nvPicPr>
        <p:blipFill>
          <a:blip r:embed="rId3"/>
          <a:stretch>
            <a:fillRect/>
          </a:stretch>
        </p:blipFill>
        <p:spPr>
          <a:xfrm>
            <a:off x="694944" y="594360"/>
            <a:ext cx="201168" cy="201168"/>
          </a:xfrm>
          <a:prstGeom prst="rect">
            <a:avLst/>
          </a:prstGeom>
        </p:spPr>
      </p:pic>
      <p:sp>
        <p:nvSpPr>
          <p:cNvPr id="4" name="Text 1"/>
          <p:cNvSpPr txBox="1"/>
          <p:nvPr/>
        </p:nvSpPr>
        <p:spPr>
          <a:xfrm>
            <a:off x="969264" y="502920"/>
            <a:ext cx="3154680"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EXPLORA · ESTUDIO BÍBLICO</a:t>
            </a:r>
            <a:endParaRPr lang="en-US" sz="1100" dirty="0"/>
          </a:p>
        </p:txBody>
      </p:sp>
      <p:sp>
        <p:nvSpPr>
          <p:cNvPr id="5" name="Text 2"/>
          <p:cNvSpPr txBox="1"/>
          <p:nvPr/>
        </p:nvSpPr>
        <p:spPr>
          <a:xfrm>
            <a:off x="548640" y="1097280"/>
            <a:ext cx="9144000" cy="640080"/>
          </a:xfrm>
          <a:prstGeom prst="rect">
            <a:avLst/>
          </a:prstGeom>
          <a:noFill/>
          <a:ln/>
        </p:spPr>
        <p:txBody>
          <a:bodyPr wrap="square" lIns="0" tIns="0" rIns="0" bIns="0" rtlCol="0" anchor="t"/>
          <a:lstStyle/>
          <a:p>
            <a:pPr marL="0" indent="0">
              <a:buNone/>
            </a:pPr>
            <a:r>
              <a:rPr lang="en-US" sz="3200" b="1" dirty="0">
                <a:solidFill>
                  <a:srgbClr val="FFFFFF"/>
                </a:solidFill>
                <a:latin typeface="Century Gothic" pitchFamily="34" charset="0"/>
                <a:ea typeface="Century Gothic" pitchFamily="34" charset="-122"/>
                <a:cs typeface="Century Gothic" pitchFamily="34" charset="-120"/>
              </a:rPr>
              <a:t>Cuatro lecciones de vida</a:t>
            </a:r>
            <a:endParaRPr lang="en-US" sz="3200" dirty="0"/>
          </a:p>
        </p:txBody>
      </p:sp>
      <p:sp>
        <p:nvSpPr>
          <p:cNvPr id="6" name="Shape 3"/>
          <p:cNvSpPr/>
          <p:nvPr/>
        </p:nvSpPr>
        <p:spPr>
          <a:xfrm>
            <a:off x="548640" y="2057400"/>
            <a:ext cx="2567864" cy="4023360"/>
          </a:xfrm>
          <a:prstGeom prst="rect">
            <a:avLst/>
          </a:prstGeom>
          <a:solidFill>
            <a:srgbClr val="16263A"/>
          </a:solidFill>
          <a:ln/>
        </p:spPr>
      </p:sp>
      <p:pic>
        <p:nvPicPr>
          <p:cNvPr id="7" name="Image 1" descr="preencoded.png"/>
          <p:cNvPicPr>
            <a:picLocks noChangeAspect="1"/>
          </p:cNvPicPr>
          <p:nvPr/>
        </p:nvPicPr>
        <p:blipFill>
          <a:blip r:embed="rId4"/>
          <a:stretch>
            <a:fillRect/>
          </a:stretch>
        </p:blipFill>
        <p:spPr>
          <a:xfrm>
            <a:off x="548640" y="2057400"/>
            <a:ext cx="2567864" cy="1920240"/>
          </a:xfrm>
          <a:prstGeom prst="rect">
            <a:avLst/>
          </a:prstGeom>
        </p:spPr>
      </p:pic>
      <p:sp>
        <p:nvSpPr>
          <p:cNvPr id="8" name="Shape 4"/>
          <p:cNvSpPr/>
          <p:nvPr/>
        </p:nvSpPr>
        <p:spPr>
          <a:xfrm>
            <a:off x="777240" y="3703320"/>
            <a:ext cx="548640" cy="548640"/>
          </a:xfrm>
          <a:prstGeom prst="ellipse">
            <a:avLst/>
          </a:prstGeom>
          <a:solidFill>
            <a:srgbClr val="5D63A5"/>
          </a:solidFill>
          <a:ln w="25400">
            <a:solidFill>
              <a:srgbClr val="0B1621"/>
            </a:solidFill>
            <a:prstDash val="solid"/>
          </a:ln>
        </p:spPr>
      </p:sp>
      <p:sp>
        <p:nvSpPr>
          <p:cNvPr id="9" name="Text 5"/>
          <p:cNvSpPr txBox="1"/>
          <p:nvPr/>
        </p:nvSpPr>
        <p:spPr>
          <a:xfrm>
            <a:off x="777240"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1</a:t>
            </a:r>
            <a:endParaRPr lang="en-US" sz="1800" dirty="0"/>
          </a:p>
        </p:txBody>
      </p:sp>
      <p:sp>
        <p:nvSpPr>
          <p:cNvPr id="10" name="Text 6"/>
          <p:cNvSpPr txBox="1"/>
          <p:nvPr/>
        </p:nvSpPr>
        <p:spPr>
          <a:xfrm>
            <a:off x="777240"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Dos libros, una misma voz</a:t>
            </a:r>
            <a:endParaRPr lang="en-US" sz="1500" dirty="0"/>
          </a:p>
        </p:txBody>
      </p:sp>
      <p:sp>
        <p:nvSpPr>
          <p:cNvPr id="11" name="Text 7"/>
          <p:cNvSpPr txBox="1"/>
          <p:nvPr/>
        </p:nvSpPr>
        <p:spPr>
          <a:xfrm>
            <a:off x="777240"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Hebreos 1:1-2</a:t>
            </a:r>
            <a:endParaRPr lang="en-US" sz="1200" dirty="0"/>
          </a:p>
        </p:txBody>
      </p:sp>
      <p:sp>
        <p:nvSpPr>
          <p:cNvPr id="12" name="Shape 8"/>
          <p:cNvSpPr/>
          <p:nvPr/>
        </p:nvSpPr>
        <p:spPr>
          <a:xfrm>
            <a:off x="3390824" y="2057400"/>
            <a:ext cx="2567864" cy="4023360"/>
          </a:xfrm>
          <a:prstGeom prst="rect">
            <a:avLst/>
          </a:prstGeom>
          <a:solidFill>
            <a:srgbClr val="16263A"/>
          </a:solidFill>
          <a:ln/>
        </p:spPr>
      </p:sp>
      <p:pic>
        <p:nvPicPr>
          <p:cNvPr id="13" name="Image 2" descr="preencoded.png"/>
          <p:cNvPicPr>
            <a:picLocks noChangeAspect="1"/>
          </p:cNvPicPr>
          <p:nvPr/>
        </p:nvPicPr>
        <p:blipFill>
          <a:blip r:embed="rId5"/>
          <a:stretch>
            <a:fillRect/>
          </a:stretch>
        </p:blipFill>
        <p:spPr>
          <a:xfrm>
            <a:off x="3390824" y="2057400"/>
            <a:ext cx="2567864" cy="1920240"/>
          </a:xfrm>
          <a:prstGeom prst="rect">
            <a:avLst/>
          </a:prstGeom>
        </p:spPr>
      </p:pic>
      <p:sp>
        <p:nvSpPr>
          <p:cNvPr id="14" name="Shape 9"/>
          <p:cNvSpPr/>
          <p:nvPr/>
        </p:nvSpPr>
        <p:spPr>
          <a:xfrm>
            <a:off x="3619424" y="3703320"/>
            <a:ext cx="548640" cy="548640"/>
          </a:xfrm>
          <a:prstGeom prst="ellipse">
            <a:avLst/>
          </a:prstGeom>
          <a:solidFill>
            <a:srgbClr val="5D63A5"/>
          </a:solidFill>
          <a:ln w="25400">
            <a:solidFill>
              <a:srgbClr val="0B1621"/>
            </a:solidFill>
            <a:prstDash val="solid"/>
          </a:ln>
        </p:spPr>
      </p:sp>
      <p:sp>
        <p:nvSpPr>
          <p:cNvPr id="15" name="Text 10"/>
          <p:cNvSpPr txBox="1"/>
          <p:nvPr/>
        </p:nvSpPr>
        <p:spPr>
          <a:xfrm>
            <a:off x="3619424"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2</a:t>
            </a:r>
            <a:endParaRPr lang="en-US" sz="1800" dirty="0"/>
          </a:p>
        </p:txBody>
      </p:sp>
      <p:sp>
        <p:nvSpPr>
          <p:cNvPr id="16" name="Text 11"/>
          <p:cNvSpPr txBox="1"/>
          <p:nvPr/>
        </p:nvSpPr>
        <p:spPr>
          <a:xfrm>
            <a:off x="3619424"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Soplada por Dios, dicha por hombres</a:t>
            </a:r>
            <a:endParaRPr lang="en-US" sz="1500" dirty="0"/>
          </a:p>
        </p:txBody>
      </p:sp>
      <p:sp>
        <p:nvSpPr>
          <p:cNvPr id="17" name="Text 12"/>
          <p:cNvSpPr txBox="1"/>
          <p:nvPr/>
        </p:nvSpPr>
        <p:spPr>
          <a:xfrm>
            <a:off x="3619424"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2 Timoteo 3:15-17; 2 Pedro 1:19-21</a:t>
            </a:r>
            <a:endParaRPr lang="en-US" sz="1200" dirty="0"/>
          </a:p>
        </p:txBody>
      </p:sp>
      <p:sp>
        <p:nvSpPr>
          <p:cNvPr id="18" name="Shape 13"/>
          <p:cNvSpPr/>
          <p:nvPr/>
        </p:nvSpPr>
        <p:spPr>
          <a:xfrm>
            <a:off x="6233008" y="2057400"/>
            <a:ext cx="2567864" cy="4023360"/>
          </a:xfrm>
          <a:prstGeom prst="rect">
            <a:avLst/>
          </a:prstGeom>
          <a:solidFill>
            <a:srgbClr val="16263A"/>
          </a:solidFill>
          <a:ln/>
        </p:spPr>
      </p:sp>
      <p:pic>
        <p:nvPicPr>
          <p:cNvPr id="19" name="Image 3" descr="preencoded.png"/>
          <p:cNvPicPr>
            <a:picLocks noChangeAspect="1"/>
          </p:cNvPicPr>
          <p:nvPr/>
        </p:nvPicPr>
        <p:blipFill>
          <a:blip r:embed="rId6"/>
          <a:stretch>
            <a:fillRect/>
          </a:stretch>
        </p:blipFill>
        <p:spPr>
          <a:xfrm>
            <a:off x="6233008" y="2057400"/>
            <a:ext cx="2567864" cy="1920240"/>
          </a:xfrm>
          <a:prstGeom prst="rect">
            <a:avLst/>
          </a:prstGeom>
        </p:spPr>
      </p:pic>
      <p:sp>
        <p:nvSpPr>
          <p:cNvPr id="20" name="Shape 14"/>
          <p:cNvSpPr/>
          <p:nvPr/>
        </p:nvSpPr>
        <p:spPr>
          <a:xfrm>
            <a:off x="6461608" y="3703320"/>
            <a:ext cx="548640" cy="548640"/>
          </a:xfrm>
          <a:prstGeom prst="ellipse">
            <a:avLst/>
          </a:prstGeom>
          <a:solidFill>
            <a:srgbClr val="5D63A5"/>
          </a:solidFill>
          <a:ln w="25400">
            <a:solidFill>
              <a:srgbClr val="0B1621"/>
            </a:solidFill>
            <a:prstDash val="solid"/>
          </a:ln>
        </p:spPr>
      </p:sp>
      <p:sp>
        <p:nvSpPr>
          <p:cNvPr id="21" name="Text 15"/>
          <p:cNvSpPr txBox="1"/>
          <p:nvPr/>
        </p:nvSpPr>
        <p:spPr>
          <a:xfrm>
            <a:off x="6461608"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3</a:t>
            </a:r>
            <a:endParaRPr lang="en-US" sz="1800" dirty="0"/>
          </a:p>
        </p:txBody>
      </p:sp>
      <p:sp>
        <p:nvSpPr>
          <p:cNvPr id="22" name="Text 16"/>
          <p:cNvSpPr txBox="1"/>
          <p:nvPr/>
        </p:nvSpPr>
        <p:spPr>
          <a:xfrm>
            <a:off x="6461608"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Escribe esto para memoria</a:t>
            </a:r>
            <a:endParaRPr lang="en-US" sz="1500" dirty="0"/>
          </a:p>
        </p:txBody>
      </p:sp>
      <p:sp>
        <p:nvSpPr>
          <p:cNvPr id="23" name="Text 17"/>
          <p:cNvSpPr txBox="1"/>
          <p:nvPr/>
        </p:nvSpPr>
        <p:spPr>
          <a:xfrm>
            <a:off x="6461608"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Éxodo 17:14</a:t>
            </a:r>
            <a:endParaRPr lang="en-US" sz="1200" dirty="0"/>
          </a:p>
        </p:txBody>
      </p:sp>
      <p:sp>
        <p:nvSpPr>
          <p:cNvPr id="24" name="Shape 18"/>
          <p:cNvSpPr/>
          <p:nvPr/>
        </p:nvSpPr>
        <p:spPr>
          <a:xfrm>
            <a:off x="9075191" y="2057400"/>
            <a:ext cx="2567864" cy="4023360"/>
          </a:xfrm>
          <a:prstGeom prst="rect">
            <a:avLst/>
          </a:prstGeom>
          <a:solidFill>
            <a:srgbClr val="16263A"/>
          </a:solidFill>
          <a:ln/>
        </p:spPr>
      </p:sp>
      <p:pic>
        <p:nvPicPr>
          <p:cNvPr id="25" name="Image 4" descr="preencoded.png"/>
          <p:cNvPicPr>
            <a:picLocks noChangeAspect="1"/>
          </p:cNvPicPr>
          <p:nvPr/>
        </p:nvPicPr>
        <p:blipFill>
          <a:blip r:embed="rId7"/>
          <a:stretch>
            <a:fillRect/>
          </a:stretch>
        </p:blipFill>
        <p:spPr>
          <a:xfrm>
            <a:off x="9075191" y="2057400"/>
            <a:ext cx="2567864" cy="1920240"/>
          </a:xfrm>
          <a:prstGeom prst="rect">
            <a:avLst/>
          </a:prstGeom>
        </p:spPr>
      </p:pic>
      <p:sp>
        <p:nvSpPr>
          <p:cNvPr id="26" name="Shape 19"/>
          <p:cNvSpPr/>
          <p:nvPr/>
        </p:nvSpPr>
        <p:spPr>
          <a:xfrm>
            <a:off x="9303791" y="3703320"/>
            <a:ext cx="548640" cy="548640"/>
          </a:xfrm>
          <a:prstGeom prst="ellipse">
            <a:avLst/>
          </a:prstGeom>
          <a:solidFill>
            <a:srgbClr val="5D63A5"/>
          </a:solidFill>
          <a:ln w="25400">
            <a:solidFill>
              <a:srgbClr val="0B1621"/>
            </a:solidFill>
            <a:prstDash val="solid"/>
          </a:ln>
        </p:spPr>
      </p:sp>
      <p:sp>
        <p:nvSpPr>
          <p:cNvPr id="27" name="Text 20"/>
          <p:cNvSpPr txBox="1"/>
          <p:nvPr/>
        </p:nvSpPr>
        <p:spPr>
          <a:xfrm>
            <a:off x="9303791"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4</a:t>
            </a:r>
            <a:endParaRPr lang="en-US" sz="1800" dirty="0"/>
          </a:p>
        </p:txBody>
      </p:sp>
      <p:sp>
        <p:nvSpPr>
          <p:cNvPr id="28" name="Text 21"/>
          <p:cNvSpPr txBox="1"/>
          <p:nvPr/>
        </p:nvSpPr>
        <p:spPr>
          <a:xfrm>
            <a:off x="9303791"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Mensajes que se actúan y se ven</a:t>
            </a:r>
            <a:endParaRPr lang="en-US" sz="1500" dirty="0"/>
          </a:p>
        </p:txBody>
      </p:sp>
      <p:sp>
        <p:nvSpPr>
          <p:cNvPr id="29" name="Text 22"/>
          <p:cNvSpPr txBox="1"/>
          <p:nvPr/>
        </p:nvSpPr>
        <p:spPr>
          <a:xfrm>
            <a:off x="9303791"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Ezequiel 4:1-8</a:t>
            </a:r>
            <a:endParaRPr lang="en-US" sz="1200" dirty="0"/>
          </a:p>
        </p:txBody>
      </p:sp>
      <p:pic>
        <p:nvPicPr>
          <p:cNvPr id="30" name="Image 5" descr="preencoded.png"/>
          <p:cNvPicPr>
            <a:picLocks noChangeAspect="1"/>
          </p:cNvPicPr>
          <p:nvPr/>
        </p:nvPicPr>
        <p:blipFill>
          <a:blip r:embed="rId8"/>
          <a:stretch>
            <a:fillRect/>
          </a:stretch>
        </p:blipFill>
        <p:spPr>
          <a:xfrm>
            <a:off x="548640" y="6419088"/>
            <a:ext cx="182880" cy="182880"/>
          </a:xfrm>
          <a:prstGeom prst="rect">
            <a:avLst/>
          </a:prstGeom>
        </p:spPr>
      </p:pic>
      <p:sp>
        <p:nvSpPr>
          <p:cNvPr id="31" name="Text 23"/>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32" name="Text 24"/>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5  ·  REVELACIÓN E INSPIRACIÓN</a:t>
            </a:r>
            <a:endParaRPr lang="en-US" sz="8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400" dirty="0">
                <a:solidFill>
                  <a:srgbClr val="FFFFFF"/>
                </a:solidFill>
                <a:latin typeface="Calibri" pitchFamily="34" charset="0"/>
                <a:ea typeface="Calibri" pitchFamily="34" charset="-122"/>
                <a:cs typeface="Calibri" pitchFamily="34" charset="-120"/>
              </a:rPr>
              <a:t>La naturaleza me muestra el poder de Dios, pero solo la Biblia me dice por qué sufro y cómo me salva. Esta semana saldré a contemplar la creación con gratitud y luego abriré la Escritura para escuchar lo que ella sola puede decirme.</a:t>
            </a:r>
            <a:endParaRPr lang="en-US" sz="140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1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1</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800" b="1" dirty="0">
                <a:solidFill>
                  <a:srgbClr val="0B1621"/>
                </a:solidFill>
                <a:latin typeface="Century Gothic" pitchFamily="34" charset="0"/>
                <a:ea typeface="Century Gothic" pitchFamily="34" charset="-122"/>
                <a:cs typeface="Century Gothic" pitchFamily="34" charset="-120"/>
              </a:rPr>
              <a:t>Dos libros, una misma voz</a:t>
            </a:r>
            <a:endParaRPr lang="en-US" sz="28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¿Por qué Dios está tan interesado en comunicarse con nosotros, y qué nos dice la Palabra que la naturaleza no puede?  </a:t>
            </a:r>
            <a:r>
              <a:rPr lang="en-US" sz="1600" b="1" dirty="0">
                <a:solidFill>
                  <a:srgbClr val="5D63A5"/>
                </a:solidFill>
                <a:latin typeface="Calibri" pitchFamily="34" charset="0"/>
                <a:ea typeface="Calibri" pitchFamily="34" charset="-122"/>
                <a:cs typeface="Calibri" pitchFamily="34" charset="-120"/>
              </a:rPr>
              <a:t>Hebreos 1:1-2</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500" dirty="0">
                <a:solidFill>
                  <a:srgbClr val="1F2233"/>
                </a:solidFill>
                <a:latin typeface="Calibri" pitchFamily="34" charset="0"/>
                <a:ea typeface="Calibri" pitchFamily="34" charset="-122"/>
                <a:cs typeface="Calibri" pitchFamily="34" charset="-120"/>
              </a:rPr>
              <a:t>Dios se comunica porque somos seres caídos que enfrentamos muerte, sufrimiento y pruebas; quiere que sepamos por qué estamos aquí, por qué existe el mal y por qué confiar en su amor</a:t>
            </a:r>
            <a:r>
              <a:rPr lang="en-US" sz="1500" b="1" dirty="0">
                <a:solidFill>
                  <a:srgbClr val="5D63A5"/>
                </a:solidFill>
                <a:latin typeface="Calibri" pitchFamily="34" charset="0"/>
                <a:ea typeface="Calibri" pitchFamily="34" charset="-122"/>
                <a:cs typeface="Calibri" pitchFamily="34" charset="-120"/>
              </a:rPr>
              <a:t> (Hebreos 1:1-2; Deuteronomio 29:29)</a:t>
            </a:r>
            <a:endParaRPr lang="en-US" sz="1500" dirty="0"/>
          </a:p>
          <a:p>
            <a:pPr marL="228600" indent="-228600">
              <a:lnSpc>
                <a:spcPct val="105000"/>
              </a:lnSpc>
              <a:spcAft>
                <a:spcPts val="900"/>
              </a:spcAft>
              <a:buSzPct val="100000"/>
              <a:buChar char="■"/>
            </a:pPr>
            <a:r>
              <a:rPr lang="en-US" sz="1500" dirty="0">
                <a:solidFill>
                  <a:srgbClr val="1F2233"/>
                </a:solidFill>
                <a:latin typeface="Calibri" pitchFamily="34" charset="0"/>
                <a:ea typeface="Calibri" pitchFamily="34" charset="-122"/>
                <a:cs typeface="Calibri" pitchFamily="34" charset="-120"/>
              </a:rPr>
              <a:t>La revelación general — ”los cielos cuentan la gloria de Dios”— muestra su poder y amor, hasta en el poder sanador de la naturaleza, pero también deja ver la presencia del mal</a:t>
            </a:r>
            <a:r>
              <a:rPr lang="en-US" sz="1500" b="1" dirty="0">
                <a:solidFill>
                  <a:srgbClr val="5D63A5"/>
                </a:solidFill>
                <a:latin typeface="Calibri" pitchFamily="34" charset="0"/>
                <a:ea typeface="Calibri" pitchFamily="34" charset="-122"/>
                <a:cs typeface="Calibri" pitchFamily="34" charset="-120"/>
              </a:rPr>
              <a:t> (Salmo 19:1; Romanos 1:20; Mateo 13:24-30)</a:t>
            </a:r>
            <a:endParaRPr lang="en-US" sz="1500" dirty="0"/>
          </a:p>
          <a:p>
            <a:pPr marL="228600" indent="-228600">
              <a:lnSpc>
                <a:spcPct val="105000"/>
              </a:lnSpc>
              <a:spcAft>
                <a:spcPts val="900"/>
              </a:spcAft>
              <a:buSzPct val="100000"/>
              <a:buChar char="■"/>
            </a:pPr>
            <a:r>
              <a:rPr lang="en-US" sz="1500" dirty="0">
                <a:solidFill>
                  <a:srgbClr val="1F2233"/>
                </a:solidFill>
                <a:latin typeface="Calibri" pitchFamily="34" charset="0"/>
                <a:ea typeface="Calibri" pitchFamily="34" charset="-122"/>
                <a:cs typeface="Calibri" pitchFamily="34" charset="-120"/>
              </a:rPr>
              <a:t>Ese mensaje ambiguo solo se entiende con la revelación especial: Jesús, el Verbo encarnado, y la Biblia, la Palabra escrita que da testimonio de él y revela el plan de redención</a:t>
            </a:r>
            <a:r>
              <a:rPr lang="en-US" sz="1500" b="1" dirty="0">
                <a:solidFill>
                  <a:srgbClr val="5D63A5"/>
                </a:solidFill>
                <a:latin typeface="Calibri" pitchFamily="34" charset="0"/>
                <a:ea typeface="Calibri" pitchFamily="34" charset="-122"/>
                <a:cs typeface="Calibri" pitchFamily="34" charset="-120"/>
              </a:rPr>
              <a:t> (Juan 5:39; 2 Timoteo 3:16)</a:t>
            </a:r>
            <a:endParaRPr lang="en-US" sz="15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5  ·  REVELACIÓN E INSPIRACIÓN</a:t>
            </a:r>
            <a:endParaRPr lang="en-US" sz="8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400" dirty="0">
                <a:solidFill>
                  <a:srgbClr val="FFFFFF"/>
                </a:solidFill>
                <a:latin typeface="Calibri" pitchFamily="34" charset="0"/>
                <a:ea typeface="Calibri" pitchFamily="34" charset="-122"/>
                <a:cs typeface="Calibri" pitchFamily="34" charset="-120"/>
              </a:rPr>
              <a:t>Jesús no escribió ningún libro, pero enseñó “con autoridad”. Esta semana trataré la Biblia como lo que es, Palabra soplada por Dios: la leeré esperando que me enseñe, me corrija y me instruya, no solo que me haga sentir bien.</a:t>
            </a:r>
            <a:endParaRPr lang="en-US" sz="140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2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2</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400" b="1" dirty="0">
                <a:solidFill>
                  <a:srgbClr val="0B1621"/>
                </a:solidFill>
                <a:latin typeface="Century Gothic" pitchFamily="34" charset="0"/>
                <a:ea typeface="Century Gothic" pitchFamily="34" charset="-122"/>
                <a:cs typeface="Century Gothic" pitchFamily="34" charset="-120"/>
              </a:rPr>
              <a:t>Soplada por Dios, dicha por hombres</a:t>
            </a:r>
            <a:endParaRPr lang="en-US" sz="24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¿Qué diferencia a la Biblia de cualquier otro libro, y qué garantía tenemos de que los mensajes orales eran igualmente inspirados?  </a:t>
            </a:r>
            <a:r>
              <a:rPr lang="en-US" sz="1600" b="1" dirty="0">
                <a:solidFill>
                  <a:srgbClr val="5D63A5"/>
                </a:solidFill>
                <a:latin typeface="Calibri" pitchFamily="34" charset="0"/>
                <a:ea typeface="Calibri" pitchFamily="34" charset="-122"/>
                <a:cs typeface="Calibri" pitchFamily="34" charset="-120"/>
              </a:rPr>
              <a:t>2 Timoteo 3:15-17; 2 Pedro 1:19-21</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450" dirty="0">
                <a:solidFill>
                  <a:srgbClr val="1F2233"/>
                </a:solidFill>
                <a:latin typeface="Calibri" pitchFamily="34" charset="0"/>
                <a:ea typeface="Calibri" pitchFamily="34" charset="-122"/>
                <a:cs typeface="Calibri" pitchFamily="34" charset="-120"/>
              </a:rPr>
              <a:t>“Toda la Escritura es inspirada por Dios” — teopneusto, “soplada por Dios”— : toda la Biblia, no solo partes, es útil para enseñar, reprender, enmendar e instruir en justicia</a:t>
            </a:r>
            <a:r>
              <a:rPr lang="en-US" sz="1450" b="1" dirty="0">
                <a:solidFill>
                  <a:srgbClr val="5D63A5"/>
                </a:solidFill>
                <a:latin typeface="Calibri" pitchFamily="34" charset="0"/>
                <a:ea typeface="Calibri" pitchFamily="34" charset="-122"/>
                <a:cs typeface="Calibri" pitchFamily="34" charset="-120"/>
              </a:rPr>
              <a:t> (2 Timoteo 3:16; Santiago 1:17)</a:t>
            </a:r>
            <a:endParaRPr lang="en-US" sz="1450" dirty="0"/>
          </a:p>
          <a:p>
            <a:pPr marL="228600" indent="-228600">
              <a:lnSpc>
                <a:spcPct val="105000"/>
              </a:lnSpc>
              <a:spcAft>
                <a:spcPts val="900"/>
              </a:spcAft>
              <a:buSzPct val="100000"/>
              <a:buChar char="■"/>
            </a:pPr>
            <a:r>
              <a:rPr lang="en-US" sz="1450" dirty="0">
                <a:solidFill>
                  <a:srgbClr val="1F2233"/>
                </a:solidFill>
                <a:latin typeface="Calibri" pitchFamily="34" charset="0"/>
                <a:ea typeface="Calibri" pitchFamily="34" charset="-122"/>
                <a:cs typeface="Calibri" pitchFamily="34" charset="-120"/>
              </a:rPr>
              <a:t>Los santos hombres hablaron “movidos por el Espíritu Santo”: Dios usó visiones y sueños, testigos oculares, investigación histórica e impresiones en la mente; el mensaje era objetivo aunque usaran sus palabras</a:t>
            </a:r>
            <a:r>
              <a:rPr lang="en-US" sz="1450" b="1" dirty="0">
                <a:solidFill>
                  <a:srgbClr val="5D63A5"/>
                </a:solidFill>
                <a:latin typeface="Calibri" pitchFamily="34" charset="0"/>
                <a:ea typeface="Calibri" pitchFamily="34" charset="-122"/>
                <a:cs typeface="Calibri" pitchFamily="34" charset="-120"/>
              </a:rPr>
              <a:t> (2 Pedro 1:21; Números 12:6; Lucas 1:1-3; 1 Juan 1:1-3)</a:t>
            </a:r>
            <a:endParaRPr lang="en-US" sz="1450" dirty="0"/>
          </a:p>
          <a:p>
            <a:pPr marL="228600" indent="-228600">
              <a:lnSpc>
                <a:spcPct val="105000"/>
              </a:lnSpc>
              <a:spcAft>
                <a:spcPts val="900"/>
              </a:spcAft>
              <a:buSzPct val="100000"/>
              <a:buChar char="■"/>
            </a:pPr>
            <a:r>
              <a:rPr lang="en-US" sz="1450" dirty="0">
                <a:solidFill>
                  <a:srgbClr val="1F2233"/>
                </a:solidFill>
                <a:latin typeface="Calibri" pitchFamily="34" charset="0"/>
                <a:ea typeface="Calibri" pitchFamily="34" charset="-122"/>
                <a:cs typeface="Calibri" pitchFamily="34" charset="-120"/>
              </a:rPr>
              <a:t>Dios habló con voz clara en el Edén, el Sinaí y el bautismo de Jesús; Noé, Natán, Elías y Juan el Bautista no escribieron nada, pero sus mensajes orales no fueron menos inspirados</a:t>
            </a:r>
            <a:r>
              <a:rPr lang="en-US" sz="1450" b="1" dirty="0">
                <a:solidFill>
                  <a:srgbClr val="5D63A5"/>
                </a:solidFill>
                <a:latin typeface="Calibri" pitchFamily="34" charset="0"/>
                <a:ea typeface="Calibri" pitchFamily="34" charset="-122"/>
                <a:cs typeface="Calibri" pitchFamily="34" charset="-120"/>
              </a:rPr>
              <a:t> (Éxodo 20:1-20; Mateo 3:17; 2 Pedro 2:5)</a:t>
            </a:r>
            <a:endParaRPr lang="en-US" sz="145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5  ·  REVELACIÓN E INSPIRACIÓN</a:t>
            </a:r>
            <a:endParaRPr lang="en-US" sz="8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400" dirty="0">
                <a:solidFill>
                  <a:srgbClr val="FFFFFF"/>
                </a:solidFill>
                <a:latin typeface="Calibri" pitchFamily="34" charset="0"/>
                <a:ea typeface="Calibri" pitchFamily="34" charset="-122"/>
                <a:cs typeface="Calibri" pitchFamily="34" charset="-120"/>
              </a:rPr>
              <a:t>Dios quiso que su Palabra quedara escrita para que yo la tuviera hoy. Esta semana anotaré en un cuaderno lo que Dios me diga en mi estudio diario, y releeré esas notas el sábado para recordar cómo me ha guiado.</a:t>
            </a:r>
            <a:endParaRPr lang="en-US" sz="140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3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3</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800" b="1" dirty="0">
                <a:solidFill>
                  <a:srgbClr val="0B1621"/>
                </a:solidFill>
                <a:latin typeface="Century Gothic" pitchFamily="34" charset="0"/>
                <a:ea typeface="Century Gothic" pitchFamily="34" charset="-122"/>
                <a:cs typeface="Century Gothic" pitchFamily="34" charset="-120"/>
              </a:rPr>
              <a:t>Escribe esto para memoria</a:t>
            </a:r>
            <a:endParaRPr lang="en-US" sz="28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¿Por qué Dios pidió a sus profetas que pusieran por escrito los mensajes que les comunicó?  </a:t>
            </a:r>
            <a:r>
              <a:rPr lang="en-US" sz="1600" b="1" dirty="0">
                <a:solidFill>
                  <a:srgbClr val="5D63A5"/>
                </a:solidFill>
                <a:latin typeface="Calibri" pitchFamily="34" charset="0"/>
                <a:ea typeface="Calibri" pitchFamily="34" charset="-122"/>
                <a:cs typeface="Calibri" pitchFamily="34" charset="-120"/>
              </a:rPr>
              <a:t>Éxodo 17:14</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450" dirty="0">
                <a:solidFill>
                  <a:srgbClr val="1F2233"/>
                </a:solidFill>
                <a:latin typeface="Calibri" pitchFamily="34" charset="0"/>
                <a:ea typeface="Calibri" pitchFamily="34" charset="-122"/>
                <a:cs typeface="Calibri" pitchFamily="34" charset="-120"/>
              </a:rPr>
              <a:t>Lo escrito perdura y no se distorsiona: Dios mandó a Moisés escribir “en un libro para memoria”; a Juan, “escribe lo que has visto”; y los Evangelios se escribieron “para que creáis”</a:t>
            </a:r>
            <a:r>
              <a:rPr lang="en-US" sz="1450" b="1" dirty="0">
                <a:solidFill>
                  <a:srgbClr val="5D63A5"/>
                </a:solidFill>
                <a:latin typeface="Calibri" pitchFamily="34" charset="0"/>
                <a:ea typeface="Calibri" pitchFamily="34" charset="-122"/>
                <a:cs typeface="Calibri" pitchFamily="34" charset="-120"/>
              </a:rPr>
              <a:t> (Apocalipsis 1:19; Juan 20:30-31; 1 Corintios 10:11)</a:t>
            </a:r>
            <a:endParaRPr lang="en-US" sz="1450" dirty="0"/>
          </a:p>
          <a:p>
            <a:pPr marL="228600" indent="-228600">
              <a:lnSpc>
                <a:spcPct val="105000"/>
              </a:lnSpc>
              <a:spcAft>
                <a:spcPts val="900"/>
              </a:spcAft>
              <a:buSzPct val="100000"/>
              <a:buChar char="■"/>
            </a:pPr>
            <a:r>
              <a:rPr lang="en-US" sz="1450" dirty="0">
                <a:solidFill>
                  <a:srgbClr val="1F2233"/>
                </a:solidFill>
                <a:latin typeface="Calibri" pitchFamily="34" charset="0"/>
                <a:ea typeface="Calibri" pitchFamily="34" charset="-122"/>
                <a:cs typeface="Calibri" pitchFamily="34" charset="-120"/>
              </a:rPr>
              <a:t>Cada libro refleja el estilo y las habilidades de su escritor, pero no hay “grados” de inspiración: unas partes son más aplicables hoy, ninguna es menos inspirada</a:t>
            </a:r>
            <a:r>
              <a:rPr lang="en-US" sz="1450" b="1" dirty="0">
                <a:solidFill>
                  <a:srgbClr val="5D63A5"/>
                </a:solidFill>
                <a:latin typeface="Calibri" pitchFamily="34" charset="0"/>
                <a:ea typeface="Calibri" pitchFamily="34" charset="-122"/>
                <a:cs typeface="Calibri" pitchFamily="34" charset="-120"/>
              </a:rPr>
              <a:t> (2 Pedro 1:20-21; Josué 23:6)</a:t>
            </a:r>
            <a:endParaRPr lang="en-US" sz="1450" dirty="0"/>
          </a:p>
          <a:p>
            <a:pPr marL="228600" indent="-228600">
              <a:lnSpc>
                <a:spcPct val="105000"/>
              </a:lnSpc>
              <a:spcAft>
                <a:spcPts val="900"/>
              </a:spcAft>
              <a:buSzPct val="100000"/>
              <a:buChar char="■"/>
            </a:pPr>
            <a:r>
              <a:rPr lang="en-US" sz="1450" dirty="0">
                <a:solidFill>
                  <a:srgbClr val="1F2233"/>
                </a:solidFill>
                <a:latin typeface="Calibri" pitchFamily="34" charset="0"/>
                <a:ea typeface="Calibri" pitchFamily="34" charset="-122"/>
                <a:cs typeface="Calibri" pitchFamily="34" charset="-120"/>
              </a:rPr>
              <a:t>Los profetas citaron fuentes no inspiradas y hasta palabras de Satanás, registraron sus propias reacciones humanas y ejemplos a evitar; el lenguaje no es perfecto, pero el mensaje es infalible —</a:t>
            </a:r>
            <a:r>
              <a:rPr lang="en-US" sz="1450" b="1" dirty="0">
                <a:solidFill>
                  <a:srgbClr val="5D63A5"/>
                </a:solidFill>
                <a:latin typeface="Calibri" pitchFamily="34" charset="0"/>
                <a:ea typeface="Calibri" pitchFamily="34" charset="-122"/>
                <a:cs typeface="Calibri" pitchFamily="34" charset="-120"/>
              </a:rPr>
              <a:t> (Hechos 17:28; Génesis 3:1-5; Daniel 8:27; 1 Corintios 10:1-11)</a:t>
            </a:r>
            <a:endParaRPr lang="en-US" sz="145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5  ·  REVELACIÓN E INSPIRACIÓN</a:t>
            </a:r>
            <a:endParaRPr lang="en-US" sz="8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350" dirty="0">
                <a:solidFill>
                  <a:srgbClr val="FFFFFF"/>
                </a:solidFill>
                <a:latin typeface="Calibri" pitchFamily="34" charset="0"/>
                <a:ea typeface="Calibri" pitchFamily="34" charset="-122"/>
                <a:cs typeface="Calibri" pitchFamily="34" charset="-120"/>
              </a:rPr>
              <a:t>Dios llegó a dramatizar sus mensajes para despertar a un pueblo que ya no escuchaba. Esta semana me preguntaré con sinceridad si estoy en la condición de Laodicea — tibio y satisfecho— y le pediré a Jesús el colirio para ver mi verdadera necesidad.</a:t>
            </a:r>
            <a:endParaRPr lang="en-US" sz="135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4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4</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800" b="1" dirty="0">
                <a:solidFill>
                  <a:srgbClr val="0B1621"/>
                </a:solidFill>
                <a:latin typeface="Century Gothic" pitchFamily="34" charset="0"/>
                <a:ea typeface="Century Gothic" pitchFamily="34" charset="-122"/>
                <a:cs typeface="Century Gothic" pitchFamily="34" charset="-120"/>
              </a:rPr>
              <a:t>Mensajes que se actúan y se ven</a:t>
            </a:r>
            <a:endParaRPr lang="en-US" sz="28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¿Por qué algunos mensajes de Dios no fueron solo hablados, sino representados o actuados por sus profetas?  </a:t>
            </a:r>
            <a:r>
              <a:rPr lang="en-US" sz="1600" b="1" dirty="0">
                <a:solidFill>
                  <a:srgbClr val="5D63A5"/>
                </a:solidFill>
                <a:latin typeface="Calibri" pitchFamily="34" charset="0"/>
                <a:ea typeface="Calibri" pitchFamily="34" charset="-122"/>
                <a:cs typeface="Calibri" pitchFamily="34" charset="-120"/>
              </a:rPr>
              <a:t>Ezequiel 4:1-8</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500" dirty="0">
                <a:solidFill>
                  <a:srgbClr val="1F2233"/>
                </a:solidFill>
                <a:latin typeface="Calibri" pitchFamily="34" charset="0"/>
                <a:ea typeface="Calibri" pitchFamily="34" charset="-122"/>
                <a:cs typeface="Calibri" pitchFamily="34" charset="-120"/>
              </a:rPr>
              <a:t>Todo el sistema de sacrificios — altares, tabernáculo, templo— era una representación del sacrificio de Cristo y su sacerdocio celestial; Daniel y Apocalipsis usan estatuas, bestias y cuernos</a:t>
            </a:r>
            <a:r>
              <a:rPr lang="en-US" sz="1500" b="1" dirty="0">
                <a:solidFill>
                  <a:srgbClr val="5D63A5"/>
                </a:solidFill>
                <a:latin typeface="Calibri" pitchFamily="34" charset="0"/>
                <a:ea typeface="Calibri" pitchFamily="34" charset="-122"/>
                <a:cs typeface="Calibri" pitchFamily="34" charset="-120"/>
              </a:rPr>
              <a:t> (Hebreos 8:1-6; Daniel 2:31-45; Apocalipsis 13)</a:t>
            </a:r>
            <a:endParaRPr lang="en-US" sz="1500" dirty="0"/>
          </a:p>
          <a:p>
            <a:pPr marL="228600" indent="-228600">
              <a:lnSpc>
                <a:spcPct val="105000"/>
              </a:lnSpc>
              <a:spcAft>
                <a:spcPts val="900"/>
              </a:spcAft>
              <a:buSzPct val="100000"/>
              <a:buChar char="■"/>
            </a:pPr>
            <a:r>
              <a:rPr lang="en-US" sz="1500" dirty="0">
                <a:solidFill>
                  <a:srgbClr val="1F2233"/>
                </a:solidFill>
                <a:latin typeface="Calibri" pitchFamily="34" charset="0"/>
                <a:ea typeface="Calibri" pitchFamily="34" charset="-122"/>
                <a:cs typeface="Calibri" pitchFamily="34" charset="-120"/>
              </a:rPr>
              <a:t>Jesús se presentó como Pan de vida, Luz del mundo y Vid verdadera, y explicó su reino con la parábola del sembrador: imágenes que se recuerdan más que definiciones</a:t>
            </a:r>
            <a:r>
              <a:rPr lang="en-US" sz="1500" b="1" dirty="0">
                <a:solidFill>
                  <a:srgbClr val="5D63A5"/>
                </a:solidFill>
                <a:latin typeface="Calibri" pitchFamily="34" charset="0"/>
                <a:ea typeface="Calibri" pitchFamily="34" charset="-122"/>
                <a:cs typeface="Calibri" pitchFamily="34" charset="-120"/>
              </a:rPr>
              <a:t> (Juan 6:35; 8:12; 15:1-8; Mateo 13:1-9)</a:t>
            </a:r>
            <a:endParaRPr lang="en-US" sz="1500" dirty="0"/>
          </a:p>
          <a:p>
            <a:pPr marL="228600" indent="-228600">
              <a:lnSpc>
                <a:spcPct val="105000"/>
              </a:lnSpc>
              <a:spcAft>
                <a:spcPts val="900"/>
              </a:spcAft>
              <a:buSzPct val="100000"/>
              <a:buChar char="■"/>
            </a:pPr>
            <a:r>
              <a:rPr lang="en-US" sz="1500" dirty="0">
                <a:solidFill>
                  <a:srgbClr val="1F2233"/>
                </a:solidFill>
                <a:latin typeface="Calibri" pitchFamily="34" charset="0"/>
                <a:ea typeface="Calibri" pitchFamily="34" charset="-122"/>
                <a:cs typeface="Calibri" pitchFamily="34" charset="-120"/>
              </a:rPr>
              <a:t>Ezequiel hizo una maqueta de Jerusalén y se acostó 390 y 40 días; Oseas se casó con Gomer: cuando el pueblo rechazaba las palabras, Dios dramatizó su advertencia como último acto de misericordia</a:t>
            </a:r>
            <a:r>
              <a:rPr lang="en-US" sz="1500" b="1" dirty="0">
                <a:solidFill>
                  <a:srgbClr val="5D63A5"/>
                </a:solidFill>
                <a:latin typeface="Calibri" pitchFamily="34" charset="0"/>
                <a:ea typeface="Calibri" pitchFamily="34" charset="-122"/>
                <a:cs typeface="Calibri" pitchFamily="34" charset="-120"/>
              </a:rPr>
              <a:t> (Oseas 1:2-9; 2 Crónicas 36:15-21)</a:t>
            </a:r>
            <a:endParaRPr lang="en-US" sz="15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5  ·  REVELACIÓN E INSPIRACIÓN</a:t>
            </a:r>
            <a:endParaRPr lang="en-US" sz="8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1695" cy="2514600"/>
          </a:xfrm>
          <a:prstGeom prst="rect">
            <a:avLst/>
          </a:prstGeom>
        </p:spPr>
      </p:pic>
      <p:sp>
        <p:nvSpPr>
          <p:cNvPr id="3" name="Shape 0"/>
          <p:cNvSpPr/>
          <p:nvPr/>
        </p:nvSpPr>
        <p:spPr>
          <a:xfrm>
            <a:off x="0" y="0"/>
            <a:ext cx="12191695" cy="2514600"/>
          </a:xfrm>
          <a:prstGeom prst="rect">
            <a:avLst/>
          </a:prstGeom>
          <a:solidFill>
            <a:srgbClr val="0B1621">
              <a:alpha val="45000"/>
            </a:srgbClr>
          </a:solidFill>
          <a:ln/>
        </p:spPr>
      </p:sp>
      <p:sp>
        <p:nvSpPr>
          <p:cNvPr id="4" name="Shape 1"/>
          <p:cNvSpPr/>
          <p:nvPr/>
        </p:nvSpPr>
        <p:spPr>
          <a:xfrm>
            <a:off x="548640" y="502920"/>
            <a:ext cx="3845966" cy="384048"/>
          </a:xfrm>
          <a:prstGeom prst="roundRect">
            <a:avLst>
              <a:gd name="adj" fmla="val 50000"/>
            </a:avLst>
          </a:prstGeom>
          <a:solidFill>
            <a:srgbClr val="5D63A5"/>
          </a:solidFill>
          <a:ln/>
        </p:spPr>
      </p:sp>
      <p:pic>
        <p:nvPicPr>
          <p:cNvPr id="5" name="Image 1" descr="preencoded.png"/>
          <p:cNvPicPr>
            <a:picLocks noChangeAspect="1"/>
          </p:cNvPicPr>
          <p:nvPr/>
        </p:nvPicPr>
        <p:blipFill>
          <a:blip r:embed="rId4"/>
          <a:stretch>
            <a:fillRect/>
          </a:stretch>
        </p:blipFill>
        <p:spPr>
          <a:xfrm>
            <a:off x="694944" y="594360"/>
            <a:ext cx="201168" cy="201168"/>
          </a:xfrm>
          <a:prstGeom prst="rect">
            <a:avLst/>
          </a:prstGeom>
        </p:spPr>
      </p:pic>
      <p:sp>
        <p:nvSpPr>
          <p:cNvPr id="6" name="Text 2"/>
          <p:cNvSpPr txBox="1"/>
          <p:nvPr/>
        </p:nvSpPr>
        <p:spPr>
          <a:xfrm>
            <a:off x="969264" y="502920"/>
            <a:ext cx="3388766"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APLICA · REFLEXIÓN PERSONAL</a:t>
            </a:r>
            <a:endParaRPr lang="en-US" sz="1100" dirty="0"/>
          </a:p>
        </p:txBody>
      </p:sp>
      <p:pic>
        <p:nvPicPr>
          <p:cNvPr id="7" name="Image 2" descr="preencoded.png"/>
          <p:cNvPicPr>
            <a:picLocks noChangeAspect="1"/>
          </p:cNvPicPr>
          <p:nvPr/>
        </p:nvPicPr>
        <p:blipFill>
          <a:blip r:embed="rId5"/>
          <a:stretch>
            <a:fillRect/>
          </a:stretch>
        </p:blipFill>
        <p:spPr>
          <a:xfrm>
            <a:off x="548640" y="2926080"/>
            <a:ext cx="457200" cy="457200"/>
          </a:xfrm>
          <a:prstGeom prst="rect">
            <a:avLst/>
          </a:prstGeom>
        </p:spPr>
      </p:pic>
      <p:sp>
        <p:nvSpPr>
          <p:cNvPr id="8" name="Text 3"/>
          <p:cNvSpPr txBox="1"/>
          <p:nvPr/>
        </p:nvSpPr>
        <p:spPr>
          <a:xfrm>
            <a:off x="1280160" y="2926080"/>
            <a:ext cx="10332720" cy="3291840"/>
          </a:xfrm>
          <a:prstGeom prst="rect">
            <a:avLst/>
          </a:prstGeom>
          <a:noFill/>
          <a:ln/>
        </p:spPr>
        <p:txBody>
          <a:bodyPr wrap="square" lIns="0" tIns="0" rIns="0" bIns="0" rtlCol="0" anchor="t"/>
          <a:lstStyle/>
          <a:p>
            <a:pPr marL="0" indent="0">
              <a:lnSpc>
                <a:spcPct val="115000"/>
              </a:lnSpc>
              <a:spcAft>
                <a:spcPts val="1400"/>
              </a:spcAft>
              <a:buNone/>
            </a:pPr>
            <a:r>
              <a:rPr lang="en-US" sz="2200" i="1" dirty="0">
                <a:solidFill>
                  <a:srgbClr val="1F2233"/>
                </a:solidFill>
                <a:latin typeface="Calibri" pitchFamily="34" charset="0"/>
                <a:ea typeface="Calibri" pitchFamily="34" charset="-122"/>
                <a:cs typeface="Calibri" pitchFamily="34" charset="-120"/>
              </a:rPr>
              <a:t>“No son las palabras de la Biblia las inspiradas, sino los hombres son los que fueron inspirados. La inspiración no obra en las palabras del hombre ni en sus expresiones, sino en el hombre mismo, que está imbuido con pensamientos bajo la influencia del Espíritu Santo.”</a:t>
            </a:r>
            <a:endParaRPr lang="en-US" sz="2200" dirty="0"/>
          </a:p>
          <a:p>
            <a:pPr marL="0" indent="0">
              <a:lnSpc>
                <a:spcPct val="115000"/>
              </a:lnSpc>
              <a:buNone/>
            </a:pPr>
            <a:r>
              <a:rPr lang="en-US" sz="1300" b="1" dirty="0">
                <a:solidFill>
                  <a:srgbClr val="5D63A5"/>
                </a:solidFill>
                <a:latin typeface="Century Gothic" pitchFamily="34" charset="0"/>
                <a:ea typeface="Century Gothic" pitchFamily="34" charset="-122"/>
                <a:cs typeface="Century Gothic" pitchFamily="34" charset="-120"/>
              </a:rPr>
              <a:t>— Elena G. de White, Mensajes selectos, t. 1, p. 24</a:t>
            </a:r>
            <a:endParaRPr lang="en-US" sz="2200" dirty="0"/>
          </a:p>
        </p:txBody>
      </p:sp>
      <p:pic>
        <p:nvPicPr>
          <p:cNvPr id="9" name="Image 3" descr="preencoded.png"/>
          <p:cNvPicPr>
            <a:picLocks noChangeAspect="1"/>
          </p:cNvPicPr>
          <p:nvPr/>
        </p:nvPicPr>
        <p:blipFill>
          <a:blip r:embed="rId6"/>
          <a:stretch>
            <a:fillRect/>
          </a:stretch>
        </p:blipFill>
        <p:spPr>
          <a:xfrm>
            <a:off x="548640" y="6419088"/>
            <a:ext cx="182880" cy="182880"/>
          </a:xfrm>
          <a:prstGeom prst="rect">
            <a:avLst/>
          </a:prstGeom>
        </p:spPr>
      </p:pic>
      <p:sp>
        <p:nvSpPr>
          <p:cNvPr id="10" name="Text 4"/>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5A5F73"/>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1" name="Text 5"/>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5  ·  REVELACIÓN E INSPIRACIÓN</a:t>
            </a:r>
            <a:endParaRPr lang="en-US" sz="80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548640" y="822960"/>
            <a:ext cx="1097280" cy="1097280"/>
          </a:xfrm>
          <a:prstGeom prst="ellipse">
            <a:avLst/>
          </a:prstGeom>
          <a:solidFill>
            <a:srgbClr val="5D63A5"/>
          </a:solidFill>
          <a:ln/>
        </p:spPr>
      </p:sp>
      <p:pic>
        <p:nvPicPr>
          <p:cNvPr id="3" name="Image 0" descr="preencoded.png"/>
          <p:cNvPicPr>
            <a:picLocks noChangeAspect="1"/>
          </p:cNvPicPr>
          <p:nvPr/>
        </p:nvPicPr>
        <p:blipFill>
          <a:blip r:embed="rId4"/>
          <a:stretch>
            <a:fillRect/>
          </a:stretch>
        </p:blipFill>
        <p:spPr>
          <a:xfrm>
            <a:off x="841248" y="1097280"/>
            <a:ext cx="512064" cy="548640"/>
          </a:xfrm>
          <a:prstGeom prst="rect">
            <a:avLst/>
          </a:prstGeom>
        </p:spPr>
      </p:pic>
      <p:sp>
        <p:nvSpPr>
          <p:cNvPr id="4" name="Text 1"/>
          <p:cNvSpPr txBox="1"/>
          <p:nvPr/>
        </p:nvSpPr>
        <p:spPr>
          <a:xfrm>
            <a:off x="1920240" y="868680"/>
            <a:ext cx="7315200" cy="1005840"/>
          </a:xfrm>
          <a:prstGeom prst="rect">
            <a:avLst/>
          </a:prstGeom>
          <a:noFill/>
          <a:ln/>
        </p:spPr>
        <p:txBody>
          <a:bodyPr wrap="square" lIns="0" tIns="0" rIns="0" bIns="0" rtlCol="0" anchor="ctr"/>
          <a:lstStyle/>
          <a:p>
            <a:pPr marL="0" indent="0">
              <a:buNone/>
            </a:pPr>
            <a:r>
              <a:rPr lang="en-US" sz="3000" b="1" dirty="0">
                <a:solidFill>
                  <a:srgbClr val="FFFFFF"/>
                </a:solidFill>
                <a:latin typeface="Century Gothic" pitchFamily="34" charset="0"/>
                <a:ea typeface="Century Gothic" pitchFamily="34" charset="-122"/>
                <a:cs typeface="Century Gothic" pitchFamily="34" charset="-120"/>
              </a:rPr>
              <a:t>Reflexiona</a:t>
            </a:r>
            <a:endParaRPr lang="en-US" sz="3000" dirty="0"/>
          </a:p>
          <a:p>
            <a:pPr marL="0" indent="0">
              <a:buNone/>
            </a:pPr>
            <a:r>
              <a:rPr lang="en-US" sz="1400" dirty="0">
                <a:solidFill>
                  <a:srgbClr val="A7ABDE"/>
                </a:solidFill>
                <a:latin typeface="Century Gothic" pitchFamily="34" charset="0"/>
                <a:ea typeface="Century Gothic" pitchFamily="34" charset="-122"/>
                <a:cs typeface="Century Gothic" pitchFamily="34" charset="-120"/>
              </a:rPr>
              <a:t>Un momento personal de introspección</a:t>
            </a:r>
            <a:endParaRPr lang="en-US" sz="3000" dirty="0"/>
          </a:p>
        </p:txBody>
      </p:sp>
      <p:sp>
        <p:nvSpPr>
          <p:cNvPr id="5" name="Text 2"/>
          <p:cNvSpPr txBox="1"/>
          <p:nvPr/>
        </p:nvSpPr>
        <p:spPr>
          <a:xfrm>
            <a:off x="548640" y="2148840"/>
            <a:ext cx="10972800" cy="3840480"/>
          </a:xfrm>
          <a:prstGeom prst="rect">
            <a:avLst/>
          </a:prstGeom>
          <a:noFill/>
          <a:ln/>
        </p:spPr>
        <p:txBody>
          <a:bodyPr wrap="square" lIns="0" tIns="0" rIns="0" bIns="0" rtlCol="0" anchor="ctr"/>
          <a:lstStyle/>
          <a:p>
            <a:pPr marL="0" indent="0">
              <a:lnSpc>
                <a:spcPct val="115000"/>
              </a:lnSpc>
              <a:buNone/>
            </a:pPr>
            <a:r>
              <a:rPr lang="en-US" sz="3200" dirty="0">
                <a:solidFill>
                  <a:srgbClr val="FFFFFF"/>
                </a:solidFill>
                <a:latin typeface="Century Gothic" pitchFamily="34" charset="0"/>
                <a:ea typeface="Century Gothic" pitchFamily="34" charset="-122"/>
                <a:cs typeface="Century Gothic" pitchFamily="34" charset="-120"/>
              </a:rPr>
              <a:t>Si Dios inspiró a personas y no dictó palabras, ¿cómo cambia esta semana mi manera de leer la Biblia: buscando el pensamiento de Dios detrás del lenguaje humano?</a:t>
            </a:r>
            <a:endParaRPr lang="en-US" sz="3200" dirty="0"/>
          </a:p>
        </p:txBody>
      </p:sp>
      <p:pic>
        <p:nvPicPr>
          <p:cNvPr id="6" name="Image 1" descr="preencoded.png"/>
          <p:cNvPicPr>
            <a:picLocks noChangeAspect="1"/>
          </p:cNvPicPr>
          <p:nvPr/>
        </p:nvPicPr>
        <p:blipFill>
          <a:blip r:embed="rId5"/>
          <a:stretch>
            <a:fillRect/>
          </a:stretch>
        </p:blipFill>
        <p:spPr>
          <a:xfrm>
            <a:off x="548640" y="6419088"/>
            <a:ext cx="182880" cy="182880"/>
          </a:xfrm>
          <a:prstGeom prst="rect">
            <a:avLst/>
          </a:prstGeom>
        </p:spPr>
      </p:pic>
      <p:sp>
        <p:nvSpPr>
          <p:cNvPr id="7" name="Text 3"/>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8" name="Text 4"/>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5  ·  REVELACIÓN E INSPIRACIÓN</a:t>
            </a:r>
            <a:endParaRPr lang="en-US" sz="8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4F5FB"/>
        </a:solidFill>
        <a:effectLst/>
      </p:bgPr>
    </p:bg>
    <p:spTree>
      <p:nvGrpSpPr>
        <p:cNvPr id="1" name=""/>
        <p:cNvGrpSpPr/>
        <p:nvPr/>
      </p:nvGrpSpPr>
      <p:grpSpPr>
        <a:xfrm>
          <a:off x="0" y="0"/>
          <a:ext cx="0" cy="0"/>
          <a:chOff x="0" y="0"/>
          <a:chExt cx="0" cy="0"/>
        </a:xfrm>
      </p:grpSpPr>
      <p:sp>
        <p:nvSpPr>
          <p:cNvPr id="2" name="Shape 0"/>
          <p:cNvSpPr/>
          <p:nvPr/>
        </p:nvSpPr>
        <p:spPr>
          <a:xfrm>
            <a:off x="548640" y="502920"/>
            <a:ext cx="2792578" cy="384048"/>
          </a:xfrm>
          <a:prstGeom prst="roundRect">
            <a:avLst>
              <a:gd name="adj" fmla="val 50000"/>
            </a:avLst>
          </a:prstGeom>
          <a:solidFill>
            <a:srgbClr val="5D63A5"/>
          </a:solidFill>
          <a:ln/>
        </p:spPr>
      </p:sp>
      <p:pic>
        <p:nvPicPr>
          <p:cNvPr id="3" name="Image 0" descr="preencoded.png"/>
          <p:cNvPicPr>
            <a:picLocks noChangeAspect="1"/>
          </p:cNvPicPr>
          <p:nvPr/>
        </p:nvPicPr>
        <p:blipFill>
          <a:blip r:embed="rId3"/>
          <a:stretch>
            <a:fillRect/>
          </a:stretch>
        </p:blipFill>
        <p:spPr>
          <a:xfrm>
            <a:off x="694944" y="594360"/>
            <a:ext cx="201168" cy="201168"/>
          </a:xfrm>
          <a:prstGeom prst="rect">
            <a:avLst/>
          </a:prstGeom>
        </p:spPr>
      </p:pic>
      <p:sp>
        <p:nvSpPr>
          <p:cNvPr id="4" name="Text 1"/>
          <p:cNvSpPr txBox="1"/>
          <p:nvPr/>
        </p:nvSpPr>
        <p:spPr>
          <a:xfrm>
            <a:off x="969264" y="502920"/>
            <a:ext cx="2335378"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CREA · MI DECISIÓN</a:t>
            </a:r>
            <a:endParaRPr lang="en-US" sz="1100" dirty="0"/>
          </a:p>
        </p:txBody>
      </p:sp>
      <p:sp>
        <p:nvSpPr>
          <p:cNvPr id="5" name="Text 2"/>
          <p:cNvSpPr txBox="1"/>
          <p:nvPr/>
        </p:nvSpPr>
        <p:spPr>
          <a:xfrm>
            <a:off x="548640" y="1097280"/>
            <a:ext cx="8229600" cy="640080"/>
          </a:xfrm>
          <a:prstGeom prst="rect">
            <a:avLst/>
          </a:prstGeom>
          <a:noFill/>
          <a:ln/>
        </p:spPr>
        <p:txBody>
          <a:bodyPr wrap="square" lIns="0" tIns="0" rIns="0" bIns="0" rtlCol="0" anchor="t"/>
          <a:lstStyle/>
          <a:p>
            <a:pPr marL="0" indent="0">
              <a:buNone/>
            </a:pPr>
            <a:r>
              <a:rPr lang="en-US" sz="3200" b="1" dirty="0">
                <a:solidFill>
                  <a:srgbClr val="0B1621"/>
                </a:solidFill>
                <a:latin typeface="Century Gothic" pitchFamily="34" charset="0"/>
                <a:ea typeface="Century Gothic" pitchFamily="34" charset="-122"/>
                <a:cs typeface="Century Gothic" pitchFamily="34" charset="-120"/>
              </a:rPr>
              <a:t>Mi desafío para esta semana</a:t>
            </a:r>
            <a:endParaRPr lang="en-US" sz="3200" dirty="0"/>
          </a:p>
        </p:txBody>
      </p:sp>
      <p:sp>
        <p:nvSpPr>
          <p:cNvPr id="6" name="Text 3"/>
          <p:cNvSpPr txBox="1"/>
          <p:nvPr/>
        </p:nvSpPr>
        <p:spPr>
          <a:xfrm>
            <a:off x="548640" y="1719072"/>
            <a:ext cx="8229600" cy="320040"/>
          </a:xfrm>
          <a:prstGeom prst="rect">
            <a:avLst/>
          </a:prstGeom>
          <a:noFill/>
          <a:ln/>
        </p:spPr>
        <p:txBody>
          <a:bodyPr wrap="square" lIns="0" tIns="0" rIns="0" bIns="0" rtlCol="0" anchor="t"/>
          <a:lstStyle/>
          <a:p>
            <a:pPr marL="0" indent="0">
              <a:buNone/>
            </a:pPr>
            <a:r>
              <a:rPr lang="en-US" sz="1500" i="1" dirty="0">
                <a:solidFill>
                  <a:srgbClr val="5A5F73"/>
                </a:solidFill>
                <a:latin typeface="Calibri" pitchFamily="34" charset="0"/>
                <a:ea typeface="Calibri" pitchFamily="34" charset="-122"/>
                <a:cs typeface="Calibri" pitchFamily="34" charset="-120"/>
              </a:rPr>
              <a:t>Marca tu respuesta honesta:</a:t>
            </a:r>
            <a:endParaRPr lang="en-US" sz="1500" dirty="0"/>
          </a:p>
        </p:txBody>
      </p:sp>
      <p:sp>
        <p:nvSpPr>
          <p:cNvPr id="7" name="Shape 4"/>
          <p:cNvSpPr/>
          <p:nvPr/>
        </p:nvSpPr>
        <p:spPr>
          <a:xfrm>
            <a:off x="548640" y="2240280"/>
            <a:ext cx="11094415" cy="1188720"/>
          </a:xfrm>
          <a:prstGeom prst="rect">
            <a:avLst/>
          </a:prstGeom>
          <a:solidFill>
            <a:srgbClr val="FFFFFF"/>
          </a:solidFill>
          <a:ln w="9525">
            <a:solidFill>
              <a:srgbClr val="DADCEB"/>
            </a:solidFill>
            <a:prstDash val="solid"/>
          </a:ln>
          <a:effectLst>
            <a:outerShdw blurRad="76200" dist="25400" dir="5400000" algn="bl" rotWithShape="0">
              <a:srgbClr val="000000">
                <a:alpha val="8000"/>
              </a:srgbClr>
            </a:outerShdw>
          </a:effectLst>
        </p:spPr>
      </p:sp>
      <p:sp>
        <p:nvSpPr>
          <p:cNvPr id="8" name="Shape 5"/>
          <p:cNvSpPr/>
          <p:nvPr/>
        </p:nvSpPr>
        <p:spPr>
          <a:xfrm>
            <a:off x="822960" y="2532888"/>
            <a:ext cx="603504" cy="603504"/>
          </a:xfrm>
          <a:prstGeom prst="ellipse">
            <a:avLst/>
          </a:prstGeom>
          <a:solidFill>
            <a:srgbClr val="5D63A5"/>
          </a:solidFill>
          <a:ln/>
        </p:spPr>
      </p:sp>
      <p:sp>
        <p:nvSpPr>
          <p:cNvPr id="9" name="Text 6"/>
          <p:cNvSpPr txBox="1"/>
          <p:nvPr/>
        </p:nvSpPr>
        <p:spPr>
          <a:xfrm>
            <a:off x="822960" y="2532888"/>
            <a:ext cx="603504" cy="603504"/>
          </a:xfrm>
          <a:prstGeom prst="rect">
            <a:avLst/>
          </a:prstGeom>
          <a:noFill/>
          <a:ln/>
        </p:spPr>
        <p:txBody>
          <a:bodyPr wrap="square" lIns="0" tIns="0" rIns="0" bIns="0" rtlCol="0" anchor="ctr"/>
          <a:lstStyle/>
          <a:p>
            <a:pPr marL="0" indent="0" algn="ctr">
              <a:buNone/>
            </a:pPr>
            <a:r>
              <a:rPr lang="en-US" sz="2000" b="1" dirty="0">
                <a:solidFill>
                  <a:srgbClr val="FFFFFF"/>
                </a:solidFill>
                <a:latin typeface="Century Gothic" pitchFamily="34" charset="0"/>
                <a:ea typeface="Century Gothic" pitchFamily="34" charset="-122"/>
                <a:cs typeface="Century Gothic" pitchFamily="34" charset="-120"/>
              </a:rPr>
              <a:t>1</a:t>
            </a:r>
            <a:endParaRPr lang="en-US" sz="2000" dirty="0"/>
          </a:p>
        </p:txBody>
      </p:sp>
      <p:sp>
        <p:nvSpPr>
          <p:cNvPr id="10" name="Text 7"/>
          <p:cNvSpPr txBox="1"/>
          <p:nvPr/>
        </p:nvSpPr>
        <p:spPr>
          <a:xfrm>
            <a:off x="1645920" y="2240280"/>
            <a:ext cx="7635240" cy="1188720"/>
          </a:xfrm>
          <a:prstGeom prst="rect">
            <a:avLst/>
          </a:prstGeom>
          <a:noFill/>
          <a:ln/>
        </p:spPr>
        <p:txBody>
          <a:bodyPr wrap="square" lIns="0" tIns="0" rIns="0" bIns="0" rtlCol="0" anchor="ctr"/>
          <a:lstStyle/>
          <a:p>
            <a:pPr marL="0" indent="0">
              <a:buNone/>
            </a:pPr>
            <a:r>
              <a:rPr lang="en-US" sz="1700" dirty="0">
                <a:solidFill>
                  <a:srgbClr val="1F2233"/>
                </a:solidFill>
                <a:latin typeface="Calibri" pitchFamily="34" charset="0"/>
                <a:ea typeface="Calibri" pitchFamily="34" charset="-122"/>
                <a:cs typeface="Calibri" pitchFamily="34" charset="-120"/>
              </a:rPr>
              <a:t>Dedicaré esta semana quince minutos diarios a leer la Biblia como Palabra inspirada, pidiendo al Espíritu que me ilumine antes de abrirla.</a:t>
            </a:r>
            <a:r>
              <a:rPr lang="en-US" sz="1700" b="1" dirty="0">
                <a:solidFill>
                  <a:srgbClr val="5D63A5"/>
                </a:solidFill>
                <a:latin typeface="Calibri" pitchFamily="34" charset="0"/>
                <a:ea typeface="Calibri" pitchFamily="34" charset="-122"/>
                <a:cs typeface="Calibri" pitchFamily="34" charset="-120"/>
              </a:rPr>
              <a:t> (2 Timoteo 3:16)</a:t>
            </a:r>
            <a:endParaRPr lang="en-US" sz="1700" dirty="0"/>
          </a:p>
        </p:txBody>
      </p:sp>
      <p:sp>
        <p:nvSpPr>
          <p:cNvPr id="11" name="Shape 8"/>
          <p:cNvSpPr/>
          <p:nvPr/>
        </p:nvSpPr>
        <p:spPr>
          <a:xfrm>
            <a:off x="9494215" y="2679192"/>
            <a:ext cx="310896" cy="310896"/>
          </a:xfrm>
          <a:prstGeom prst="roundRect">
            <a:avLst>
              <a:gd name="adj" fmla="val 14706"/>
            </a:avLst>
          </a:prstGeom>
          <a:solidFill>
            <a:srgbClr val="FFFFFF"/>
          </a:solidFill>
          <a:ln w="22225">
            <a:solidFill>
              <a:srgbClr val="EE8A2A"/>
            </a:solidFill>
            <a:prstDash val="solid"/>
          </a:ln>
        </p:spPr>
      </p:sp>
      <p:sp>
        <p:nvSpPr>
          <p:cNvPr id="12" name="Text 9"/>
          <p:cNvSpPr txBox="1"/>
          <p:nvPr/>
        </p:nvSpPr>
        <p:spPr>
          <a:xfrm>
            <a:off x="9896551" y="2679192"/>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Sí</a:t>
            </a:r>
            <a:endParaRPr lang="en-US" sz="1500" dirty="0"/>
          </a:p>
        </p:txBody>
      </p:sp>
      <p:sp>
        <p:nvSpPr>
          <p:cNvPr id="13" name="Shape 10"/>
          <p:cNvSpPr/>
          <p:nvPr/>
        </p:nvSpPr>
        <p:spPr>
          <a:xfrm>
            <a:off x="10500055" y="2679192"/>
            <a:ext cx="310896" cy="310896"/>
          </a:xfrm>
          <a:prstGeom prst="roundRect">
            <a:avLst>
              <a:gd name="adj" fmla="val 14706"/>
            </a:avLst>
          </a:prstGeom>
          <a:solidFill>
            <a:srgbClr val="FFFFFF"/>
          </a:solidFill>
          <a:ln w="22225">
            <a:solidFill>
              <a:srgbClr val="EE8A2A"/>
            </a:solidFill>
            <a:prstDash val="solid"/>
          </a:ln>
        </p:spPr>
      </p:sp>
      <p:sp>
        <p:nvSpPr>
          <p:cNvPr id="14" name="Text 11"/>
          <p:cNvSpPr txBox="1"/>
          <p:nvPr/>
        </p:nvSpPr>
        <p:spPr>
          <a:xfrm>
            <a:off x="10902391" y="2679192"/>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No</a:t>
            </a:r>
            <a:endParaRPr lang="en-US" sz="1500" dirty="0"/>
          </a:p>
        </p:txBody>
      </p:sp>
      <p:sp>
        <p:nvSpPr>
          <p:cNvPr id="15" name="Shape 12"/>
          <p:cNvSpPr/>
          <p:nvPr/>
        </p:nvSpPr>
        <p:spPr>
          <a:xfrm>
            <a:off x="548640" y="3630168"/>
            <a:ext cx="11094415" cy="1188720"/>
          </a:xfrm>
          <a:prstGeom prst="rect">
            <a:avLst/>
          </a:prstGeom>
          <a:solidFill>
            <a:srgbClr val="FFFFFF"/>
          </a:solidFill>
          <a:ln w="9525">
            <a:solidFill>
              <a:srgbClr val="DADCEB"/>
            </a:solidFill>
            <a:prstDash val="solid"/>
          </a:ln>
          <a:effectLst>
            <a:outerShdw blurRad="76200" dist="25400" dir="5400000" algn="bl" rotWithShape="0">
              <a:srgbClr val="000000">
                <a:alpha val="8000"/>
              </a:srgbClr>
            </a:outerShdw>
          </a:effectLst>
        </p:spPr>
      </p:sp>
      <p:sp>
        <p:nvSpPr>
          <p:cNvPr id="16" name="Shape 13"/>
          <p:cNvSpPr/>
          <p:nvPr/>
        </p:nvSpPr>
        <p:spPr>
          <a:xfrm>
            <a:off x="822960" y="3922776"/>
            <a:ext cx="603504" cy="603504"/>
          </a:xfrm>
          <a:prstGeom prst="ellipse">
            <a:avLst/>
          </a:prstGeom>
          <a:solidFill>
            <a:srgbClr val="5D63A5"/>
          </a:solidFill>
          <a:ln/>
        </p:spPr>
      </p:sp>
      <p:sp>
        <p:nvSpPr>
          <p:cNvPr id="17" name="Text 14"/>
          <p:cNvSpPr txBox="1"/>
          <p:nvPr/>
        </p:nvSpPr>
        <p:spPr>
          <a:xfrm>
            <a:off x="822960" y="3922776"/>
            <a:ext cx="603504" cy="603504"/>
          </a:xfrm>
          <a:prstGeom prst="rect">
            <a:avLst/>
          </a:prstGeom>
          <a:noFill/>
          <a:ln/>
        </p:spPr>
        <p:txBody>
          <a:bodyPr wrap="square" lIns="0" tIns="0" rIns="0" bIns="0" rtlCol="0" anchor="ctr"/>
          <a:lstStyle/>
          <a:p>
            <a:pPr marL="0" indent="0" algn="ctr">
              <a:buNone/>
            </a:pPr>
            <a:r>
              <a:rPr lang="en-US" sz="2000" b="1" dirty="0">
                <a:solidFill>
                  <a:srgbClr val="FFFFFF"/>
                </a:solidFill>
                <a:latin typeface="Century Gothic" pitchFamily="34" charset="0"/>
                <a:ea typeface="Century Gothic" pitchFamily="34" charset="-122"/>
                <a:cs typeface="Century Gothic" pitchFamily="34" charset="-120"/>
              </a:rPr>
              <a:t>2</a:t>
            </a:r>
            <a:endParaRPr lang="en-US" sz="2000" dirty="0"/>
          </a:p>
        </p:txBody>
      </p:sp>
      <p:sp>
        <p:nvSpPr>
          <p:cNvPr id="18" name="Text 15"/>
          <p:cNvSpPr txBox="1"/>
          <p:nvPr/>
        </p:nvSpPr>
        <p:spPr>
          <a:xfrm>
            <a:off x="1645920" y="3630168"/>
            <a:ext cx="7635240" cy="1188720"/>
          </a:xfrm>
          <a:prstGeom prst="rect">
            <a:avLst/>
          </a:prstGeom>
          <a:noFill/>
          <a:ln/>
        </p:spPr>
        <p:txBody>
          <a:bodyPr wrap="square" lIns="0" tIns="0" rIns="0" bIns="0" rtlCol="0" anchor="ctr"/>
          <a:lstStyle/>
          <a:p>
            <a:pPr marL="0" indent="0">
              <a:buNone/>
            </a:pPr>
            <a:r>
              <a:rPr lang="en-US" sz="1700" dirty="0">
                <a:solidFill>
                  <a:srgbClr val="1F2233"/>
                </a:solidFill>
                <a:latin typeface="Calibri" pitchFamily="34" charset="0"/>
                <a:ea typeface="Calibri" pitchFamily="34" charset="-122"/>
                <a:cs typeface="Calibri" pitchFamily="34" charset="-120"/>
              </a:rPr>
              <a:t>Escribiré “para memoria” en un cuaderno lo que Dios me enseñe cada día, y compartiré una de esas notas con mi familia el sábado.</a:t>
            </a:r>
            <a:r>
              <a:rPr lang="en-US" sz="1700" b="1" dirty="0">
                <a:solidFill>
                  <a:srgbClr val="5D63A5"/>
                </a:solidFill>
                <a:latin typeface="Calibri" pitchFamily="34" charset="0"/>
                <a:ea typeface="Calibri" pitchFamily="34" charset="-122"/>
                <a:cs typeface="Calibri" pitchFamily="34" charset="-120"/>
              </a:rPr>
              <a:t> (Éxodo 17:14)</a:t>
            </a:r>
            <a:endParaRPr lang="en-US" sz="1700" dirty="0"/>
          </a:p>
        </p:txBody>
      </p:sp>
      <p:sp>
        <p:nvSpPr>
          <p:cNvPr id="19" name="Shape 16"/>
          <p:cNvSpPr/>
          <p:nvPr/>
        </p:nvSpPr>
        <p:spPr>
          <a:xfrm>
            <a:off x="9494215" y="4069080"/>
            <a:ext cx="310896" cy="310896"/>
          </a:xfrm>
          <a:prstGeom prst="roundRect">
            <a:avLst>
              <a:gd name="adj" fmla="val 14706"/>
            </a:avLst>
          </a:prstGeom>
          <a:solidFill>
            <a:srgbClr val="FFFFFF"/>
          </a:solidFill>
          <a:ln w="22225">
            <a:solidFill>
              <a:srgbClr val="EE8A2A"/>
            </a:solidFill>
            <a:prstDash val="solid"/>
          </a:ln>
        </p:spPr>
      </p:sp>
      <p:sp>
        <p:nvSpPr>
          <p:cNvPr id="20" name="Text 17"/>
          <p:cNvSpPr txBox="1"/>
          <p:nvPr/>
        </p:nvSpPr>
        <p:spPr>
          <a:xfrm>
            <a:off x="9896551" y="4069080"/>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Sí</a:t>
            </a:r>
            <a:endParaRPr lang="en-US" sz="1500" dirty="0"/>
          </a:p>
        </p:txBody>
      </p:sp>
      <p:sp>
        <p:nvSpPr>
          <p:cNvPr id="21" name="Shape 18"/>
          <p:cNvSpPr/>
          <p:nvPr/>
        </p:nvSpPr>
        <p:spPr>
          <a:xfrm>
            <a:off x="10500055" y="4069080"/>
            <a:ext cx="310896" cy="310896"/>
          </a:xfrm>
          <a:prstGeom prst="roundRect">
            <a:avLst>
              <a:gd name="adj" fmla="val 14706"/>
            </a:avLst>
          </a:prstGeom>
          <a:solidFill>
            <a:srgbClr val="FFFFFF"/>
          </a:solidFill>
          <a:ln w="22225">
            <a:solidFill>
              <a:srgbClr val="EE8A2A"/>
            </a:solidFill>
            <a:prstDash val="solid"/>
          </a:ln>
        </p:spPr>
      </p:sp>
      <p:sp>
        <p:nvSpPr>
          <p:cNvPr id="22" name="Text 19"/>
          <p:cNvSpPr txBox="1"/>
          <p:nvPr/>
        </p:nvSpPr>
        <p:spPr>
          <a:xfrm>
            <a:off x="10902391" y="4069080"/>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No</a:t>
            </a:r>
            <a:endParaRPr lang="en-US" sz="1500" dirty="0"/>
          </a:p>
        </p:txBody>
      </p:sp>
      <p:sp>
        <p:nvSpPr>
          <p:cNvPr id="23" name="Shape 20"/>
          <p:cNvSpPr/>
          <p:nvPr/>
        </p:nvSpPr>
        <p:spPr>
          <a:xfrm>
            <a:off x="548640" y="5020056"/>
            <a:ext cx="11094415" cy="1188720"/>
          </a:xfrm>
          <a:prstGeom prst="rect">
            <a:avLst/>
          </a:prstGeom>
          <a:solidFill>
            <a:srgbClr val="FFFFFF"/>
          </a:solidFill>
          <a:ln w="9525">
            <a:solidFill>
              <a:srgbClr val="DADCEB"/>
            </a:solidFill>
            <a:prstDash val="solid"/>
          </a:ln>
          <a:effectLst>
            <a:outerShdw blurRad="76200" dist="25400" dir="5400000" algn="bl" rotWithShape="0">
              <a:srgbClr val="000000">
                <a:alpha val="8000"/>
              </a:srgbClr>
            </a:outerShdw>
          </a:effectLst>
        </p:spPr>
      </p:sp>
      <p:sp>
        <p:nvSpPr>
          <p:cNvPr id="24" name="Shape 21"/>
          <p:cNvSpPr/>
          <p:nvPr/>
        </p:nvSpPr>
        <p:spPr>
          <a:xfrm>
            <a:off x="822960" y="5312664"/>
            <a:ext cx="603504" cy="603504"/>
          </a:xfrm>
          <a:prstGeom prst="ellipse">
            <a:avLst/>
          </a:prstGeom>
          <a:solidFill>
            <a:srgbClr val="5D63A5"/>
          </a:solidFill>
          <a:ln/>
        </p:spPr>
      </p:sp>
      <p:sp>
        <p:nvSpPr>
          <p:cNvPr id="25" name="Text 22"/>
          <p:cNvSpPr txBox="1"/>
          <p:nvPr/>
        </p:nvSpPr>
        <p:spPr>
          <a:xfrm>
            <a:off x="822960" y="5312664"/>
            <a:ext cx="603504" cy="603504"/>
          </a:xfrm>
          <a:prstGeom prst="rect">
            <a:avLst/>
          </a:prstGeom>
          <a:noFill/>
          <a:ln/>
        </p:spPr>
        <p:txBody>
          <a:bodyPr wrap="square" lIns="0" tIns="0" rIns="0" bIns="0" rtlCol="0" anchor="ctr"/>
          <a:lstStyle/>
          <a:p>
            <a:pPr marL="0" indent="0" algn="ctr">
              <a:buNone/>
            </a:pPr>
            <a:r>
              <a:rPr lang="en-US" sz="2000" b="1" dirty="0">
                <a:solidFill>
                  <a:srgbClr val="FFFFFF"/>
                </a:solidFill>
                <a:latin typeface="Century Gothic" pitchFamily="34" charset="0"/>
                <a:ea typeface="Century Gothic" pitchFamily="34" charset="-122"/>
                <a:cs typeface="Century Gothic" pitchFamily="34" charset="-120"/>
              </a:rPr>
              <a:t>3</a:t>
            </a:r>
            <a:endParaRPr lang="en-US" sz="2000" dirty="0"/>
          </a:p>
        </p:txBody>
      </p:sp>
      <p:sp>
        <p:nvSpPr>
          <p:cNvPr id="26" name="Text 23"/>
          <p:cNvSpPr txBox="1"/>
          <p:nvPr/>
        </p:nvSpPr>
        <p:spPr>
          <a:xfrm>
            <a:off x="1645920" y="5020056"/>
            <a:ext cx="7635240" cy="1188720"/>
          </a:xfrm>
          <a:prstGeom prst="rect">
            <a:avLst/>
          </a:prstGeom>
          <a:noFill/>
          <a:ln/>
        </p:spPr>
        <p:txBody>
          <a:bodyPr wrap="square" lIns="0" tIns="0" rIns="0" bIns="0" rtlCol="0" anchor="ctr"/>
          <a:lstStyle/>
          <a:p>
            <a:pPr marL="0" indent="0">
              <a:buNone/>
            </a:pPr>
            <a:r>
              <a:rPr lang="en-US" sz="1700" dirty="0">
                <a:solidFill>
                  <a:srgbClr val="1F2233"/>
                </a:solidFill>
                <a:latin typeface="Calibri" pitchFamily="34" charset="0"/>
                <a:ea typeface="Calibri" pitchFamily="34" charset="-122"/>
                <a:cs typeface="Calibri" pitchFamily="34" charset="-120"/>
              </a:rPr>
              <a:t>Leeré los escritos de Elena de White como luz menor que me lleva a la luz mayor: esta semana un capítulo de El camino a Cristo junto a mi Biblia.</a:t>
            </a:r>
            <a:r>
              <a:rPr lang="en-US" sz="1700" b="1" dirty="0">
                <a:solidFill>
                  <a:srgbClr val="5D63A5"/>
                </a:solidFill>
                <a:latin typeface="Calibri" pitchFamily="34" charset="0"/>
                <a:ea typeface="Calibri" pitchFamily="34" charset="-122"/>
                <a:cs typeface="Calibri" pitchFamily="34" charset="-120"/>
              </a:rPr>
              <a:t> (Juan 5:39)</a:t>
            </a:r>
            <a:endParaRPr lang="en-US" sz="1700" dirty="0"/>
          </a:p>
        </p:txBody>
      </p:sp>
      <p:sp>
        <p:nvSpPr>
          <p:cNvPr id="27" name="Shape 24"/>
          <p:cNvSpPr/>
          <p:nvPr/>
        </p:nvSpPr>
        <p:spPr>
          <a:xfrm>
            <a:off x="9494215" y="5458968"/>
            <a:ext cx="310896" cy="310896"/>
          </a:xfrm>
          <a:prstGeom prst="roundRect">
            <a:avLst>
              <a:gd name="adj" fmla="val 14706"/>
            </a:avLst>
          </a:prstGeom>
          <a:solidFill>
            <a:srgbClr val="FFFFFF"/>
          </a:solidFill>
          <a:ln w="22225">
            <a:solidFill>
              <a:srgbClr val="EE8A2A"/>
            </a:solidFill>
            <a:prstDash val="solid"/>
          </a:ln>
        </p:spPr>
      </p:sp>
      <p:sp>
        <p:nvSpPr>
          <p:cNvPr id="28" name="Text 25"/>
          <p:cNvSpPr txBox="1"/>
          <p:nvPr/>
        </p:nvSpPr>
        <p:spPr>
          <a:xfrm>
            <a:off x="9896551" y="5458968"/>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Sí</a:t>
            </a:r>
            <a:endParaRPr lang="en-US" sz="1500" dirty="0"/>
          </a:p>
        </p:txBody>
      </p:sp>
      <p:sp>
        <p:nvSpPr>
          <p:cNvPr id="29" name="Shape 26"/>
          <p:cNvSpPr/>
          <p:nvPr/>
        </p:nvSpPr>
        <p:spPr>
          <a:xfrm>
            <a:off x="10500055" y="5458968"/>
            <a:ext cx="310896" cy="310896"/>
          </a:xfrm>
          <a:prstGeom prst="roundRect">
            <a:avLst>
              <a:gd name="adj" fmla="val 14706"/>
            </a:avLst>
          </a:prstGeom>
          <a:solidFill>
            <a:srgbClr val="FFFFFF"/>
          </a:solidFill>
          <a:ln w="22225">
            <a:solidFill>
              <a:srgbClr val="EE8A2A"/>
            </a:solidFill>
            <a:prstDash val="solid"/>
          </a:ln>
        </p:spPr>
      </p:sp>
      <p:sp>
        <p:nvSpPr>
          <p:cNvPr id="30" name="Text 27"/>
          <p:cNvSpPr txBox="1"/>
          <p:nvPr/>
        </p:nvSpPr>
        <p:spPr>
          <a:xfrm>
            <a:off x="10902391" y="5458968"/>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No</a:t>
            </a:r>
            <a:endParaRPr lang="en-US" sz="1500" dirty="0"/>
          </a:p>
        </p:txBody>
      </p:sp>
      <p:pic>
        <p:nvPicPr>
          <p:cNvPr id="31" name="Image 1" descr="preencoded.png"/>
          <p:cNvPicPr>
            <a:picLocks noChangeAspect="1"/>
          </p:cNvPicPr>
          <p:nvPr/>
        </p:nvPicPr>
        <p:blipFill>
          <a:blip r:embed="rId4"/>
          <a:stretch>
            <a:fillRect/>
          </a:stretch>
        </p:blipFill>
        <p:spPr>
          <a:xfrm>
            <a:off x="548640" y="6419088"/>
            <a:ext cx="182880" cy="182880"/>
          </a:xfrm>
          <a:prstGeom prst="rect">
            <a:avLst/>
          </a:prstGeom>
        </p:spPr>
      </p:pic>
      <p:sp>
        <p:nvSpPr>
          <p:cNvPr id="32" name="Text 28"/>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5A5F73"/>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33" name="Text 29"/>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5  ·  REVELACIÓN E INSPIRACIÓN</a:t>
            </a:r>
            <a:endParaRPr lang="en-US" sz="8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4"/>
          <a:stretch>
            <a:fillRect/>
          </a:stretch>
        </p:blipFill>
        <p:spPr>
          <a:xfrm>
            <a:off x="5730088" y="640080"/>
            <a:ext cx="731520" cy="731520"/>
          </a:xfrm>
          <a:prstGeom prst="rect">
            <a:avLst/>
          </a:prstGeom>
        </p:spPr>
      </p:pic>
      <p:sp>
        <p:nvSpPr>
          <p:cNvPr id="3" name="Text 0"/>
          <p:cNvSpPr txBox="1"/>
          <p:nvPr/>
        </p:nvSpPr>
        <p:spPr>
          <a:xfrm>
            <a:off x="1066648" y="1645920"/>
            <a:ext cx="10058400" cy="4206240"/>
          </a:xfrm>
          <a:prstGeom prst="rect">
            <a:avLst/>
          </a:prstGeom>
          <a:noFill/>
          <a:ln/>
        </p:spPr>
        <p:txBody>
          <a:bodyPr wrap="square" lIns="0" tIns="0" rIns="0" bIns="0" rtlCol="0" anchor="ctr"/>
          <a:lstStyle/>
          <a:p>
            <a:pPr marL="0" indent="0" algn="ctr">
              <a:lnSpc>
                <a:spcPct val="112000"/>
              </a:lnSpc>
              <a:spcAft>
                <a:spcPts val="1800"/>
              </a:spcAft>
              <a:buNone/>
            </a:pPr>
            <a:r>
              <a:rPr lang="en-US" sz="3200" i="1" dirty="0">
                <a:solidFill>
                  <a:srgbClr val="FFFFFF"/>
                </a:solidFill>
                <a:latin typeface="Century Gothic" pitchFamily="34" charset="0"/>
                <a:ea typeface="Century Gothic" pitchFamily="34" charset="-122"/>
                <a:cs typeface="Century Gothic" pitchFamily="34" charset="-120"/>
              </a:rPr>
              <a:t>“Y Juan testifica de todo lo que vio, de la palabra de Dios y del testimonio de Jesucristo”</a:t>
            </a:r>
            <a:endParaRPr lang="en-US" sz="3200" dirty="0"/>
          </a:p>
          <a:p>
            <a:pPr marL="0" indent="0" algn="ctr">
              <a:lnSpc>
                <a:spcPct val="112000"/>
              </a:lnSpc>
              <a:buNone/>
            </a:pPr>
            <a:r>
              <a:rPr lang="en-US" sz="2200" b="1" dirty="0">
                <a:solidFill>
                  <a:srgbClr val="A7ABDE"/>
                </a:solidFill>
                <a:latin typeface="Century Gothic" pitchFamily="34" charset="0"/>
                <a:ea typeface="Century Gothic" pitchFamily="34" charset="-122"/>
                <a:cs typeface="Century Gothic" pitchFamily="34" charset="-120"/>
              </a:rPr>
              <a:t>Apocalipsis 1:2</a:t>
            </a:r>
            <a:endParaRPr lang="en-US" sz="3200" dirty="0"/>
          </a:p>
        </p:txBody>
      </p:sp>
      <p:sp>
        <p:nvSpPr>
          <p:cNvPr id="4" name="Text 1"/>
          <p:cNvSpPr txBox="1"/>
          <p:nvPr/>
        </p:nvSpPr>
        <p:spPr>
          <a:xfrm>
            <a:off x="0" y="6172200"/>
            <a:ext cx="12191695" cy="274320"/>
          </a:xfrm>
          <a:prstGeom prst="rect">
            <a:avLst/>
          </a:prstGeom>
          <a:noFill/>
          <a:ln/>
        </p:spPr>
        <p:txBody>
          <a:bodyPr wrap="square" lIns="0" tIns="0" rIns="0" bIns="0" rtlCol="0" anchor="t"/>
          <a:lstStyle/>
          <a:p>
            <a:pPr marL="0" indent="0" algn="ctr">
              <a:buNone/>
            </a:pPr>
            <a:r>
              <a:rPr lang="en-US" sz="1000" kern="0" spc="300" dirty="0">
                <a:solidFill>
                  <a:srgbClr val="A7ABDE"/>
                </a:solidFill>
                <a:latin typeface="Century Gothic" pitchFamily="34" charset="0"/>
                <a:ea typeface="Century Gothic" pitchFamily="34" charset="-122"/>
                <a:cs typeface="Century Gothic" pitchFamily="34" charset="-120"/>
              </a:rPr>
              <a:t>DR. TITO GOICOCHEA M.  -  NEED DSA</a:t>
            </a:r>
            <a:endParaRPr lang="en-US" sz="100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502920"/>
            <a:ext cx="5486400" cy="274320"/>
          </a:xfrm>
          <a:prstGeom prst="rect">
            <a:avLst/>
          </a:prstGeom>
          <a:noFill/>
          <a:ln/>
        </p:spPr>
        <p:txBody>
          <a:bodyPr wrap="square" lIns="0" tIns="0" rIns="0" bIns="0" rtlCol="0" anchor="t"/>
          <a:lstStyle/>
          <a:p>
            <a:pPr marL="0" indent="0">
              <a:buNone/>
            </a:pPr>
            <a:r>
              <a:rPr lang="en-US" sz="1300" b="1" kern="0" spc="500" dirty="0">
                <a:solidFill>
                  <a:srgbClr val="FFFFFF"/>
                </a:solidFill>
                <a:latin typeface="Century Gothic" pitchFamily="34" charset="0"/>
                <a:ea typeface="Century Gothic" pitchFamily="34" charset="-122"/>
                <a:cs typeface="Century Gothic" pitchFamily="34" charset="-120"/>
              </a:rPr>
              <a:t>EL DON DE PROFECÍA</a:t>
            </a:r>
            <a:endParaRPr lang="en-US" sz="1300" dirty="0"/>
          </a:p>
        </p:txBody>
      </p:sp>
      <p:sp>
        <p:nvSpPr>
          <p:cNvPr id="3" name="Text 1"/>
          <p:cNvSpPr txBox="1"/>
          <p:nvPr/>
        </p:nvSpPr>
        <p:spPr>
          <a:xfrm>
            <a:off x="548640" y="822960"/>
            <a:ext cx="5943600" cy="274320"/>
          </a:xfrm>
          <a:prstGeom prst="rect">
            <a:avLst/>
          </a:prstGeom>
          <a:noFill/>
          <a:ln/>
        </p:spPr>
        <p:txBody>
          <a:bodyPr wrap="square" lIns="0" tIns="0" rIns="0" bIns="0" rtlCol="0" anchor="t"/>
          <a:lstStyle/>
          <a:p>
            <a:pPr marL="0" indent="0">
              <a:buNone/>
            </a:pPr>
            <a:r>
              <a:rPr lang="en-US" sz="1100" kern="0" spc="100" dirty="0">
                <a:solidFill>
                  <a:srgbClr val="A7ABDE"/>
                </a:solidFill>
                <a:latin typeface="Calibri" pitchFamily="34" charset="0"/>
                <a:ea typeface="Calibri" pitchFamily="34" charset="-122"/>
                <a:cs typeface="Calibri" pitchFamily="34" charset="-120"/>
              </a:rPr>
              <a:t>Guía didáctica · Escuela Sabática de Adultos · IV Trimestre 2026</a:t>
            </a:r>
            <a:endParaRPr lang="en-US" sz="1100" dirty="0"/>
          </a:p>
        </p:txBody>
      </p:sp>
      <p:sp>
        <p:nvSpPr>
          <p:cNvPr id="4" name="Text 2"/>
          <p:cNvSpPr txBox="1"/>
          <p:nvPr/>
        </p:nvSpPr>
        <p:spPr>
          <a:xfrm>
            <a:off x="502920" y="1874520"/>
            <a:ext cx="2377440" cy="1325880"/>
          </a:xfrm>
          <a:prstGeom prst="rect">
            <a:avLst/>
          </a:prstGeom>
          <a:noFill/>
          <a:ln/>
        </p:spPr>
        <p:txBody>
          <a:bodyPr wrap="square" lIns="0" tIns="0" rIns="0" bIns="0" rtlCol="0" anchor="b"/>
          <a:lstStyle/>
          <a:p>
            <a:pPr marL="0" indent="0">
              <a:buNone/>
            </a:pPr>
            <a:r>
              <a:rPr lang="en-US" sz="9600" b="1" dirty="0">
                <a:solidFill>
                  <a:srgbClr val="A7ABDE"/>
                </a:solidFill>
                <a:latin typeface="Century Gothic" pitchFamily="34" charset="0"/>
                <a:ea typeface="Century Gothic" pitchFamily="34" charset="-122"/>
                <a:cs typeface="Century Gothic" pitchFamily="34" charset="-120"/>
              </a:rPr>
              <a:t>06</a:t>
            </a:r>
            <a:endParaRPr lang="en-US" sz="9600" dirty="0"/>
          </a:p>
        </p:txBody>
      </p:sp>
      <p:sp>
        <p:nvSpPr>
          <p:cNvPr id="5" name="Shape 3"/>
          <p:cNvSpPr/>
          <p:nvPr/>
        </p:nvSpPr>
        <p:spPr>
          <a:xfrm>
            <a:off x="2788920" y="2331720"/>
            <a:ext cx="0" cy="777240"/>
          </a:xfrm>
          <a:prstGeom prst="line">
            <a:avLst/>
          </a:prstGeom>
          <a:noFill/>
          <a:ln w="12700">
            <a:solidFill>
              <a:srgbClr val="A7ABDE"/>
            </a:solidFill>
            <a:prstDash val="solid"/>
          </a:ln>
        </p:spPr>
      </p:sp>
      <p:sp>
        <p:nvSpPr>
          <p:cNvPr id="6" name="Text 4"/>
          <p:cNvSpPr txBox="1"/>
          <p:nvPr/>
        </p:nvSpPr>
        <p:spPr>
          <a:xfrm>
            <a:off x="2971800" y="2377440"/>
            <a:ext cx="2194560" cy="731520"/>
          </a:xfrm>
          <a:prstGeom prst="rect">
            <a:avLst/>
          </a:prstGeom>
          <a:noFill/>
          <a:ln/>
        </p:spPr>
        <p:txBody>
          <a:bodyPr wrap="square" lIns="0" tIns="0" rIns="0" bIns="0" rtlCol="0" anchor="ctr"/>
          <a:lstStyle/>
          <a:p>
            <a:pPr marL="0" indent="0">
              <a:buNone/>
            </a:pPr>
            <a:r>
              <a:rPr lang="en-US" sz="1400" b="1" kern="0" spc="400" dirty="0">
                <a:solidFill>
                  <a:srgbClr val="FFFFFF"/>
                </a:solidFill>
                <a:latin typeface="Century Gothic" pitchFamily="34" charset="0"/>
                <a:ea typeface="Century Gothic" pitchFamily="34" charset="-122"/>
                <a:cs typeface="Century Gothic" pitchFamily="34" charset="-120"/>
              </a:rPr>
              <a:t>LECCIÓN</a:t>
            </a:r>
            <a:endParaRPr lang="en-US" sz="1400" dirty="0"/>
          </a:p>
          <a:p>
            <a:pPr marL="0" indent="0">
              <a:buNone/>
            </a:pPr>
            <a:r>
              <a:rPr lang="en-US" sz="1100" kern="0" spc="200" dirty="0">
                <a:solidFill>
                  <a:srgbClr val="A7ABDE"/>
                </a:solidFill>
                <a:latin typeface="Century Gothic" pitchFamily="34" charset="0"/>
                <a:ea typeface="Century Gothic" pitchFamily="34" charset="-122"/>
                <a:cs typeface="Century Gothic" pitchFamily="34" charset="-120"/>
              </a:rPr>
              <a:t>6 de 13</a:t>
            </a:r>
            <a:endParaRPr lang="en-US" sz="1400" dirty="0"/>
          </a:p>
        </p:txBody>
      </p:sp>
      <p:sp>
        <p:nvSpPr>
          <p:cNvPr id="7" name="Text 5"/>
          <p:cNvSpPr txBox="1"/>
          <p:nvPr/>
        </p:nvSpPr>
        <p:spPr>
          <a:xfrm>
            <a:off x="548640" y="3337560"/>
            <a:ext cx="6035040" cy="1737360"/>
          </a:xfrm>
          <a:prstGeom prst="rect">
            <a:avLst/>
          </a:prstGeom>
          <a:noFill/>
          <a:ln/>
        </p:spPr>
        <p:txBody>
          <a:bodyPr wrap="square" lIns="0" tIns="0" rIns="0" bIns="0" rtlCol="0" anchor="t"/>
          <a:lstStyle/>
          <a:p>
            <a:pPr marL="0" indent="0">
              <a:lnSpc>
                <a:spcPct val="95000"/>
              </a:lnSpc>
              <a:buNone/>
            </a:pPr>
            <a:r>
              <a:rPr lang="en-US" sz="3800" b="1" dirty="0">
                <a:solidFill>
                  <a:srgbClr val="FFFFFF"/>
                </a:solidFill>
                <a:latin typeface="Century Gothic" pitchFamily="34" charset="0"/>
                <a:ea typeface="Century Gothic" pitchFamily="34" charset="-122"/>
                <a:cs typeface="Century Gothic" pitchFamily="34" charset="-120"/>
              </a:rPr>
              <a:t>LOS ESCRITOS PROFÉTICOS</a:t>
            </a:r>
            <a:endParaRPr lang="en-US" sz="3800" dirty="0"/>
          </a:p>
        </p:txBody>
      </p:sp>
      <p:sp>
        <p:nvSpPr>
          <p:cNvPr id="8" name="Text 6"/>
          <p:cNvSpPr txBox="1"/>
          <p:nvPr/>
        </p:nvSpPr>
        <p:spPr>
          <a:xfrm>
            <a:off x="548640" y="5166360"/>
            <a:ext cx="6035040" cy="365760"/>
          </a:xfrm>
          <a:prstGeom prst="rect">
            <a:avLst/>
          </a:prstGeom>
          <a:noFill/>
          <a:ln/>
        </p:spPr>
        <p:txBody>
          <a:bodyPr wrap="square" lIns="0" tIns="0" rIns="0" bIns="0" rtlCol="0" anchor="t"/>
          <a:lstStyle/>
          <a:p>
            <a:pPr marL="0" indent="0">
              <a:buNone/>
            </a:pPr>
            <a:r>
              <a:rPr lang="en-US" sz="1800" i="1" dirty="0">
                <a:solidFill>
                  <a:srgbClr val="A7ABDE"/>
                </a:solidFill>
                <a:latin typeface="Calibri" pitchFamily="34" charset="0"/>
                <a:ea typeface="Calibri" pitchFamily="34" charset="-122"/>
                <a:cs typeface="Calibri" pitchFamily="34" charset="-120"/>
              </a:rPr>
              <a:t>Para el sábado 7 de noviembre de 2026</a:t>
            </a:r>
            <a:endParaRPr lang="en-US" sz="1800" dirty="0"/>
          </a:p>
        </p:txBody>
      </p:sp>
      <p:pic>
        <p:nvPicPr>
          <p:cNvPr id="9" name="Image 0" descr="preencoded.png"/>
          <p:cNvPicPr>
            <a:picLocks noChangeAspect="1"/>
          </p:cNvPicPr>
          <p:nvPr/>
        </p:nvPicPr>
        <p:blipFill>
          <a:blip r:embed="rId4"/>
          <a:stretch>
            <a:fillRect/>
          </a:stretch>
        </p:blipFill>
        <p:spPr>
          <a:xfrm>
            <a:off x="548640" y="6080760"/>
            <a:ext cx="310896" cy="310896"/>
          </a:xfrm>
          <a:prstGeom prst="rect">
            <a:avLst/>
          </a:prstGeom>
        </p:spPr>
      </p:pic>
      <p:sp>
        <p:nvSpPr>
          <p:cNvPr id="10" name="Text 7"/>
          <p:cNvSpPr txBox="1"/>
          <p:nvPr/>
        </p:nvSpPr>
        <p:spPr>
          <a:xfrm>
            <a:off x="987552" y="6080760"/>
            <a:ext cx="5486400" cy="310896"/>
          </a:xfrm>
          <a:prstGeom prst="rect">
            <a:avLst/>
          </a:prstGeom>
          <a:noFill/>
          <a:ln/>
        </p:spPr>
        <p:txBody>
          <a:bodyPr wrap="square" lIns="0" tIns="0" rIns="0" bIns="0" rtlCol="0" anchor="ctr"/>
          <a:lstStyle/>
          <a:p>
            <a:pPr marL="0" indent="0">
              <a:buNone/>
            </a:pPr>
            <a:r>
              <a:rPr lang="en-US" sz="1100" kern="0" spc="300" dirty="0">
                <a:solidFill>
                  <a:srgbClr val="FFFFFF"/>
                </a:solidFill>
                <a:latin typeface="Century Gothic" pitchFamily="34" charset="0"/>
                <a:ea typeface="Century Gothic" pitchFamily="34" charset="-122"/>
                <a:cs typeface="Century Gothic" pitchFamily="34" charset="-120"/>
              </a:rPr>
              <a:t>DR. TITO GOICOCHEA M.  -  NEED DSA</a:t>
            </a:r>
            <a:endParaRPr lang="en-US" sz="110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548640" y="502920"/>
            <a:ext cx="3494837" cy="384048"/>
          </a:xfrm>
          <a:prstGeom prst="roundRect">
            <a:avLst>
              <a:gd name="adj" fmla="val 50000"/>
            </a:avLst>
          </a:prstGeom>
          <a:solidFill>
            <a:srgbClr val="5D63A5"/>
          </a:solidFill>
          <a:ln/>
        </p:spPr>
      </p:sp>
      <p:pic>
        <p:nvPicPr>
          <p:cNvPr id="3" name="Image 0" descr="preencoded.png"/>
          <p:cNvPicPr>
            <a:picLocks noChangeAspect="1"/>
          </p:cNvPicPr>
          <p:nvPr/>
        </p:nvPicPr>
        <p:blipFill>
          <a:blip r:embed="rId4"/>
          <a:stretch>
            <a:fillRect/>
          </a:stretch>
        </p:blipFill>
        <p:spPr>
          <a:xfrm>
            <a:off x="694944" y="594360"/>
            <a:ext cx="201168" cy="201168"/>
          </a:xfrm>
          <a:prstGeom prst="rect">
            <a:avLst/>
          </a:prstGeom>
        </p:spPr>
      </p:pic>
      <p:sp>
        <p:nvSpPr>
          <p:cNvPr id="4" name="Text 1"/>
          <p:cNvSpPr txBox="1"/>
          <p:nvPr/>
        </p:nvSpPr>
        <p:spPr>
          <a:xfrm>
            <a:off x="969264" y="502920"/>
            <a:ext cx="3037637"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MOTIVA · INICIO DEL TEMA</a:t>
            </a:r>
            <a:endParaRPr lang="en-US" sz="1100" dirty="0"/>
          </a:p>
        </p:txBody>
      </p:sp>
      <p:sp>
        <p:nvSpPr>
          <p:cNvPr id="5" name="Text 2"/>
          <p:cNvSpPr txBox="1"/>
          <p:nvPr/>
        </p:nvSpPr>
        <p:spPr>
          <a:xfrm>
            <a:off x="548640" y="1325880"/>
            <a:ext cx="7315200" cy="274320"/>
          </a:xfrm>
          <a:prstGeom prst="rect">
            <a:avLst/>
          </a:prstGeom>
          <a:noFill/>
          <a:ln/>
        </p:spPr>
        <p:txBody>
          <a:bodyPr wrap="square" lIns="0" tIns="0" rIns="0" bIns="0" rtlCol="0" anchor="t"/>
          <a:lstStyle/>
          <a:p>
            <a:pPr marL="0" indent="0">
              <a:buNone/>
            </a:pPr>
            <a:r>
              <a:rPr lang="en-US" sz="1100" b="1" kern="0" spc="300" dirty="0">
                <a:solidFill>
                  <a:srgbClr val="A7ABDE"/>
                </a:solidFill>
                <a:latin typeface="Century Gothic" pitchFamily="34" charset="0"/>
                <a:ea typeface="Century Gothic" pitchFamily="34" charset="-122"/>
                <a:cs typeface="Century Gothic" pitchFamily="34" charset="-120"/>
              </a:rPr>
              <a:t>TEXTO PRINCIPAL DE LA SEMANA</a:t>
            </a:r>
            <a:endParaRPr lang="en-US" sz="1100" dirty="0"/>
          </a:p>
        </p:txBody>
      </p:sp>
      <p:pic>
        <p:nvPicPr>
          <p:cNvPr id="6" name="Image 1" descr="preencoded.png"/>
          <p:cNvPicPr>
            <a:picLocks noChangeAspect="1"/>
          </p:cNvPicPr>
          <p:nvPr/>
        </p:nvPicPr>
        <p:blipFill>
          <a:blip r:embed="rId5"/>
          <a:stretch>
            <a:fillRect/>
          </a:stretch>
        </p:blipFill>
        <p:spPr>
          <a:xfrm>
            <a:off x="548640" y="1828800"/>
            <a:ext cx="640080" cy="640080"/>
          </a:xfrm>
          <a:prstGeom prst="rect">
            <a:avLst/>
          </a:prstGeom>
        </p:spPr>
      </p:pic>
      <p:sp>
        <p:nvSpPr>
          <p:cNvPr id="7" name="Text 3"/>
          <p:cNvSpPr txBox="1"/>
          <p:nvPr/>
        </p:nvSpPr>
        <p:spPr>
          <a:xfrm>
            <a:off x="1417320" y="1783080"/>
            <a:ext cx="10241280" cy="3931920"/>
          </a:xfrm>
          <a:prstGeom prst="rect">
            <a:avLst/>
          </a:prstGeom>
          <a:noFill/>
          <a:ln/>
        </p:spPr>
        <p:txBody>
          <a:bodyPr wrap="square" lIns="0" tIns="0" rIns="0" bIns="0" rtlCol="0" anchor="t"/>
          <a:lstStyle/>
          <a:p>
            <a:pPr marL="0" indent="0">
              <a:lnSpc>
                <a:spcPct val="115000"/>
              </a:lnSpc>
              <a:spcAft>
                <a:spcPts val="1800"/>
              </a:spcAft>
              <a:buNone/>
            </a:pPr>
            <a:r>
              <a:rPr lang="en-US" sz="3200" i="1" dirty="0">
                <a:solidFill>
                  <a:srgbClr val="FFFFFF"/>
                </a:solidFill>
                <a:latin typeface="Century Gothic" pitchFamily="34" charset="0"/>
                <a:ea typeface="Century Gothic" pitchFamily="34" charset="-122"/>
                <a:cs typeface="Century Gothic" pitchFamily="34" charset="-120"/>
              </a:rPr>
              <a:t>“Todo lo que antes fue escrito, para nuestra enseñanza fue escrito, para que por la paciencia y el consuelo de las Escrituras tengamos esperanza”</a:t>
            </a:r>
            <a:endParaRPr lang="en-US" sz="3200" dirty="0"/>
          </a:p>
          <a:p>
            <a:pPr marL="0" indent="0">
              <a:lnSpc>
                <a:spcPct val="115000"/>
              </a:lnSpc>
              <a:buNone/>
            </a:pPr>
            <a:r>
              <a:rPr lang="en-US" sz="2200" b="1" dirty="0">
                <a:solidFill>
                  <a:srgbClr val="A7ABDE"/>
                </a:solidFill>
                <a:latin typeface="Century Gothic" pitchFamily="34" charset="0"/>
                <a:ea typeface="Century Gothic" pitchFamily="34" charset="-122"/>
                <a:cs typeface="Century Gothic" pitchFamily="34" charset="-120"/>
              </a:rPr>
              <a:t>Romanos 15:4</a:t>
            </a:r>
            <a:endParaRPr lang="en-US" sz="3200" dirty="0"/>
          </a:p>
        </p:txBody>
      </p:sp>
      <p:pic>
        <p:nvPicPr>
          <p:cNvPr id="8" name="Image 2" descr="preencoded.png"/>
          <p:cNvPicPr>
            <a:picLocks noChangeAspect="1"/>
          </p:cNvPicPr>
          <p:nvPr/>
        </p:nvPicPr>
        <p:blipFill>
          <a:blip r:embed="rId6"/>
          <a:stretch>
            <a:fillRect/>
          </a:stretch>
        </p:blipFill>
        <p:spPr>
          <a:xfrm>
            <a:off x="548640" y="6419088"/>
            <a:ext cx="182880" cy="182880"/>
          </a:xfrm>
          <a:prstGeom prst="rect">
            <a:avLst/>
          </a:prstGeom>
        </p:spPr>
      </p:pic>
      <p:sp>
        <p:nvSpPr>
          <p:cNvPr id="9" name="Text 4"/>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0" name="Text 5"/>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6  ·  LOS ESCRITOS PROFÉTICOS</a:t>
            </a:r>
            <a:endParaRPr lang="en-US" sz="8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071055" y="0"/>
            <a:ext cx="5120640" cy="6858000"/>
          </a:xfrm>
          <a:prstGeom prst="rect">
            <a:avLst/>
          </a:prstGeom>
        </p:spPr>
      </p:pic>
      <p:sp>
        <p:nvSpPr>
          <p:cNvPr id="3" name="Shape 0"/>
          <p:cNvSpPr/>
          <p:nvPr/>
        </p:nvSpPr>
        <p:spPr>
          <a:xfrm>
            <a:off x="548640" y="502920"/>
            <a:ext cx="3494837" cy="384048"/>
          </a:xfrm>
          <a:prstGeom prst="roundRect">
            <a:avLst>
              <a:gd name="adj" fmla="val 50000"/>
            </a:avLst>
          </a:prstGeom>
          <a:solidFill>
            <a:srgbClr val="5D63A5"/>
          </a:solidFill>
          <a:ln/>
        </p:spPr>
      </p:sp>
      <p:pic>
        <p:nvPicPr>
          <p:cNvPr id="4" name="Image 1" descr="preencoded.png"/>
          <p:cNvPicPr>
            <a:picLocks noChangeAspect="1"/>
          </p:cNvPicPr>
          <p:nvPr/>
        </p:nvPicPr>
        <p:blipFill>
          <a:blip r:embed="rId4"/>
          <a:stretch>
            <a:fillRect/>
          </a:stretch>
        </p:blipFill>
        <p:spPr>
          <a:xfrm>
            <a:off x="694944" y="594360"/>
            <a:ext cx="201168" cy="201168"/>
          </a:xfrm>
          <a:prstGeom prst="rect">
            <a:avLst/>
          </a:prstGeom>
        </p:spPr>
      </p:pic>
      <p:sp>
        <p:nvSpPr>
          <p:cNvPr id="5" name="Text 1"/>
          <p:cNvSpPr txBox="1"/>
          <p:nvPr/>
        </p:nvSpPr>
        <p:spPr>
          <a:xfrm>
            <a:off x="969264" y="502920"/>
            <a:ext cx="3037637"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MOTIVA · INICIO DEL TEMA</a:t>
            </a:r>
            <a:endParaRPr lang="en-US" sz="1100" dirty="0"/>
          </a:p>
        </p:txBody>
      </p:sp>
      <p:sp>
        <p:nvSpPr>
          <p:cNvPr id="6" name="Text 2"/>
          <p:cNvSpPr txBox="1"/>
          <p:nvPr/>
        </p:nvSpPr>
        <p:spPr>
          <a:xfrm>
            <a:off x="548640" y="1234440"/>
            <a:ext cx="5852160" cy="640080"/>
          </a:xfrm>
          <a:prstGeom prst="rect">
            <a:avLst/>
          </a:prstGeom>
          <a:noFill/>
          <a:ln/>
        </p:spPr>
        <p:txBody>
          <a:bodyPr wrap="square" lIns="0" tIns="0" rIns="0" bIns="0" rtlCol="0" anchor="t"/>
          <a:lstStyle/>
          <a:p>
            <a:pPr marL="0" indent="0">
              <a:buNone/>
            </a:pPr>
            <a:r>
              <a:rPr lang="en-US" sz="3400" b="1" dirty="0">
                <a:solidFill>
                  <a:srgbClr val="0B1621"/>
                </a:solidFill>
                <a:latin typeface="Century Gothic" pitchFamily="34" charset="0"/>
                <a:ea typeface="Century Gothic" pitchFamily="34" charset="-122"/>
                <a:cs typeface="Century Gothic" pitchFamily="34" charset="-120"/>
              </a:rPr>
              <a:t>Tema central</a:t>
            </a:r>
            <a:endParaRPr lang="en-US" sz="3400" dirty="0"/>
          </a:p>
        </p:txBody>
      </p:sp>
      <p:sp>
        <p:nvSpPr>
          <p:cNvPr id="7" name="Text 3"/>
          <p:cNvSpPr txBox="1"/>
          <p:nvPr/>
        </p:nvSpPr>
        <p:spPr>
          <a:xfrm>
            <a:off x="548640" y="2103120"/>
            <a:ext cx="5943600" cy="3931920"/>
          </a:xfrm>
          <a:prstGeom prst="rect">
            <a:avLst/>
          </a:prstGeom>
          <a:noFill/>
          <a:ln/>
        </p:spPr>
        <p:txBody>
          <a:bodyPr wrap="square" lIns="0" tIns="0" rIns="0" bIns="0" rtlCol="0" anchor="t"/>
          <a:lstStyle/>
          <a:p>
            <a:pPr marL="0" indent="0">
              <a:lnSpc>
                <a:spcPct val="120000"/>
              </a:lnSpc>
              <a:buNone/>
            </a:pPr>
            <a:r>
              <a:rPr lang="en-US" sz="2100" dirty="0">
                <a:solidFill>
                  <a:srgbClr val="1F2233"/>
                </a:solidFill>
                <a:latin typeface="Calibri" pitchFamily="34" charset="0"/>
                <a:ea typeface="Calibri" pitchFamily="34" charset="-122"/>
                <a:cs typeface="Calibri" pitchFamily="34" charset="-120"/>
              </a:rPr>
              <a:t>Cada semana abrimos la Biblia sin pensar en el largo camino que recorrió: Dios habló, hombres escribieron, secretarios copiaron y se consultaron archivos. Entender cómo llegó la Palabra a nuestras manos, en lenguaje humano y con estilos diversos, fortalece nuestra confianza en que Dios sigue hablándonos hoy a través de ella.</a:t>
            </a:r>
            <a:endParaRPr lang="en-US" sz="2100" dirty="0"/>
          </a:p>
        </p:txBody>
      </p:sp>
      <p:pic>
        <p:nvPicPr>
          <p:cNvPr id="8"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9" name="Text 4"/>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5A5F73"/>
                </a:solidFill>
                <a:latin typeface="Century Gothic" pitchFamily="34" charset="0"/>
                <a:ea typeface="Century Gothic" pitchFamily="34" charset="-122"/>
                <a:cs typeface="Century Gothic" pitchFamily="34" charset="-120"/>
              </a:rPr>
              <a:t>DR. TITO GOICOCHEA M.  ·  NEED DSA</a:t>
            </a:r>
            <a:endParaRPr lang="en-US" sz="80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5D63A5"/>
        </a:solidFill>
        <a:effectLst/>
      </p:bgPr>
    </p:bg>
    <p:spTree>
      <p:nvGrpSpPr>
        <p:cNvPr id="1" name=""/>
        <p:cNvGrpSpPr/>
        <p:nvPr/>
      </p:nvGrpSpPr>
      <p:grpSpPr>
        <a:xfrm>
          <a:off x="0" y="0"/>
          <a:ext cx="0" cy="0"/>
          <a:chOff x="0" y="0"/>
          <a:chExt cx="0" cy="0"/>
        </a:xfrm>
      </p:grpSpPr>
      <p:sp>
        <p:nvSpPr>
          <p:cNvPr id="2" name="Shape 0"/>
          <p:cNvSpPr/>
          <p:nvPr/>
        </p:nvSpPr>
        <p:spPr>
          <a:xfrm>
            <a:off x="548640" y="822960"/>
            <a:ext cx="1097280" cy="1097280"/>
          </a:xfrm>
          <a:prstGeom prst="ellipse">
            <a:avLst/>
          </a:prstGeom>
          <a:solidFill>
            <a:srgbClr val="FFFFFF">
              <a:alpha val="18000"/>
            </a:srgbClr>
          </a:solidFill>
          <a:ln/>
        </p:spPr>
      </p:sp>
      <p:pic>
        <p:nvPicPr>
          <p:cNvPr id="3" name="Image 0" descr="preencoded.png"/>
          <p:cNvPicPr>
            <a:picLocks noChangeAspect="1"/>
          </p:cNvPicPr>
          <p:nvPr/>
        </p:nvPicPr>
        <p:blipFill>
          <a:blip r:embed="rId3"/>
          <a:stretch>
            <a:fillRect/>
          </a:stretch>
        </p:blipFill>
        <p:spPr>
          <a:xfrm>
            <a:off x="822960" y="1097280"/>
            <a:ext cx="548640" cy="548640"/>
          </a:xfrm>
          <a:prstGeom prst="rect">
            <a:avLst/>
          </a:prstGeom>
        </p:spPr>
      </p:pic>
      <p:sp>
        <p:nvSpPr>
          <p:cNvPr id="4" name="Text 1"/>
          <p:cNvSpPr txBox="1"/>
          <p:nvPr/>
        </p:nvSpPr>
        <p:spPr>
          <a:xfrm>
            <a:off x="1920240" y="868680"/>
            <a:ext cx="6400800" cy="1005840"/>
          </a:xfrm>
          <a:prstGeom prst="rect">
            <a:avLst/>
          </a:prstGeom>
          <a:noFill/>
          <a:ln/>
        </p:spPr>
        <p:txBody>
          <a:bodyPr wrap="square" lIns="0" tIns="0" rIns="0" bIns="0" rtlCol="0" anchor="ctr"/>
          <a:lstStyle/>
          <a:p>
            <a:pPr marL="0" indent="0">
              <a:buNone/>
            </a:pPr>
            <a:r>
              <a:rPr lang="en-US" sz="3000" b="1" dirty="0">
                <a:solidFill>
                  <a:srgbClr val="FFFFFF"/>
                </a:solidFill>
                <a:latin typeface="Century Gothic" pitchFamily="34" charset="0"/>
                <a:ea typeface="Century Gothic" pitchFamily="34" charset="-122"/>
                <a:cs typeface="Century Gothic" pitchFamily="34" charset="-120"/>
              </a:rPr>
              <a:t>GPS</a:t>
            </a:r>
            <a:endParaRPr lang="en-US" sz="3000" dirty="0"/>
          </a:p>
          <a:p>
            <a:pPr marL="0" indent="0">
              <a:buNone/>
            </a:pPr>
            <a:r>
              <a:rPr lang="en-US" sz="1400" dirty="0">
                <a:solidFill>
                  <a:srgbClr val="E6E7F5"/>
                </a:solidFill>
                <a:latin typeface="Century Gothic" pitchFamily="34" charset="0"/>
                <a:ea typeface="Century Gothic" pitchFamily="34" charset="-122"/>
                <a:cs typeface="Century Gothic" pitchFamily="34" charset="-120"/>
              </a:rPr>
              <a:t>Pregunta que orienta el estudio</a:t>
            </a:r>
            <a:endParaRPr lang="en-US" sz="3000" dirty="0"/>
          </a:p>
        </p:txBody>
      </p:sp>
      <p:sp>
        <p:nvSpPr>
          <p:cNvPr id="5" name="Text 2"/>
          <p:cNvSpPr txBox="1"/>
          <p:nvPr/>
        </p:nvSpPr>
        <p:spPr>
          <a:xfrm>
            <a:off x="548640" y="2148840"/>
            <a:ext cx="10972800" cy="3840480"/>
          </a:xfrm>
          <a:prstGeom prst="rect">
            <a:avLst/>
          </a:prstGeom>
          <a:noFill/>
          <a:ln/>
        </p:spPr>
        <p:txBody>
          <a:bodyPr wrap="square" lIns="0" tIns="0" rIns="0" bIns="0" rtlCol="0" anchor="ctr"/>
          <a:lstStyle/>
          <a:p>
            <a:pPr marL="0" indent="0">
              <a:lnSpc>
                <a:spcPct val="112000"/>
              </a:lnSpc>
              <a:buNone/>
            </a:pPr>
            <a:r>
              <a:rPr lang="en-US" sz="3400" b="1" dirty="0">
                <a:solidFill>
                  <a:srgbClr val="FFFFFF"/>
                </a:solidFill>
                <a:latin typeface="Century Gothic" pitchFamily="34" charset="0"/>
                <a:ea typeface="Century Gothic" pitchFamily="34" charset="-122"/>
                <a:cs typeface="Century Gothic" pitchFamily="34" charset="-120"/>
              </a:rPr>
              <a:t>¿Puedo confiar plenamente en una Biblia escrita por hombres falibles, con secretarios y fuentes humanas, como Palabra viva de Dios para mi vida diaria?</a:t>
            </a:r>
            <a:endParaRPr lang="en-US" sz="3400" dirty="0"/>
          </a:p>
        </p:txBody>
      </p:sp>
      <p:pic>
        <p:nvPicPr>
          <p:cNvPr id="6" name="Image 1" descr="preencoded.png"/>
          <p:cNvPicPr>
            <a:picLocks noChangeAspect="1"/>
          </p:cNvPicPr>
          <p:nvPr/>
        </p:nvPicPr>
        <p:blipFill>
          <a:blip r:embed="rId4"/>
          <a:stretch>
            <a:fillRect/>
          </a:stretch>
        </p:blipFill>
        <p:spPr>
          <a:xfrm>
            <a:off x="548640" y="6419088"/>
            <a:ext cx="182880" cy="182880"/>
          </a:xfrm>
          <a:prstGeom prst="rect">
            <a:avLst/>
          </a:prstGeom>
        </p:spPr>
      </p:pic>
      <p:sp>
        <p:nvSpPr>
          <p:cNvPr id="7" name="Text 3"/>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8" name="Text 4"/>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6  ·  LOS ESCRITOS PROFÉTICOS</a:t>
            </a:r>
            <a:endParaRPr lang="en-US" sz="8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0B1621"/>
        </a:solidFill>
        <a:effectLst/>
      </p:bgPr>
    </p:bg>
    <p:spTree>
      <p:nvGrpSpPr>
        <p:cNvPr id="1" name=""/>
        <p:cNvGrpSpPr/>
        <p:nvPr/>
      </p:nvGrpSpPr>
      <p:grpSpPr>
        <a:xfrm>
          <a:off x="0" y="0"/>
          <a:ext cx="0" cy="0"/>
          <a:chOff x="0" y="0"/>
          <a:chExt cx="0" cy="0"/>
        </a:xfrm>
      </p:grpSpPr>
      <p:sp>
        <p:nvSpPr>
          <p:cNvPr id="2" name="Shape 0"/>
          <p:cNvSpPr/>
          <p:nvPr/>
        </p:nvSpPr>
        <p:spPr>
          <a:xfrm>
            <a:off x="548640" y="502920"/>
            <a:ext cx="3611880" cy="384048"/>
          </a:xfrm>
          <a:prstGeom prst="roundRect">
            <a:avLst>
              <a:gd name="adj" fmla="val 50000"/>
            </a:avLst>
          </a:prstGeom>
          <a:solidFill>
            <a:srgbClr val="5D63A5"/>
          </a:solidFill>
          <a:ln/>
        </p:spPr>
      </p:sp>
      <p:pic>
        <p:nvPicPr>
          <p:cNvPr id="3" name="Image 0" descr="preencoded.png"/>
          <p:cNvPicPr>
            <a:picLocks noChangeAspect="1"/>
          </p:cNvPicPr>
          <p:nvPr/>
        </p:nvPicPr>
        <p:blipFill>
          <a:blip r:embed="rId3"/>
          <a:stretch>
            <a:fillRect/>
          </a:stretch>
        </p:blipFill>
        <p:spPr>
          <a:xfrm>
            <a:off x="694944" y="594360"/>
            <a:ext cx="201168" cy="201168"/>
          </a:xfrm>
          <a:prstGeom prst="rect">
            <a:avLst/>
          </a:prstGeom>
        </p:spPr>
      </p:pic>
      <p:sp>
        <p:nvSpPr>
          <p:cNvPr id="4" name="Text 1"/>
          <p:cNvSpPr txBox="1"/>
          <p:nvPr/>
        </p:nvSpPr>
        <p:spPr>
          <a:xfrm>
            <a:off x="969264" y="502920"/>
            <a:ext cx="3154680"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EXPLORA · ESTUDIO BÍBLICO</a:t>
            </a:r>
            <a:endParaRPr lang="en-US" sz="1100" dirty="0"/>
          </a:p>
        </p:txBody>
      </p:sp>
      <p:sp>
        <p:nvSpPr>
          <p:cNvPr id="5" name="Text 2"/>
          <p:cNvSpPr txBox="1"/>
          <p:nvPr/>
        </p:nvSpPr>
        <p:spPr>
          <a:xfrm>
            <a:off x="548640" y="1097280"/>
            <a:ext cx="9144000" cy="640080"/>
          </a:xfrm>
          <a:prstGeom prst="rect">
            <a:avLst/>
          </a:prstGeom>
          <a:noFill/>
          <a:ln/>
        </p:spPr>
        <p:txBody>
          <a:bodyPr wrap="square" lIns="0" tIns="0" rIns="0" bIns="0" rtlCol="0" anchor="t"/>
          <a:lstStyle/>
          <a:p>
            <a:pPr marL="0" indent="0">
              <a:buNone/>
            </a:pPr>
            <a:r>
              <a:rPr lang="en-US" sz="3200" b="1" dirty="0">
                <a:solidFill>
                  <a:srgbClr val="FFFFFF"/>
                </a:solidFill>
                <a:latin typeface="Century Gothic" pitchFamily="34" charset="0"/>
                <a:ea typeface="Century Gothic" pitchFamily="34" charset="-122"/>
                <a:cs typeface="Century Gothic" pitchFamily="34" charset="-120"/>
              </a:rPr>
              <a:t>Cuatro lecciones de vida</a:t>
            </a:r>
            <a:endParaRPr lang="en-US" sz="3200" dirty="0"/>
          </a:p>
        </p:txBody>
      </p:sp>
      <p:sp>
        <p:nvSpPr>
          <p:cNvPr id="6" name="Shape 3"/>
          <p:cNvSpPr/>
          <p:nvPr/>
        </p:nvSpPr>
        <p:spPr>
          <a:xfrm>
            <a:off x="548640" y="2057400"/>
            <a:ext cx="2567864" cy="4023360"/>
          </a:xfrm>
          <a:prstGeom prst="rect">
            <a:avLst/>
          </a:prstGeom>
          <a:solidFill>
            <a:srgbClr val="16263A"/>
          </a:solidFill>
          <a:ln/>
        </p:spPr>
      </p:sp>
      <p:pic>
        <p:nvPicPr>
          <p:cNvPr id="7" name="Image 1" descr="preencoded.png"/>
          <p:cNvPicPr>
            <a:picLocks noChangeAspect="1"/>
          </p:cNvPicPr>
          <p:nvPr/>
        </p:nvPicPr>
        <p:blipFill>
          <a:blip r:embed="rId4"/>
          <a:stretch>
            <a:fillRect/>
          </a:stretch>
        </p:blipFill>
        <p:spPr>
          <a:xfrm>
            <a:off x="548640" y="2057400"/>
            <a:ext cx="2567864" cy="1920240"/>
          </a:xfrm>
          <a:prstGeom prst="rect">
            <a:avLst/>
          </a:prstGeom>
        </p:spPr>
      </p:pic>
      <p:sp>
        <p:nvSpPr>
          <p:cNvPr id="8" name="Shape 4"/>
          <p:cNvSpPr/>
          <p:nvPr/>
        </p:nvSpPr>
        <p:spPr>
          <a:xfrm>
            <a:off x="777240" y="3703320"/>
            <a:ext cx="548640" cy="548640"/>
          </a:xfrm>
          <a:prstGeom prst="ellipse">
            <a:avLst/>
          </a:prstGeom>
          <a:solidFill>
            <a:srgbClr val="5D63A5"/>
          </a:solidFill>
          <a:ln w="25400">
            <a:solidFill>
              <a:srgbClr val="0B1621"/>
            </a:solidFill>
            <a:prstDash val="solid"/>
          </a:ln>
        </p:spPr>
      </p:sp>
      <p:sp>
        <p:nvSpPr>
          <p:cNvPr id="9" name="Text 5"/>
          <p:cNvSpPr txBox="1"/>
          <p:nvPr/>
        </p:nvSpPr>
        <p:spPr>
          <a:xfrm>
            <a:off x="777240"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1</a:t>
            </a:r>
            <a:endParaRPr lang="en-US" sz="1800" dirty="0"/>
          </a:p>
        </p:txBody>
      </p:sp>
      <p:sp>
        <p:nvSpPr>
          <p:cNvPr id="10" name="Text 6"/>
          <p:cNvSpPr txBox="1"/>
          <p:nvPr/>
        </p:nvSpPr>
        <p:spPr>
          <a:xfrm>
            <a:off x="777240"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Escríbelo para memoria en un libro</a:t>
            </a:r>
            <a:endParaRPr lang="en-US" sz="1500" dirty="0"/>
          </a:p>
        </p:txBody>
      </p:sp>
      <p:sp>
        <p:nvSpPr>
          <p:cNvPr id="11" name="Text 7"/>
          <p:cNvSpPr txBox="1"/>
          <p:nvPr/>
        </p:nvSpPr>
        <p:spPr>
          <a:xfrm>
            <a:off x="777240"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Éxodo 17:14</a:t>
            </a:r>
            <a:endParaRPr lang="en-US" sz="1200" dirty="0"/>
          </a:p>
        </p:txBody>
      </p:sp>
      <p:sp>
        <p:nvSpPr>
          <p:cNvPr id="12" name="Shape 8"/>
          <p:cNvSpPr/>
          <p:nvPr/>
        </p:nvSpPr>
        <p:spPr>
          <a:xfrm>
            <a:off x="3390824" y="2057400"/>
            <a:ext cx="2567864" cy="4023360"/>
          </a:xfrm>
          <a:prstGeom prst="rect">
            <a:avLst/>
          </a:prstGeom>
          <a:solidFill>
            <a:srgbClr val="16263A"/>
          </a:solidFill>
          <a:ln/>
        </p:spPr>
      </p:sp>
      <p:pic>
        <p:nvPicPr>
          <p:cNvPr id="13" name="Image 2" descr="preencoded.png"/>
          <p:cNvPicPr>
            <a:picLocks noChangeAspect="1"/>
          </p:cNvPicPr>
          <p:nvPr/>
        </p:nvPicPr>
        <p:blipFill>
          <a:blip r:embed="rId5"/>
          <a:stretch>
            <a:fillRect/>
          </a:stretch>
        </p:blipFill>
        <p:spPr>
          <a:xfrm>
            <a:off x="3390824" y="2057400"/>
            <a:ext cx="2567864" cy="1920240"/>
          </a:xfrm>
          <a:prstGeom prst="rect">
            <a:avLst/>
          </a:prstGeom>
        </p:spPr>
      </p:pic>
      <p:sp>
        <p:nvSpPr>
          <p:cNvPr id="14" name="Shape 9"/>
          <p:cNvSpPr/>
          <p:nvPr/>
        </p:nvSpPr>
        <p:spPr>
          <a:xfrm>
            <a:off x="3619424" y="3703320"/>
            <a:ext cx="548640" cy="548640"/>
          </a:xfrm>
          <a:prstGeom prst="ellipse">
            <a:avLst/>
          </a:prstGeom>
          <a:solidFill>
            <a:srgbClr val="5D63A5"/>
          </a:solidFill>
          <a:ln w="25400">
            <a:solidFill>
              <a:srgbClr val="0B1621"/>
            </a:solidFill>
            <a:prstDash val="solid"/>
          </a:ln>
        </p:spPr>
      </p:sp>
      <p:sp>
        <p:nvSpPr>
          <p:cNvPr id="15" name="Text 10"/>
          <p:cNvSpPr txBox="1"/>
          <p:nvPr/>
        </p:nvSpPr>
        <p:spPr>
          <a:xfrm>
            <a:off x="3619424"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2</a:t>
            </a:r>
            <a:endParaRPr lang="en-US" sz="1800" dirty="0"/>
          </a:p>
        </p:txBody>
      </p:sp>
      <p:sp>
        <p:nvSpPr>
          <p:cNvPr id="16" name="Text 11"/>
          <p:cNvSpPr txBox="1"/>
          <p:nvPr/>
        </p:nvSpPr>
        <p:spPr>
          <a:xfrm>
            <a:off x="3619424"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Oráculos, poesía y tribunales</a:t>
            </a:r>
            <a:endParaRPr lang="en-US" sz="1500" dirty="0"/>
          </a:p>
        </p:txBody>
      </p:sp>
      <p:sp>
        <p:nvSpPr>
          <p:cNvPr id="17" name="Text 12"/>
          <p:cNvSpPr txBox="1"/>
          <p:nvPr/>
        </p:nvSpPr>
        <p:spPr>
          <a:xfrm>
            <a:off x="3619424"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Isaías 13:1</a:t>
            </a:r>
            <a:endParaRPr lang="en-US" sz="1200" dirty="0"/>
          </a:p>
        </p:txBody>
      </p:sp>
      <p:sp>
        <p:nvSpPr>
          <p:cNvPr id="18" name="Shape 13"/>
          <p:cNvSpPr/>
          <p:nvPr/>
        </p:nvSpPr>
        <p:spPr>
          <a:xfrm>
            <a:off x="6233008" y="2057400"/>
            <a:ext cx="2567864" cy="4023360"/>
          </a:xfrm>
          <a:prstGeom prst="rect">
            <a:avLst/>
          </a:prstGeom>
          <a:solidFill>
            <a:srgbClr val="16263A"/>
          </a:solidFill>
          <a:ln/>
        </p:spPr>
      </p:sp>
      <p:pic>
        <p:nvPicPr>
          <p:cNvPr id="19" name="Image 3" descr="preencoded.png"/>
          <p:cNvPicPr>
            <a:picLocks noChangeAspect="1"/>
          </p:cNvPicPr>
          <p:nvPr/>
        </p:nvPicPr>
        <p:blipFill>
          <a:blip r:embed="rId6"/>
          <a:stretch>
            <a:fillRect/>
          </a:stretch>
        </p:blipFill>
        <p:spPr>
          <a:xfrm>
            <a:off x="6233008" y="2057400"/>
            <a:ext cx="2567864" cy="1920240"/>
          </a:xfrm>
          <a:prstGeom prst="rect">
            <a:avLst/>
          </a:prstGeom>
        </p:spPr>
      </p:pic>
      <p:sp>
        <p:nvSpPr>
          <p:cNvPr id="20" name="Shape 14"/>
          <p:cNvSpPr/>
          <p:nvPr/>
        </p:nvSpPr>
        <p:spPr>
          <a:xfrm>
            <a:off x="6461608" y="3703320"/>
            <a:ext cx="548640" cy="548640"/>
          </a:xfrm>
          <a:prstGeom prst="ellipse">
            <a:avLst/>
          </a:prstGeom>
          <a:solidFill>
            <a:srgbClr val="5D63A5"/>
          </a:solidFill>
          <a:ln w="25400">
            <a:solidFill>
              <a:srgbClr val="0B1621"/>
            </a:solidFill>
            <a:prstDash val="solid"/>
          </a:ln>
        </p:spPr>
      </p:sp>
      <p:sp>
        <p:nvSpPr>
          <p:cNvPr id="21" name="Text 15"/>
          <p:cNvSpPr txBox="1"/>
          <p:nvPr/>
        </p:nvSpPr>
        <p:spPr>
          <a:xfrm>
            <a:off x="6461608"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3</a:t>
            </a:r>
            <a:endParaRPr lang="en-US" sz="1800" dirty="0"/>
          </a:p>
        </p:txBody>
      </p:sp>
      <p:sp>
        <p:nvSpPr>
          <p:cNvPr id="22" name="Text 16"/>
          <p:cNvSpPr txBox="1"/>
          <p:nvPr/>
        </p:nvSpPr>
        <p:spPr>
          <a:xfrm>
            <a:off x="6461608"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Baruc, Tercio y los secretarios</a:t>
            </a:r>
            <a:endParaRPr lang="en-US" sz="1500" dirty="0"/>
          </a:p>
        </p:txBody>
      </p:sp>
      <p:sp>
        <p:nvSpPr>
          <p:cNvPr id="23" name="Text 17"/>
          <p:cNvSpPr txBox="1"/>
          <p:nvPr/>
        </p:nvSpPr>
        <p:spPr>
          <a:xfrm>
            <a:off x="6461608"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Jeremías 36:17-18</a:t>
            </a:r>
            <a:endParaRPr lang="en-US" sz="1200" dirty="0"/>
          </a:p>
        </p:txBody>
      </p:sp>
      <p:sp>
        <p:nvSpPr>
          <p:cNvPr id="24" name="Shape 18"/>
          <p:cNvSpPr/>
          <p:nvPr/>
        </p:nvSpPr>
        <p:spPr>
          <a:xfrm>
            <a:off x="9075191" y="2057400"/>
            <a:ext cx="2567864" cy="4023360"/>
          </a:xfrm>
          <a:prstGeom prst="rect">
            <a:avLst/>
          </a:prstGeom>
          <a:solidFill>
            <a:srgbClr val="16263A"/>
          </a:solidFill>
          <a:ln/>
        </p:spPr>
      </p:sp>
      <p:pic>
        <p:nvPicPr>
          <p:cNvPr id="25" name="Image 4" descr="preencoded.png"/>
          <p:cNvPicPr>
            <a:picLocks noChangeAspect="1"/>
          </p:cNvPicPr>
          <p:nvPr/>
        </p:nvPicPr>
        <p:blipFill>
          <a:blip r:embed="rId7"/>
          <a:stretch>
            <a:fillRect/>
          </a:stretch>
        </p:blipFill>
        <p:spPr>
          <a:xfrm>
            <a:off x="9075191" y="2057400"/>
            <a:ext cx="2567864" cy="1920240"/>
          </a:xfrm>
          <a:prstGeom prst="rect">
            <a:avLst/>
          </a:prstGeom>
        </p:spPr>
      </p:pic>
      <p:sp>
        <p:nvSpPr>
          <p:cNvPr id="26" name="Shape 19"/>
          <p:cNvSpPr/>
          <p:nvPr/>
        </p:nvSpPr>
        <p:spPr>
          <a:xfrm>
            <a:off x="9303791" y="3703320"/>
            <a:ext cx="548640" cy="548640"/>
          </a:xfrm>
          <a:prstGeom prst="ellipse">
            <a:avLst/>
          </a:prstGeom>
          <a:solidFill>
            <a:srgbClr val="5D63A5"/>
          </a:solidFill>
          <a:ln w="25400">
            <a:solidFill>
              <a:srgbClr val="0B1621"/>
            </a:solidFill>
            <a:prstDash val="solid"/>
          </a:ln>
        </p:spPr>
      </p:sp>
      <p:sp>
        <p:nvSpPr>
          <p:cNvPr id="27" name="Text 20"/>
          <p:cNvSpPr txBox="1"/>
          <p:nvPr/>
        </p:nvSpPr>
        <p:spPr>
          <a:xfrm>
            <a:off x="9303791"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4</a:t>
            </a:r>
            <a:endParaRPr lang="en-US" sz="1800" dirty="0"/>
          </a:p>
        </p:txBody>
      </p:sp>
      <p:sp>
        <p:nvSpPr>
          <p:cNvPr id="28" name="Text 21"/>
          <p:cNvSpPr txBox="1"/>
          <p:nvPr/>
        </p:nvSpPr>
        <p:spPr>
          <a:xfrm>
            <a:off x="9303791"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Tesoro divino en vasos de barro</a:t>
            </a:r>
            <a:endParaRPr lang="en-US" sz="1500" dirty="0"/>
          </a:p>
        </p:txBody>
      </p:sp>
      <p:sp>
        <p:nvSpPr>
          <p:cNvPr id="29" name="Text 22"/>
          <p:cNvSpPr txBox="1"/>
          <p:nvPr/>
        </p:nvSpPr>
        <p:spPr>
          <a:xfrm>
            <a:off x="9303791"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2 Corintios 4:7</a:t>
            </a:r>
            <a:endParaRPr lang="en-US" sz="1200" dirty="0"/>
          </a:p>
        </p:txBody>
      </p:sp>
      <p:pic>
        <p:nvPicPr>
          <p:cNvPr id="30" name="Image 5" descr="preencoded.png"/>
          <p:cNvPicPr>
            <a:picLocks noChangeAspect="1"/>
          </p:cNvPicPr>
          <p:nvPr/>
        </p:nvPicPr>
        <p:blipFill>
          <a:blip r:embed="rId8"/>
          <a:stretch>
            <a:fillRect/>
          </a:stretch>
        </p:blipFill>
        <p:spPr>
          <a:xfrm>
            <a:off x="548640" y="6419088"/>
            <a:ext cx="182880" cy="182880"/>
          </a:xfrm>
          <a:prstGeom prst="rect">
            <a:avLst/>
          </a:prstGeom>
        </p:spPr>
      </p:pic>
      <p:sp>
        <p:nvSpPr>
          <p:cNvPr id="31" name="Text 23"/>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32" name="Text 24"/>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6  ·  LOS ESCRITOS PROFÉTICOS</a:t>
            </a:r>
            <a:endParaRPr lang="en-US" sz="80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400" dirty="0">
                <a:solidFill>
                  <a:srgbClr val="FFFFFF"/>
                </a:solidFill>
                <a:latin typeface="Calibri" pitchFamily="34" charset="0"/>
                <a:ea typeface="Calibri" pitchFamily="34" charset="-122"/>
                <a:cs typeface="Calibri" pitchFamily="34" charset="-120"/>
              </a:rPr>
              <a:t>Cuando lea un pasaje difícil recordaré que fue escrito para salvarme, no para satisfacer mi curiosidad. Esta semana abriré la Biblia esperando que Dios me hable en mis propias circunstancias, sean tranquilas o de crisis.</a:t>
            </a:r>
            <a:endParaRPr lang="en-US" sz="140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1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1</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800" b="1" dirty="0">
                <a:solidFill>
                  <a:srgbClr val="0B1621"/>
                </a:solidFill>
                <a:latin typeface="Century Gothic" pitchFamily="34" charset="0"/>
                <a:ea typeface="Century Gothic" pitchFamily="34" charset="-122"/>
                <a:cs typeface="Century Gothic" pitchFamily="34" charset="-120"/>
              </a:rPr>
              <a:t>Escríbelo para memoria en un libro</a:t>
            </a:r>
            <a:endParaRPr lang="en-US" sz="28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¿Por qué Dios pasó de hablar oralmente a ordenar que su palabra fuera puesta por escrito?  </a:t>
            </a:r>
            <a:r>
              <a:rPr lang="en-US" sz="1600" b="1" dirty="0">
                <a:solidFill>
                  <a:srgbClr val="5D63A5"/>
                </a:solidFill>
                <a:latin typeface="Calibri" pitchFamily="34" charset="0"/>
                <a:ea typeface="Calibri" pitchFamily="34" charset="-122"/>
                <a:cs typeface="Calibri" pitchFamily="34" charset="-120"/>
              </a:rPr>
              <a:t>Éxodo 17:14</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Dios ordena a Moisés escribir la victoria sobre Amalec “para memoria en un libro”: la escritura preserva el mensaje para las generaciones que nunca oyeron la voz divina</a:t>
            </a:r>
            <a:r>
              <a:rPr lang="en-US" sz="1600" b="1" dirty="0">
                <a:solidFill>
                  <a:srgbClr val="5D63A5"/>
                </a:solidFill>
                <a:latin typeface="Calibri" pitchFamily="34" charset="0"/>
                <a:ea typeface="Calibri" pitchFamily="34" charset="-122"/>
                <a:cs typeface="Calibri" pitchFamily="34" charset="-120"/>
              </a:rPr>
              <a:t> (Deuteronomio 31:19-22)</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A Jeremías se le mandó escribir todas sus palabras en un rollo con un propósito salvador: que Judá oyera, se arrepintiera y fuera perdonada de su pecado</a:t>
            </a:r>
            <a:r>
              <a:rPr lang="en-US" sz="1600" b="1" dirty="0">
                <a:solidFill>
                  <a:srgbClr val="5D63A5"/>
                </a:solidFill>
                <a:latin typeface="Calibri" pitchFamily="34" charset="0"/>
                <a:ea typeface="Calibri" pitchFamily="34" charset="-122"/>
                <a:cs typeface="Calibri" pitchFamily="34" charset="-120"/>
              </a:rPr>
              <a:t> (Jeremías 36:2-3)</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Los mensajeros escribieron en el desierto, bajo persecución, en la corte, en prisión y en el exilio; el Espíritu los asistió sin importar sus circunstancias</a:t>
            </a:r>
            <a:r>
              <a:rPr lang="en-US" sz="1600" b="1" dirty="0">
                <a:solidFill>
                  <a:srgbClr val="5D63A5"/>
                </a:solidFill>
                <a:latin typeface="Calibri" pitchFamily="34" charset="0"/>
                <a:ea typeface="Calibri" pitchFamily="34" charset="-122"/>
                <a:cs typeface="Calibri" pitchFamily="34" charset="-120"/>
              </a:rPr>
              <a:t> (Salmo 57:1; Apocalipsis 1:9)</a:t>
            </a:r>
            <a:endParaRPr lang="en-US" sz="16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6  ·  LOS ESCRITOS PROFÉTICOS</a:t>
            </a:r>
            <a:endParaRPr lang="en-US" sz="800"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400" dirty="0">
                <a:solidFill>
                  <a:srgbClr val="FFFFFF"/>
                </a:solidFill>
                <a:latin typeface="Calibri" pitchFamily="34" charset="0"/>
                <a:ea typeface="Calibri" pitchFamily="34" charset="-122"/>
                <a:cs typeface="Calibri" pitchFamily="34" charset="-120"/>
              </a:rPr>
              <a:t>Al leer un salmo, una carta o una visión, me preguntaré primero qué tipo de texto es antes de aplicarlo a mi vida. Quiero leer con inteligencia y reverencia, sin exaltar lo humano a costa de lo divino.</a:t>
            </a:r>
            <a:endParaRPr lang="en-US" sz="140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2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2</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800" b="1" dirty="0">
                <a:solidFill>
                  <a:srgbClr val="0B1621"/>
                </a:solidFill>
                <a:latin typeface="Century Gothic" pitchFamily="34" charset="0"/>
                <a:ea typeface="Century Gothic" pitchFamily="34" charset="-122"/>
                <a:cs typeface="Century Gothic" pitchFamily="34" charset="-120"/>
              </a:rPr>
              <a:t>Oráculos, poesía y tribunales</a:t>
            </a:r>
            <a:endParaRPr lang="en-US" sz="28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¿Qué nos enseña la palabra “oráculo” o “carga” sobre los géneros literarios que usaron los profetas?  </a:t>
            </a:r>
            <a:r>
              <a:rPr lang="en-US" sz="1600" b="1" dirty="0">
                <a:solidFill>
                  <a:srgbClr val="5D63A5"/>
                </a:solidFill>
                <a:latin typeface="Calibri" pitchFamily="34" charset="0"/>
                <a:ea typeface="Calibri" pitchFamily="34" charset="-122"/>
                <a:cs typeface="Calibri" pitchFamily="34" charset="-120"/>
              </a:rPr>
              <a:t>Isaías 13:1</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La visión de Isaías es llamada “oráculo” o “carga”: una revelación de Dios escrita muchas veces en poesía, con paralelismos donde “Creador” y “Santo” se explican mutuamente</a:t>
            </a:r>
            <a:r>
              <a:rPr lang="en-US" sz="1600" b="1" dirty="0">
                <a:solidFill>
                  <a:srgbClr val="5D63A5"/>
                </a:solidFill>
                <a:latin typeface="Calibri" pitchFamily="34" charset="0"/>
                <a:ea typeface="Calibri" pitchFamily="34" charset="-122"/>
                <a:cs typeface="Calibri" pitchFamily="34" charset="-120"/>
              </a:rPr>
              <a:t> (Isaías 17:7)</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Los profetas usaron metáforas, hipérboles y el “juicio del pacto”, donde Dios aparece como fiscal que acusa a su pueblo infiel; reconocer el género evita malinterpretar el mensaje</a:t>
            </a:r>
            <a:r>
              <a:rPr lang="en-US" sz="1600" b="1" dirty="0">
                <a:solidFill>
                  <a:srgbClr val="5D63A5"/>
                </a:solidFill>
                <a:latin typeface="Calibri" pitchFamily="34" charset="0"/>
                <a:ea typeface="Calibri" pitchFamily="34" charset="-122"/>
                <a:cs typeface="Calibri" pitchFamily="34" charset="-120"/>
              </a:rPr>
              <a:t> (Jeremías 2:4-9)</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La Biblia no distingue niveles de autoridad entre géneros: las cartas de Pablo son tan inspiradas como los oráculos proféticos, pues él afirma hablar guiado por el Espíritu</a:t>
            </a:r>
            <a:r>
              <a:rPr lang="en-US" sz="1600" b="1" dirty="0">
                <a:solidFill>
                  <a:srgbClr val="5D63A5"/>
                </a:solidFill>
                <a:latin typeface="Calibri" pitchFamily="34" charset="0"/>
                <a:ea typeface="Calibri" pitchFamily="34" charset="-122"/>
                <a:cs typeface="Calibri" pitchFamily="34" charset="-120"/>
              </a:rPr>
              <a:t> (1 Corintios 7:10, 12, 40)</a:t>
            </a:r>
            <a:endParaRPr lang="en-US" sz="16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6  ·  LOS ESCRITOS PROFÉTICOS</a:t>
            </a:r>
            <a:endParaRPr lang="en-US" sz="80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400" dirty="0">
                <a:solidFill>
                  <a:srgbClr val="FFFFFF"/>
                </a:solidFill>
                <a:latin typeface="Calibri" pitchFamily="34" charset="0"/>
                <a:ea typeface="Calibri" pitchFamily="34" charset="-122"/>
                <a:cs typeface="Calibri" pitchFamily="34" charset="-120"/>
              </a:rPr>
              <a:t>Dios trabaja a través de colaboradores fieles como Baruc y Tercio. Esta semana valoraré mi papel de apoyo en la iglesia, la familia o el trabajo, sabiendo que un servicio discreto puede llevar la Palabra a muchos.</a:t>
            </a:r>
            <a:endParaRPr lang="en-US" sz="140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3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3</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800" b="1" dirty="0">
                <a:solidFill>
                  <a:srgbClr val="0B1621"/>
                </a:solidFill>
                <a:latin typeface="Century Gothic" pitchFamily="34" charset="0"/>
                <a:ea typeface="Century Gothic" pitchFamily="34" charset="-122"/>
                <a:cs typeface="Century Gothic" pitchFamily="34" charset="-120"/>
              </a:rPr>
              <a:t>Baruc, Tercio y los secretarios</a:t>
            </a:r>
            <a:endParaRPr lang="en-US" sz="28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¿Qué revela el uso de secretarios sobre cómo obra la inspiración: en las palabras exactas o en los pensamientos?  </a:t>
            </a:r>
            <a:r>
              <a:rPr lang="en-US" sz="1600" b="1" dirty="0">
                <a:solidFill>
                  <a:srgbClr val="5D63A5"/>
                </a:solidFill>
                <a:latin typeface="Calibri" pitchFamily="34" charset="0"/>
                <a:ea typeface="Calibri" pitchFamily="34" charset="-122"/>
                <a:cs typeface="Calibri" pitchFamily="34" charset="-120"/>
              </a:rPr>
              <a:t>Jeremías 36:17-18</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Jeremías dictaba y Baruc escribía con tinta en el rollo; el profeta confió a un escriba fiel el registro de mensajes de origen divino sin perder su autoridad</a:t>
            </a:r>
            <a:r>
              <a:rPr lang="en-US" sz="1600" b="1" dirty="0">
                <a:solidFill>
                  <a:srgbClr val="5D63A5"/>
                </a:solidFill>
                <a:latin typeface="Calibri" pitchFamily="34" charset="0"/>
                <a:ea typeface="Calibri" pitchFamily="34" charset="-122"/>
                <a:cs typeface="Calibri" pitchFamily="34" charset="-120"/>
              </a:rPr>
              <a:t> (Jeremías 36:4)</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Tercio escribió Romanos al dictado de Pablo, quien autenticaba sus cartas con un saludo de su propia mano para despejar cualquier sospecha de falsificación</a:t>
            </a:r>
            <a:r>
              <a:rPr lang="en-US" sz="1600" b="1" dirty="0">
                <a:solidFill>
                  <a:srgbClr val="5D63A5"/>
                </a:solidFill>
                <a:latin typeface="Calibri" pitchFamily="34" charset="0"/>
                <a:ea typeface="Calibri" pitchFamily="34" charset="-122"/>
                <a:cs typeface="Calibri" pitchFamily="34" charset="-120"/>
              </a:rPr>
              <a:t> (Romanos 16:22; Colosenses 4:18; 2 Tesalonicenses 3:17)</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Lucas investigó con diligencia registros y testigos antes de escribir; la inspiración guía los pensamientos del mensajero sin anular sus facultades ni su vocabulario propio</a:t>
            </a:r>
            <a:r>
              <a:rPr lang="en-US" sz="1600" b="1" dirty="0">
                <a:solidFill>
                  <a:srgbClr val="5D63A5"/>
                </a:solidFill>
                <a:latin typeface="Calibri" pitchFamily="34" charset="0"/>
                <a:ea typeface="Calibri" pitchFamily="34" charset="-122"/>
                <a:cs typeface="Calibri" pitchFamily="34" charset="-120"/>
              </a:rPr>
              <a:t> (Lucas 1:1-4; 1 Reyes 11:41)</a:t>
            </a:r>
            <a:endParaRPr lang="en-US" sz="16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6  ·  LOS ESCRITOS PROFÉTICOS</a:t>
            </a:r>
            <a:endParaRPr lang="en-US" sz="80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400" dirty="0">
                <a:solidFill>
                  <a:srgbClr val="FFFFFF"/>
                </a:solidFill>
                <a:latin typeface="Calibri" pitchFamily="34" charset="0"/>
                <a:ea typeface="Calibri" pitchFamily="34" charset="-122"/>
                <a:cs typeface="Calibri" pitchFamily="34" charset="-120"/>
              </a:rPr>
              <a:t>Ante un versículo que no logro armonizar, decido rendirme a lo que sí entiendo y confiar en el Señor con lo que aún no comprendo. Mis propias imperfecciones tampoco me descalifican para llevar su tesoro a otros.</a:t>
            </a:r>
            <a:endParaRPr lang="en-US" sz="140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4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4</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800" b="1" dirty="0">
                <a:solidFill>
                  <a:srgbClr val="0B1621"/>
                </a:solidFill>
                <a:latin typeface="Century Gothic" pitchFamily="34" charset="0"/>
                <a:ea typeface="Century Gothic" pitchFamily="34" charset="-122"/>
                <a:cs typeface="Century Gothic" pitchFamily="34" charset="-120"/>
              </a:rPr>
              <a:t>Tesoro divino en vasos de barro</a:t>
            </a:r>
            <a:endParaRPr lang="en-US" sz="28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¿Por qué Dios eligió a hombres falibles, y no a ángeles sin pecado, para transmitir su tesoro?  </a:t>
            </a:r>
            <a:r>
              <a:rPr lang="en-US" sz="1600" b="1" dirty="0">
                <a:solidFill>
                  <a:srgbClr val="5D63A5"/>
                </a:solidFill>
                <a:latin typeface="Calibri" pitchFamily="34" charset="0"/>
                <a:ea typeface="Calibri" pitchFamily="34" charset="-122"/>
                <a:cs typeface="Calibri" pitchFamily="34" charset="-120"/>
              </a:rPr>
              <a:t>2 Corintios 4:7</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El tesoro del evangelio va en vasos de barro para que la excelencia del poder sea de Dios; Moisés, David, Jonás y Pedro fallaron y aun así fueron sus mensajeros</a:t>
            </a:r>
            <a:r>
              <a:rPr lang="en-US" sz="1600" b="1" dirty="0">
                <a:solidFill>
                  <a:srgbClr val="5D63A5"/>
                </a:solidFill>
                <a:latin typeface="Calibri" pitchFamily="34" charset="0"/>
                <a:ea typeface="Calibri" pitchFamily="34" charset="-122"/>
                <a:cs typeface="Calibri" pitchFamily="34" charset="-120"/>
              </a:rPr>
              <a:t> (Jonás 1:3; Lucas 22:61-62)</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Algunas discrepancias se deben a copistas posteriores o a fuentes divergentes; son tan pocas y marginales que no afectan la esencia del mensaje revelado</a:t>
            </a:r>
            <a:r>
              <a:rPr lang="en-US" sz="1600" b="1" dirty="0">
                <a:solidFill>
                  <a:srgbClr val="5D63A5"/>
                </a:solidFill>
                <a:latin typeface="Calibri" pitchFamily="34" charset="0"/>
                <a:ea typeface="Calibri" pitchFamily="34" charset="-122"/>
                <a:cs typeface="Calibri" pitchFamily="34" charset="-120"/>
              </a:rPr>
              <a:t> (1 Crónicas 11:11; 2 Samuel 23:8)</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Lo divino y lo humano se unen en la Biblia como en Cristo: verdades inspiradas por Dios expresadas en palabras humanas adaptadas a nuestras necesidades</a:t>
            </a:r>
            <a:r>
              <a:rPr lang="en-US" sz="1600" b="1" dirty="0">
                <a:solidFill>
                  <a:srgbClr val="5D63A5"/>
                </a:solidFill>
                <a:latin typeface="Calibri" pitchFamily="34" charset="0"/>
                <a:ea typeface="Calibri" pitchFamily="34" charset="-122"/>
                <a:cs typeface="Calibri" pitchFamily="34" charset="-120"/>
              </a:rPr>
              <a:t> (Juan 1:14; 2 Timoteo 3:16)</a:t>
            </a:r>
            <a:endParaRPr lang="en-US" sz="16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6  ·  LOS ESCRITOS PROFÉTICOS</a:t>
            </a:r>
            <a:endParaRPr lang="en-US" sz="80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1695" cy="2514600"/>
          </a:xfrm>
          <a:prstGeom prst="rect">
            <a:avLst/>
          </a:prstGeom>
        </p:spPr>
      </p:pic>
      <p:sp>
        <p:nvSpPr>
          <p:cNvPr id="3" name="Shape 0"/>
          <p:cNvSpPr/>
          <p:nvPr/>
        </p:nvSpPr>
        <p:spPr>
          <a:xfrm>
            <a:off x="0" y="0"/>
            <a:ext cx="12191695" cy="2514600"/>
          </a:xfrm>
          <a:prstGeom prst="rect">
            <a:avLst/>
          </a:prstGeom>
          <a:solidFill>
            <a:srgbClr val="0B1621">
              <a:alpha val="45000"/>
            </a:srgbClr>
          </a:solidFill>
          <a:ln/>
        </p:spPr>
      </p:sp>
      <p:sp>
        <p:nvSpPr>
          <p:cNvPr id="4" name="Shape 1"/>
          <p:cNvSpPr/>
          <p:nvPr/>
        </p:nvSpPr>
        <p:spPr>
          <a:xfrm>
            <a:off x="548640" y="502920"/>
            <a:ext cx="3845966" cy="384048"/>
          </a:xfrm>
          <a:prstGeom prst="roundRect">
            <a:avLst>
              <a:gd name="adj" fmla="val 50000"/>
            </a:avLst>
          </a:prstGeom>
          <a:solidFill>
            <a:srgbClr val="5D63A5"/>
          </a:solidFill>
          <a:ln/>
        </p:spPr>
      </p:sp>
      <p:pic>
        <p:nvPicPr>
          <p:cNvPr id="5" name="Image 1" descr="preencoded.png"/>
          <p:cNvPicPr>
            <a:picLocks noChangeAspect="1"/>
          </p:cNvPicPr>
          <p:nvPr/>
        </p:nvPicPr>
        <p:blipFill>
          <a:blip r:embed="rId4"/>
          <a:stretch>
            <a:fillRect/>
          </a:stretch>
        </p:blipFill>
        <p:spPr>
          <a:xfrm>
            <a:off x="694944" y="594360"/>
            <a:ext cx="201168" cy="201168"/>
          </a:xfrm>
          <a:prstGeom prst="rect">
            <a:avLst/>
          </a:prstGeom>
        </p:spPr>
      </p:pic>
      <p:sp>
        <p:nvSpPr>
          <p:cNvPr id="6" name="Text 2"/>
          <p:cNvSpPr txBox="1"/>
          <p:nvPr/>
        </p:nvSpPr>
        <p:spPr>
          <a:xfrm>
            <a:off x="969264" y="502920"/>
            <a:ext cx="3388766"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APLICA · REFLEXIÓN PERSONAL</a:t>
            </a:r>
            <a:endParaRPr lang="en-US" sz="1100" dirty="0"/>
          </a:p>
        </p:txBody>
      </p:sp>
      <p:pic>
        <p:nvPicPr>
          <p:cNvPr id="7" name="Image 2" descr="preencoded.png"/>
          <p:cNvPicPr>
            <a:picLocks noChangeAspect="1"/>
          </p:cNvPicPr>
          <p:nvPr/>
        </p:nvPicPr>
        <p:blipFill>
          <a:blip r:embed="rId5"/>
          <a:stretch>
            <a:fillRect/>
          </a:stretch>
        </p:blipFill>
        <p:spPr>
          <a:xfrm>
            <a:off x="548640" y="2926080"/>
            <a:ext cx="457200" cy="457200"/>
          </a:xfrm>
          <a:prstGeom prst="rect">
            <a:avLst/>
          </a:prstGeom>
        </p:spPr>
      </p:pic>
      <p:sp>
        <p:nvSpPr>
          <p:cNvPr id="8" name="Text 3"/>
          <p:cNvSpPr txBox="1"/>
          <p:nvPr/>
        </p:nvSpPr>
        <p:spPr>
          <a:xfrm>
            <a:off x="1280160" y="2926080"/>
            <a:ext cx="10332720" cy="3291840"/>
          </a:xfrm>
          <a:prstGeom prst="rect">
            <a:avLst/>
          </a:prstGeom>
          <a:noFill/>
          <a:ln/>
        </p:spPr>
        <p:txBody>
          <a:bodyPr wrap="square" lIns="0" tIns="0" rIns="0" bIns="0" rtlCol="0" anchor="t"/>
          <a:lstStyle/>
          <a:p>
            <a:pPr marL="0" indent="0">
              <a:lnSpc>
                <a:spcPct val="115000"/>
              </a:lnSpc>
              <a:spcAft>
                <a:spcPts val="1400"/>
              </a:spcAft>
              <a:buNone/>
            </a:pPr>
            <a:r>
              <a:rPr lang="en-US" sz="2200" i="1" dirty="0">
                <a:solidFill>
                  <a:srgbClr val="1F2233"/>
                </a:solidFill>
                <a:latin typeface="Calibri" pitchFamily="34" charset="0"/>
                <a:ea typeface="Calibri" pitchFamily="34" charset="-122"/>
                <a:cs typeface="Calibri" pitchFamily="34" charset="-120"/>
              </a:rPr>
              <a:t>“La unión de lo divino y lo humano que se manifestó en Cristo existe también en la Biblia. Las verdades reveladas son todas inspiradas divinamente; pero están expresadas en las palabras de los hombres y se adaptan a las necesidades humanas.”</a:t>
            </a:r>
            <a:endParaRPr lang="en-US" sz="2200" dirty="0"/>
          </a:p>
          <a:p>
            <a:pPr marL="0" indent="0">
              <a:lnSpc>
                <a:spcPct val="115000"/>
              </a:lnSpc>
              <a:buNone/>
            </a:pPr>
            <a:r>
              <a:rPr lang="en-US" sz="1300" b="1" dirty="0">
                <a:solidFill>
                  <a:srgbClr val="5D63A5"/>
                </a:solidFill>
                <a:latin typeface="Century Gothic" pitchFamily="34" charset="0"/>
                <a:ea typeface="Century Gothic" pitchFamily="34" charset="-122"/>
                <a:cs typeface="Century Gothic" pitchFamily="34" charset="-120"/>
              </a:rPr>
              <a:t>— Elena G. de White, Testimonios para la iglesia, t. 5, p. 698</a:t>
            </a:r>
            <a:endParaRPr lang="en-US" sz="2200" dirty="0"/>
          </a:p>
        </p:txBody>
      </p:sp>
      <p:pic>
        <p:nvPicPr>
          <p:cNvPr id="9" name="Image 3" descr="preencoded.png"/>
          <p:cNvPicPr>
            <a:picLocks noChangeAspect="1"/>
          </p:cNvPicPr>
          <p:nvPr/>
        </p:nvPicPr>
        <p:blipFill>
          <a:blip r:embed="rId6"/>
          <a:stretch>
            <a:fillRect/>
          </a:stretch>
        </p:blipFill>
        <p:spPr>
          <a:xfrm>
            <a:off x="548640" y="6419088"/>
            <a:ext cx="182880" cy="182880"/>
          </a:xfrm>
          <a:prstGeom prst="rect">
            <a:avLst/>
          </a:prstGeom>
        </p:spPr>
      </p:pic>
      <p:sp>
        <p:nvSpPr>
          <p:cNvPr id="10" name="Text 4"/>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5A5F73"/>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1" name="Text 5"/>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6  ·  LOS ESCRITOS PROFÉTICOS</a:t>
            </a:r>
            <a:endParaRPr lang="en-US" sz="80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548640" y="822960"/>
            <a:ext cx="1097280" cy="1097280"/>
          </a:xfrm>
          <a:prstGeom prst="ellipse">
            <a:avLst/>
          </a:prstGeom>
          <a:solidFill>
            <a:srgbClr val="5D63A5"/>
          </a:solidFill>
          <a:ln/>
        </p:spPr>
      </p:sp>
      <p:pic>
        <p:nvPicPr>
          <p:cNvPr id="3" name="Image 0" descr="preencoded.png"/>
          <p:cNvPicPr>
            <a:picLocks noChangeAspect="1"/>
          </p:cNvPicPr>
          <p:nvPr/>
        </p:nvPicPr>
        <p:blipFill>
          <a:blip r:embed="rId4"/>
          <a:stretch>
            <a:fillRect/>
          </a:stretch>
        </p:blipFill>
        <p:spPr>
          <a:xfrm>
            <a:off x="841248" y="1097280"/>
            <a:ext cx="512064" cy="548640"/>
          </a:xfrm>
          <a:prstGeom prst="rect">
            <a:avLst/>
          </a:prstGeom>
        </p:spPr>
      </p:pic>
      <p:sp>
        <p:nvSpPr>
          <p:cNvPr id="4" name="Text 1"/>
          <p:cNvSpPr txBox="1"/>
          <p:nvPr/>
        </p:nvSpPr>
        <p:spPr>
          <a:xfrm>
            <a:off x="1920240" y="868680"/>
            <a:ext cx="7315200" cy="1005840"/>
          </a:xfrm>
          <a:prstGeom prst="rect">
            <a:avLst/>
          </a:prstGeom>
          <a:noFill/>
          <a:ln/>
        </p:spPr>
        <p:txBody>
          <a:bodyPr wrap="square" lIns="0" tIns="0" rIns="0" bIns="0" rtlCol="0" anchor="ctr"/>
          <a:lstStyle/>
          <a:p>
            <a:pPr marL="0" indent="0">
              <a:buNone/>
            </a:pPr>
            <a:r>
              <a:rPr lang="en-US" sz="3000" b="1" dirty="0">
                <a:solidFill>
                  <a:srgbClr val="FFFFFF"/>
                </a:solidFill>
                <a:latin typeface="Century Gothic" pitchFamily="34" charset="0"/>
                <a:ea typeface="Century Gothic" pitchFamily="34" charset="-122"/>
                <a:cs typeface="Century Gothic" pitchFamily="34" charset="-120"/>
              </a:rPr>
              <a:t>Reflexiona</a:t>
            </a:r>
            <a:endParaRPr lang="en-US" sz="3000" dirty="0"/>
          </a:p>
          <a:p>
            <a:pPr marL="0" indent="0">
              <a:buNone/>
            </a:pPr>
            <a:r>
              <a:rPr lang="en-US" sz="1400" dirty="0">
                <a:solidFill>
                  <a:srgbClr val="A7ABDE"/>
                </a:solidFill>
                <a:latin typeface="Century Gothic" pitchFamily="34" charset="0"/>
                <a:ea typeface="Century Gothic" pitchFamily="34" charset="-122"/>
                <a:cs typeface="Century Gothic" pitchFamily="34" charset="-120"/>
              </a:rPr>
              <a:t>Un momento personal de introspección</a:t>
            </a:r>
            <a:endParaRPr lang="en-US" sz="3000" dirty="0"/>
          </a:p>
        </p:txBody>
      </p:sp>
      <p:sp>
        <p:nvSpPr>
          <p:cNvPr id="5" name="Text 2"/>
          <p:cNvSpPr txBox="1"/>
          <p:nvPr/>
        </p:nvSpPr>
        <p:spPr>
          <a:xfrm>
            <a:off x="548640" y="2148840"/>
            <a:ext cx="10972800" cy="3840480"/>
          </a:xfrm>
          <a:prstGeom prst="rect">
            <a:avLst/>
          </a:prstGeom>
          <a:noFill/>
          <a:ln/>
        </p:spPr>
        <p:txBody>
          <a:bodyPr wrap="square" lIns="0" tIns="0" rIns="0" bIns="0" rtlCol="0" anchor="ctr"/>
          <a:lstStyle/>
          <a:p>
            <a:pPr marL="0" indent="0">
              <a:lnSpc>
                <a:spcPct val="115000"/>
              </a:lnSpc>
              <a:buNone/>
            </a:pPr>
            <a:r>
              <a:rPr lang="en-US" sz="3200" dirty="0">
                <a:solidFill>
                  <a:srgbClr val="FFFFFF"/>
                </a:solidFill>
                <a:latin typeface="Century Gothic" pitchFamily="34" charset="0"/>
                <a:ea typeface="Century Gothic" pitchFamily="34" charset="-122"/>
                <a:cs typeface="Century Gothic" pitchFamily="34" charset="-120"/>
              </a:rPr>
              <a:t>¿Qué pasaje difícil me ha hecho dudar de la Biblia, y qué haré esta semana para estudiarlo con oración en lugar de evitarlo?</a:t>
            </a:r>
            <a:endParaRPr lang="en-US" sz="3200" dirty="0"/>
          </a:p>
        </p:txBody>
      </p:sp>
      <p:pic>
        <p:nvPicPr>
          <p:cNvPr id="6" name="Image 1" descr="preencoded.png"/>
          <p:cNvPicPr>
            <a:picLocks noChangeAspect="1"/>
          </p:cNvPicPr>
          <p:nvPr/>
        </p:nvPicPr>
        <p:blipFill>
          <a:blip r:embed="rId5"/>
          <a:stretch>
            <a:fillRect/>
          </a:stretch>
        </p:blipFill>
        <p:spPr>
          <a:xfrm>
            <a:off x="548640" y="6419088"/>
            <a:ext cx="182880" cy="182880"/>
          </a:xfrm>
          <a:prstGeom prst="rect">
            <a:avLst/>
          </a:prstGeom>
        </p:spPr>
      </p:pic>
      <p:sp>
        <p:nvSpPr>
          <p:cNvPr id="7" name="Text 3"/>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8" name="Text 4"/>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6  ·  LOS ESCRITOS PROFÉTICOS</a:t>
            </a:r>
            <a:endParaRPr lang="en-US" sz="80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4F5FB"/>
        </a:solidFill>
        <a:effectLst/>
      </p:bgPr>
    </p:bg>
    <p:spTree>
      <p:nvGrpSpPr>
        <p:cNvPr id="1" name=""/>
        <p:cNvGrpSpPr/>
        <p:nvPr/>
      </p:nvGrpSpPr>
      <p:grpSpPr>
        <a:xfrm>
          <a:off x="0" y="0"/>
          <a:ext cx="0" cy="0"/>
          <a:chOff x="0" y="0"/>
          <a:chExt cx="0" cy="0"/>
        </a:xfrm>
      </p:grpSpPr>
      <p:sp>
        <p:nvSpPr>
          <p:cNvPr id="2" name="Shape 0"/>
          <p:cNvSpPr/>
          <p:nvPr/>
        </p:nvSpPr>
        <p:spPr>
          <a:xfrm>
            <a:off x="548640" y="502920"/>
            <a:ext cx="2792578" cy="384048"/>
          </a:xfrm>
          <a:prstGeom prst="roundRect">
            <a:avLst>
              <a:gd name="adj" fmla="val 50000"/>
            </a:avLst>
          </a:prstGeom>
          <a:solidFill>
            <a:srgbClr val="5D63A5"/>
          </a:solidFill>
          <a:ln/>
        </p:spPr>
      </p:sp>
      <p:pic>
        <p:nvPicPr>
          <p:cNvPr id="3" name="Image 0" descr="preencoded.png"/>
          <p:cNvPicPr>
            <a:picLocks noChangeAspect="1"/>
          </p:cNvPicPr>
          <p:nvPr/>
        </p:nvPicPr>
        <p:blipFill>
          <a:blip r:embed="rId3"/>
          <a:stretch>
            <a:fillRect/>
          </a:stretch>
        </p:blipFill>
        <p:spPr>
          <a:xfrm>
            <a:off x="694944" y="594360"/>
            <a:ext cx="201168" cy="201168"/>
          </a:xfrm>
          <a:prstGeom prst="rect">
            <a:avLst/>
          </a:prstGeom>
        </p:spPr>
      </p:pic>
      <p:sp>
        <p:nvSpPr>
          <p:cNvPr id="4" name="Text 1"/>
          <p:cNvSpPr txBox="1"/>
          <p:nvPr/>
        </p:nvSpPr>
        <p:spPr>
          <a:xfrm>
            <a:off x="969264" y="502920"/>
            <a:ext cx="2335378"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CREA · MI DECISIÓN</a:t>
            </a:r>
            <a:endParaRPr lang="en-US" sz="1100" dirty="0"/>
          </a:p>
        </p:txBody>
      </p:sp>
      <p:sp>
        <p:nvSpPr>
          <p:cNvPr id="5" name="Text 2"/>
          <p:cNvSpPr txBox="1"/>
          <p:nvPr/>
        </p:nvSpPr>
        <p:spPr>
          <a:xfrm>
            <a:off x="548640" y="1097280"/>
            <a:ext cx="8229600" cy="640080"/>
          </a:xfrm>
          <a:prstGeom prst="rect">
            <a:avLst/>
          </a:prstGeom>
          <a:noFill/>
          <a:ln/>
        </p:spPr>
        <p:txBody>
          <a:bodyPr wrap="square" lIns="0" tIns="0" rIns="0" bIns="0" rtlCol="0" anchor="t"/>
          <a:lstStyle/>
          <a:p>
            <a:pPr marL="0" indent="0">
              <a:buNone/>
            </a:pPr>
            <a:r>
              <a:rPr lang="en-US" sz="3200" b="1" dirty="0">
                <a:solidFill>
                  <a:srgbClr val="0B1621"/>
                </a:solidFill>
                <a:latin typeface="Century Gothic" pitchFamily="34" charset="0"/>
                <a:ea typeface="Century Gothic" pitchFamily="34" charset="-122"/>
                <a:cs typeface="Century Gothic" pitchFamily="34" charset="-120"/>
              </a:rPr>
              <a:t>Mi desafío para esta semana</a:t>
            </a:r>
            <a:endParaRPr lang="en-US" sz="3200" dirty="0"/>
          </a:p>
        </p:txBody>
      </p:sp>
      <p:sp>
        <p:nvSpPr>
          <p:cNvPr id="6" name="Text 3"/>
          <p:cNvSpPr txBox="1"/>
          <p:nvPr/>
        </p:nvSpPr>
        <p:spPr>
          <a:xfrm>
            <a:off x="548640" y="1719072"/>
            <a:ext cx="8229600" cy="320040"/>
          </a:xfrm>
          <a:prstGeom prst="rect">
            <a:avLst/>
          </a:prstGeom>
          <a:noFill/>
          <a:ln/>
        </p:spPr>
        <p:txBody>
          <a:bodyPr wrap="square" lIns="0" tIns="0" rIns="0" bIns="0" rtlCol="0" anchor="t"/>
          <a:lstStyle/>
          <a:p>
            <a:pPr marL="0" indent="0">
              <a:buNone/>
            </a:pPr>
            <a:r>
              <a:rPr lang="en-US" sz="1500" i="1" dirty="0">
                <a:solidFill>
                  <a:srgbClr val="5A5F73"/>
                </a:solidFill>
                <a:latin typeface="Calibri" pitchFamily="34" charset="0"/>
                <a:ea typeface="Calibri" pitchFamily="34" charset="-122"/>
                <a:cs typeface="Calibri" pitchFamily="34" charset="-120"/>
              </a:rPr>
              <a:t>Marca tu respuesta honesta:</a:t>
            </a:r>
            <a:endParaRPr lang="en-US" sz="1500" dirty="0"/>
          </a:p>
        </p:txBody>
      </p:sp>
      <p:sp>
        <p:nvSpPr>
          <p:cNvPr id="7" name="Shape 4"/>
          <p:cNvSpPr/>
          <p:nvPr/>
        </p:nvSpPr>
        <p:spPr>
          <a:xfrm>
            <a:off x="548640" y="2240280"/>
            <a:ext cx="11094415" cy="1188720"/>
          </a:xfrm>
          <a:prstGeom prst="rect">
            <a:avLst/>
          </a:prstGeom>
          <a:solidFill>
            <a:srgbClr val="FFFFFF"/>
          </a:solidFill>
          <a:ln w="9525">
            <a:solidFill>
              <a:srgbClr val="DADCEB"/>
            </a:solidFill>
            <a:prstDash val="solid"/>
          </a:ln>
          <a:effectLst>
            <a:outerShdw blurRad="76200" dist="25400" dir="5400000" algn="bl" rotWithShape="0">
              <a:srgbClr val="000000">
                <a:alpha val="8000"/>
              </a:srgbClr>
            </a:outerShdw>
          </a:effectLst>
        </p:spPr>
      </p:sp>
      <p:sp>
        <p:nvSpPr>
          <p:cNvPr id="8" name="Shape 5"/>
          <p:cNvSpPr/>
          <p:nvPr/>
        </p:nvSpPr>
        <p:spPr>
          <a:xfrm>
            <a:off x="822960" y="2532888"/>
            <a:ext cx="603504" cy="603504"/>
          </a:xfrm>
          <a:prstGeom prst="ellipse">
            <a:avLst/>
          </a:prstGeom>
          <a:solidFill>
            <a:srgbClr val="5D63A5"/>
          </a:solidFill>
          <a:ln/>
        </p:spPr>
      </p:sp>
      <p:sp>
        <p:nvSpPr>
          <p:cNvPr id="9" name="Text 6"/>
          <p:cNvSpPr txBox="1"/>
          <p:nvPr/>
        </p:nvSpPr>
        <p:spPr>
          <a:xfrm>
            <a:off x="822960" y="2532888"/>
            <a:ext cx="603504" cy="603504"/>
          </a:xfrm>
          <a:prstGeom prst="rect">
            <a:avLst/>
          </a:prstGeom>
          <a:noFill/>
          <a:ln/>
        </p:spPr>
        <p:txBody>
          <a:bodyPr wrap="square" lIns="0" tIns="0" rIns="0" bIns="0" rtlCol="0" anchor="ctr"/>
          <a:lstStyle/>
          <a:p>
            <a:pPr marL="0" indent="0" algn="ctr">
              <a:buNone/>
            </a:pPr>
            <a:r>
              <a:rPr lang="en-US" sz="2000" b="1" dirty="0">
                <a:solidFill>
                  <a:srgbClr val="FFFFFF"/>
                </a:solidFill>
                <a:latin typeface="Century Gothic" pitchFamily="34" charset="0"/>
                <a:ea typeface="Century Gothic" pitchFamily="34" charset="-122"/>
                <a:cs typeface="Century Gothic" pitchFamily="34" charset="-120"/>
              </a:rPr>
              <a:t>1</a:t>
            </a:r>
            <a:endParaRPr lang="en-US" sz="2000" dirty="0"/>
          </a:p>
        </p:txBody>
      </p:sp>
      <p:sp>
        <p:nvSpPr>
          <p:cNvPr id="10" name="Text 7"/>
          <p:cNvSpPr txBox="1"/>
          <p:nvPr/>
        </p:nvSpPr>
        <p:spPr>
          <a:xfrm>
            <a:off x="1645920" y="2240280"/>
            <a:ext cx="7635240" cy="1188720"/>
          </a:xfrm>
          <a:prstGeom prst="rect">
            <a:avLst/>
          </a:prstGeom>
          <a:noFill/>
          <a:ln/>
        </p:spPr>
        <p:txBody>
          <a:bodyPr wrap="square" lIns="0" tIns="0" rIns="0" bIns="0" rtlCol="0" anchor="ctr"/>
          <a:lstStyle/>
          <a:p>
            <a:pPr marL="0" indent="0">
              <a:buNone/>
            </a:pPr>
            <a:r>
              <a:rPr lang="en-US" sz="1700" dirty="0">
                <a:solidFill>
                  <a:srgbClr val="1F2233"/>
                </a:solidFill>
                <a:latin typeface="Calibri" pitchFamily="34" charset="0"/>
                <a:ea typeface="Calibri" pitchFamily="34" charset="-122"/>
                <a:cs typeface="Calibri" pitchFamily="34" charset="-120"/>
              </a:rPr>
              <a:t>Leeré esta semana Jeremías 36 completo y anotaré qué respuesta espera Dios de mí frente a su palabra escrita.</a:t>
            </a:r>
            <a:r>
              <a:rPr lang="en-US" sz="1700" b="1" dirty="0">
                <a:solidFill>
                  <a:srgbClr val="5D63A5"/>
                </a:solidFill>
                <a:latin typeface="Calibri" pitchFamily="34" charset="0"/>
                <a:ea typeface="Calibri" pitchFamily="34" charset="-122"/>
                <a:cs typeface="Calibri" pitchFamily="34" charset="-120"/>
              </a:rPr>
              <a:t> (Jeremías 36:3)</a:t>
            </a:r>
            <a:endParaRPr lang="en-US" sz="1700" dirty="0"/>
          </a:p>
        </p:txBody>
      </p:sp>
      <p:sp>
        <p:nvSpPr>
          <p:cNvPr id="11" name="Shape 8"/>
          <p:cNvSpPr/>
          <p:nvPr/>
        </p:nvSpPr>
        <p:spPr>
          <a:xfrm>
            <a:off x="9494215" y="2679192"/>
            <a:ext cx="310896" cy="310896"/>
          </a:xfrm>
          <a:prstGeom prst="roundRect">
            <a:avLst>
              <a:gd name="adj" fmla="val 14706"/>
            </a:avLst>
          </a:prstGeom>
          <a:solidFill>
            <a:srgbClr val="FFFFFF"/>
          </a:solidFill>
          <a:ln w="22225">
            <a:solidFill>
              <a:srgbClr val="EE8A2A"/>
            </a:solidFill>
            <a:prstDash val="solid"/>
          </a:ln>
        </p:spPr>
      </p:sp>
      <p:sp>
        <p:nvSpPr>
          <p:cNvPr id="12" name="Text 9"/>
          <p:cNvSpPr txBox="1"/>
          <p:nvPr/>
        </p:nvSpPr>
        <p:spPr>
          <a:xfrm>
            <a:off x="9896551" y="2679192"/>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Sí</a:t>
            </a:r>
            <a:endParaRPr lang="en-US" sz="1500" dirty="0"/>
          </a:p>
        </p:txBody>
      </p:sp>
      <p:sp>
        <p:nvSpPr>
          <p:cNvPr id="13" name="Shape 10"/>
          <p:cNvSpPr/>
          <p:nvPr/>
        </p:nvSpPr>
        <p:spPr>
          <a:xfrm>
            <a:off x="10500055" y="2679192"/>
            <a:ext cx="310896" cy="310896"/>
          </a:xfrm>
          <a:prstGeom prst="roundRect">
            <a:avLst>
              <a:gd name="adj" fmla="val 14706"/>
            </a:avLst>
          </a:prstGeom>
          <a:solidFill>
            <a:srgbClr val="FFFFFF"/>
          </a:solidFill>
          <a:ln w="22225">
            <a:solidFill>
              <a:srgbClr val="EE8A2A"/>
            </a:solidFill>
            <a:prstDash val="solid"/>
          </a:ln>
        </p:spPr>
      </p:sp>
      <p:sp>
        <p:nvSpPr>
          <p:cNvPr id="14" name="Text 11"/>
          <p:cNvSpPr txBox="1"/>
          <p:nvPr/>
        </p:nvSpPr>
        <p:spPr>
          <a:xfrm>
            <a:off x="10902391" y="2679192"/>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No</a:t>
            </a:r>
            <a:endParaRPr lang="en-US" sz="1500" dirty="0"/>
          </a:p>
        </p:txBody>
      </p:sp>
      <p:sp>
        <p:nvSpPr>
          <p:cNvPr id="15" name="Shape 12"/>
          <p:cNvSpPr/>
          <p:nvPr/>
        </p:nvSpPr>
        <p:spPr>
          <a:xfrm>
            <a:off x="548640" y="3630168"/>
            <a:ext cx="11094415" cy="1188720"/>
          </a:xfrm>
          <a:prstGeom prst="rect">
            <a:avLst/>
          </a:prstGeom>
          <a:solidFill>
            <a:srgbClr val="FFFFFF"/>
          </a:solidFill>
          <a:ln w="9525">
            <a:solidFill>
              <a:srgbClr val="DADCEB"/>
            </a:solidFill>
            <a:prstDash val="solid"/>
          </a:ln>
          <a:effectLst>
            <a:outerShdw blurRad="76200" dist="25400" dir="5400000" algn="bl" rotWithShape="0">
              <a:srgbClr val="000000">
                <a:alpha val="8000"/>
              </a:srgbClr>
            </a:outerShdw>
          </a:effectLst>
        </p:spPr>
      </p:sp>
      <p:sp>
        <p:nvSpPr>
          <p:cNvPr id="16" name="Shape 13"/>
          <p:cNvSpPr/>
          <p:nvPr/>
        </p:nvSpPr>
        <p:spPr>
          <a:xfrm>
            <a:off x="822960" y="3922776"/>
            <a:ext cx="603504" cy="603504"/>
          </a:xfrm>
          <a:prstGeom prst="ellipse">
            <a:avLst/>
          </a:prstGeom>
          <a:solidFill>
            <a:srgbClr val="5D63A5"/>
          </a:solidFill>
          <a:ln/>
        </p:spPr>
      </p:sp>
      <p:sp>
        <p:nvSpPr>
          <p:cNvPr id="17" name="Text 14"/>
          <p:cNvSpPr txBox="1"/>
          <p:nvPr/>
        </p:nvSpPr>
        <p:spPr>
          <a:xfrm>
            <a:off x="822960" y="3922776"/>
            <a:ext cx="603504" cy="603504"/>
          </a:xfrm>
          <a:prstGeom prst="rect">
            <a:avLst/>
          </a:prstGeom>
          <a:noFill/>
          <a:ln/>
        </p:spPr>
        <p:txBody>
          <a:bodyPr wrap="square" lIns="0" tIns="0" rIns="0" bIns="0" rtlCol="0" anchor="ctr"/>
          <a:lstStyle/>
          <a:p>
            <a:pPr marL="0" indent="0" algn="ctr">
              <a:buNone/>
            </a:pPr>
            <a:r>
              <a:rPr lang="en-US" sz="2000" b="1" dirty="0">
                <a:solidFill>
                  <a:srgbClr val="FFFFFF"/>
                </a:solidFill>
                <a:latin typeface="Century Gothic" pitchFamily="34" charset="0"/>
                <a:ea typeface="Century Gothic" pitchFamily="34" charset="-122"/>
                <a:cs typeface="Century Gothic" pitchFamily="34" charset="-120"/>
              </a:rPr>
              <a:t>2</a:t>
            </a:r>
            <a:endParaRPr lang="en-US" sz="2000" dirty="0"/>
          </a:p>
        </p:txBody>
      </p:sp>
      <p:sp>
        <p:nvSpPr>
          <p:cNvPr id="18" name="Text 15"/>
          <p:cNvSpPr txBox="1"/>
          <p:nvPr/>
        </p:nvSpPr>
        <p:spPr>
          <a:xfrm>
            <a:off x="1645920" y="3630168"/>
            <a:ext cx="7635240" cy="1188720"/>
          </a:xfrm>
          <a:prstGeom prst="rect">
            <a:avLst/>
          </a:prstGeom>
          <a:noFill/>
          <a:ln/>
        </p:spPr>
        <p:txBody>
          <a:bodyPr wrap="square" lIns="0" tIns="0" rIns="0" bIns="0" rtlCol="0" anchor="ctr"/>
          <a:lstStyle/>
          <a:p>
            <a:pPr marL="0" indent="0">
              <a:buNone/>
            </a:pPr>
            <a:r>
              <a:rPr lang="en-US" sz="1700" dirty="0">
                <a:solidFill>
                  <a:srgbClr val="1F2233"/>
                </a:solidFill>
                <a:latin typeface="Calibri" pitchFamily="34" charset="0"/>
                <a:ea typeface="Calibri" pitchFamily="34" charset="-122"/>
                <a:cs typeface="Calibri" pitchFamily="34" charset="-120"/>
              </a:rPr>
              <a:t>En mi devoción diaria identificaré el género literario de cada pasaje antes de sacar una aplicación para mi vida.</a:t>
            </a:r>
            <a:r>
              <a:rPr lang="en-US" sz="1700" b="1" dirty="0">
                <a:solidFill>
                  <a:srgbClr val="5D63A5"/>
                </a:solidFill>
                <a:latin typeface="Calibri" pitchFamily="34" charset="0"/>
                <a:ea typeface="Calibri" pitchFamily="34" charset="-122"/>
                <a:cs typeface="Calibri" pitchFamily="34" charset="-120"/>
              </a:rPr>
              <a:t> (2 Timoteo 2:15)</a:t>
            </a:r>
            <a:endParaRPr lang="en-US" sz="1700" dirty="0"/>
          </a:p>
        </p:txBody>
      </p:sp>
      <p:sp>
        <p:nvSpPr>
          <p:cNvPr id="19" name="Shape 16"/>
          <p:cNvSpPr/>
          <p:nvPr/>
        </p:nvSpPr>
        <p:spPr>
          <a:xfrm>
            <a:off x="9494215" y="4069080"/>
            <a:ext cx="310896" cy="310896"/>
          </a:xfrm>
          <a:prstGeom prst="roundRect">
            <a:avLst>
              <a:gd name="adj" fmla="val 14706"/>
            </a:avLst>
          </a:prstGeom>
          <a:solidFill>
            <a:srgbClr val="FFFFFF"/>
          </a:solidFill>
          <a:ln w="22225">
            <a:solidFill>
              <a:srgbClr val="EE8A2A"/>
            </a:solidFill>
            <a:prstDash val="solid"/>
          </a:ln>
        </p:spPr>
      </p:sp>
      <p:sp>
        <p:nvSpPr>
          <p:cNvPr id="20" name="Text 17"/>
          <p:cNvSpPr txBox="1"/>
          <p:nvPr/>
        </p:nvSpPr>
        <p:spPr>
          <a:xfrm>
            <a:off x="9896551" y="4069080"/>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Sí</a:t>
            </a:r>
            <a:endParaRPr lang="en-US" sz="1500" dirty="0"/>
          </a:p>
        </p:txBody>
      </p:sp>
      <p:sp>
        <p:nvSpPr>
          <p:cNvPr id="21" name="Shape 18"/>
          <p:cNvSpPr/>
          <p:nvPr/>
        </p:nvSpPr>
        <p:spPr>
          <a:xfrm>
            <a:off x="10500055" y="4069080"/>
            <a:ext cx="310896" cy="310896"/>
          </a:xfrm>
          <a:prstGeom prst="roundRect">
            <a:avLst>
              <a:gd name="adj" fmla="val 14706"/>
            </a:avLst>
          </a:prstGeom>
          <a:solidFill>
            <a:srgbClr val="FFFFFF"/>
          </a:solidFill>
          <a:ln w="22225">
            <a:solidFill>
              <a:srgbClr val="EE8A2A"/>
            </a:solidFill>
            <a:prstDash val="solid"/>
          </a:ln>
        </p:spPr>
      </p:sp>
      <p:sp>
        <p:nvSpPr>
          <p:cNvPr id="22" name="Text 19"/>
          <p:cNvSpPr txBox="1"/>
          <p:nvPr/>
        </p:nvSpPr>
        <p:spPr>
          <a:xfrm>
            <a:off x="10902391" y="4069080"/>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No</a:t>
            </a:r>
            <a:endParaRPr lang="en-US" sz="1500" dirty="0"/>
          </a:p>
        </p:txBody>
      </p:sp>
      <p:sp>
        <p:nvSpPr>
          <p:cNvPr id="23" name="Shape 20"/>
          <p:cNvSpPr/>
          <p:nvPr/>
        </p:nvSpPr>
        <p:spPr>
          <a:xfrm>
            <a:off x="548640" y="5020056"/>
            <a:ext cx="11094415" cy="1188720"/>
          </a:xfrm>
          <a:prstGeom prst="rect">
            <a:avLst/>
          </a:prstGeom>
          <a:solidFill>
            <a:srgbClr val="FFFFFF"/>
          </a:solidFill>
          <a:ln w="9525">
            <a:solidFill>
              <a:srgbClr val="DADCEB"/>
            </a:solidFill>
            <a:prstDash val="solid"/>
          </a:ln>
          <a:effectLst>
            <a:outerShdw blurRad="76200" dist="25400" dir="5400000" algn="bl" rotWithShape="0">
              <a:srgbClr val="000000">
                <a:alpha val="8000"/>
              </a:srgbClr>
            </a:outerShdw>
          </a:effectLst>
        </p:spPr>
      </p:sp>
      <p:sp>
        <p:nvSpPr>
          <p:cNvPr id="24" name="Shape 21"/>
          <p:cNvSpPr/>
          <p:nvPr/>
        </p:nvSpPr>
        <p:spPr>
          <a:xfrm>
            <a:off x="822960" y="5312664"/>
            <a:ext cx="603504" cy="603504"/>
          </a:xfrm>
          <a:prstGeom prst="ellipse">
            <a:avLst/>
          </a:prstGeom>
          <a:solidFill>
            <a:srgbClr val="5D63A5"/>
          </a:solidFill>
          <a:ln/>
        </p:spPr>
      </p:sp>
      <p:sp>
        <p:nvSpPr>
          <p:cNvPr id="25" name="Text 22"/>
          <p:cNvSpPr txBox="1"/>
          <p:nvPr/>
        </p:nvSpPr>
        <p:spPr>
          <a:xfrm>
            <a:off x="822960" y="5312664"/>
            <a:ext cx="603504" cy="603504"/>
          </a:xfrm>
          <a:prstGeom prst="rect">
            <a:avLst/>
          </a:prstGeom>
          <a:noFill/>
          <a:ln/>
        </p:spPr>
        <p:txBody>
          <a:bodyPr wrap="square" lIns="0" tIns="0" rIns="0" bIns="0" rtlCol="0" anchor="ctr"/>
          <a:lstStyle/>
          <a:p>
            <a:pPr marL="0" indent="0" algn="ctr">
              <a:buNone/>
            </a:pPr>
            <a:r>
              <a:rPr lang="en-US" sz="2000" b="1" dirty="0">
                <a:solidFill>
                  <a:srgbClr val="FFFFFF"/>
                </a:solidFill>
                <a:latin typeface="Century Gothic" pitchFamily="34" charset="0"/>
                <a:ea typeface="Century Gothic" pitchFamily="34" charset="-122"/>
                <a:cs typeface="Century Gothic" pitchFamily="34" charset="-120"/>
              </a:rPr>
              <a:t>3</a:t>
            </a:r>
            <a:endParaRPr lang="en-US" sz="2000" dirty="0"/>
          </a:p>
        </p:txBody>
      </p:sp>
      <p:sp>
        <p:nvSpPr>
          <p:cNvPr id="26" name="Text 23"/>
          <p:cNvSpPr txBox="1"/>
          <p:nvPr/>
        </p:nvSpPr>
        <p:spPr>
          <a:xfrm>
            <a:off x="1645920" y="5020056"/>
            <a:ext cx="7635240" cy="1188720"/>
          </a:xfrm>
          <a:prstGeom prst="rect">
            <a:avLst/>
          </a:prstGeom>
          <a:noFill/>
          <a:ln/>
        </p:spPr>
        <p:txBody>
          <a:bodyPr wrap="square" lIns="0" tIns="0" rIns="0" bIns="0" rtlCol="0" anchor="ctr"/>
          <a:lstStyle/>
          <a:p>
            <a:pPr marL="0" indent="0">
              <a:buNone/>
            </a:pPr>
            <a:r>
              <a:rPr lang="en-US" sz="1700" dirty="0">
                <a:solidFill>
                  <a:srgbClr val="1F2233"/>
                </a:solidFill>
                <a:latin typeface="Calibri" pitchFamily="34" charset="0"/>
                <a:ea typeface="Calibri" pitchFamily="34" charset="-122"/>
                <a:cs typeface="Calibri" pitchFamily="34" charset="-120"/>
              </a:rPr>
              <a:t>Compartiré con un hermano o amigo una razón concreta por la que confío en la Biblia a pesar de sus autores humanos.</a:t>
            </a:r>
            <a:r>
              <a:rPr lang="en-US" sz="1700" b="1" dirty="0">
                <a:solidFill>
                  <a:srgbClr val="5D63A5"/>
                </a:solidFill>
                <a:latin typeface="Calibri" pitchFamily="34" charset="0"/>
                <a:ea typeface="Calibri" pitchFamily="34" charset="-122"/>
                <a:cs typeface="Calibri" pitchFamily="34" charset="-120"/>
              </a:rPr>
              <a:t> (Romanos 15:4)</a:t>
            </a:r>
            <a:endParaRPr lang="en-US" sz="1700" dirty="0"/>
          </a:p>
        </p:txBody>
      </p:sp>
      <p:sp>
        <p:nvSpPr>
          <p:cNvPr id="27" name="Shape 24"/>
          <p:cNvSpPr/>
          <p:nvPr/>
        </p:nvSpPr>
        <p:spPr>
          <a:xfrm>
            <a:off x="9494215" y="5458968"/>
            <a:ext cx="310896" cy="310896"/>
          </a:xfrm>
          <a:prstGeom prst="roundRect">
            <a:avLst>
              <a:gd name="adj" fmla="val 14706"/>
            </a:avLst>
          </a:prstGeom>
          <a:solidFill>
            <a:srgbClr val="FFFFFF"/>
          </a:solidFill>
          <a:ln w="22225">
            <a:solidFill>
              <a:srgbClr val="EE8A2A"/>
            </a:solidFill>
            <a:prstDash val="solid"/>
          </a:ln>
        </p:spPr>
      </p:sp>
      <p:sp>
        <p:nvSpPr>
          <p:cNvPr id="28" name="Text 25"/>
          <p:cNvSpPr txBox="1"/>
          <p:nvPr/>
        </p:nvSpPr>
        <p:spPr>
          <a:xfrm>
            <a:off x="9896551" y="5458968"/>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Sí</a:t>
            </a:r>
            <a:endParaRPr lang="en-US" sz="1500" dirty="0"/>
          </a:p>
        </p:txBody>
      </p:sp>
      <p:sp>
        <p:nvSpPr>
          <p:cNvPr id="29" name="Shape 26"/>
          <p:cNvSpPr/>
          <p:nvPr/>
        </p:nvSpPr>
        <p:spPr>
          <a:xfrm>
            <a:off x="10500055" y="5458968"/>
            <a:ext cx="310896" cy="310896"/>
          </a:xfrm>
          <a:prstGeom prst="roundRect">
            <a:avLst>
              <a:gd name="adj" fmla="val 14706"/>
            </a:avLst>
          </a:prstGeom>
          <a:solidFill>
            <a:srgbClr val="FFFFFF"/>
          </a:solidFill>
          <a:ln w="22225">
            <a:solidFill>
              <a:srgbClr val="EE8A2A"/>
            </a:solidFill>
            <a:prstDash val="solid"/>
          </a:ln>
        </p:spPr>
      </p:sp>
      <p:sp>
        <p:nvSpPr>
          <p:cNvPr id="30" name="Text 27"/>
          <p:cNvSpPr txBox="1"/>
          <p:nvPr/>
        </p:nvSpPr>
        <p:spPr>
          <a:xfrm>
            <a:off x="10902391" y="5458968"/>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No</a:t>
            </a:r>
            <a:endParaRPr lang="en-US" sz="1500" dirty="0"/>
          </a:p>
        </p:txBody>
      </p:sp>
      <p:pic>
        <p:nvPicPr>
          <p:cNvPr id="31" name="Image 1" descr="preencoded.png"/>
          <p:cNvPicPr>
            <a:picLocks noChangeAspect="1"/>
          </p:cNvPicPr>
          <p:nvPr/>
        </p:nvPicPr>
        <p:blipFill>
          <a:blip r:embed="rId4"/>
          <a:stretch>
            <a:fillRect/>
          </a:stretch>
        </p:blipFill>
        <p:spPr>
          <a:xfrm>
            <a:off x="548640" y="6419088"/>
            <a:ext cx="182880" cy="182880"/>
          </a:xfrm>
          <a:prstGeom prst="rect">
            <a:avLst/>
          </a:prstGeom>
        </p:spPr>
      </p:pic>
      <p:sp>
        <p:nvSpPr>
          <p:cNvPr id="32" name="Text 28"/>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5A5F73"/>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33" name="Text 29"/>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6  ·  LOS ESCRITOS PROFÉTICOS</a:t>
            </a:r>
            <a:endParaRPr lang="en-US" sz="80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4"/>
          <a:stretch>
            <a:fillRect/>
          </a:stretch>
        </p:blipFill>
        <p:spPr>
          <a:xfrm>
            <a:off x="5730088" y="640080"/>
            <a:ext cx="731520" cy="731520"/>
          </a:xfrm>
          <a:prstGeom prst="rect">
            <a:avLst/>
          </a:prstGeom>
        </p:spPr>
      </p:pic>
      <p:sp>
        <p:nvSpPr>
          <p:cNvPr id="3" name="Text 0"/>
          <p:cNvSpPr txBox="1"/>
          <p:nvPr/>
        </p:nvSpPr>
        <p:spPr>
          <a:xfrm>
            <a:off x="1066648" y="1645920"/>
            <a:ext cx="10058400" cy="4206240"/>
          </a:xfrm>
          <a:prstGeom prst="rect">
            <a:avLst/>
          </a:prstGeom>
          <a:noFill/>
          <a:ln/>
        </p:spPr>
        <p:txBody>
          <a:bodyPr wrap="square" lIns="0" tIns="0" rIns="0" bIns="0" rtlCol="0" anchor="ctr"/>
          <a:lstStyle/>
          <a:p>
            <a:pPr marL="0" indent="0" algn="ctr">
              <a:lnSpc>
                <a:spcPct val="112000"/>
              </a:lnSpc>
              <a:spcAft>
                <a:spcPts val="1800"/>
              </a:spcAft>
              <a:buNone/>
            </a:pPr>
            <a:r>
              <a:rPr lang="en-US" sz="3200" i="1" dirty="0">
                <a:solidFill>
                  <a:srgbClr val="FFFFFF"/>
                </a:solidFill>
                <a:latin typeface="Century Gothic" pitchFamily="34" charset="0"/>
                <a:ea typeface="Century Gothic" pitchFamily="34" charset="-122"/>
                <a:cs typeface="Century Gothic" pitchFamily="34" charset="-120"/>
              </a:rPr>
              <a:t>“Todo lo que antes fue escrito, para nuestra enseñanza fue escrito, para que por la paciencia y el consuelo de las Escrituras tengamos esperanza”</a:t>
            </a:r>
            <a:endParaRPr lang="en-US" sz="3200" dirty="0"/>
          </a:p>
          <a:p>
            <a:pPr marL="0" indent="0" algn="ctr">
              <a:lnSpc>
                <a:spcPct val="112000"/>
              </a:lnSpc>
              <a:buNone/>
            </a:pPr>
            <a:r>
              <a:rPr lang="en-US" sz="2200" b="1" dirty="0">
                <a:solidFill>
                  <a:srgbClr val="A7ABDE"/>
                </a:solidFill>
                <a:latin typeface="Century Gothic" pitchFamily="34" charset="0"/>
                <a:ea typeface="Century Gothic" pitchFamily="34" charset="-122"/>
                <a:cs typeface="Century Gothic" pitchFamily="34" charset="-120"/>
              </a:rPr>
              <a:t>Romanos 15:4</a:t>
            </a:r>
            <a:endParaRPr lang="en-US" sz="3200" dirty="0"/>
          </a:p>
        </p:txBody>
      </p:sp>
      <p:sp>
        <p:nvSpPr>
          <p:cNvPr id="4" name="Text 1"/>
          <p:cNvSpPr txBox="1"/>
          <p:nvPr/>
        </p:nvSpPr>
        <p:spPr>
          <a:xfrm>
            <a:off x="0" y="6172200"/>
            <a:ext cx="12191695" cy="274320"/>
          </a:xfrm>
          <a:prstGeom prst="rect">
            <a:avLst/>
          </a:prstGeom>
          <a:noFill/>
          <a:ln/>
        </p:spPr>
        <p:txBody>
          <a:bodyPr wrap="square" lIns="0" tIns="0" rIns="0" bIns="0" rtlCol="0" anchor="t"/>
          <a:lstStyle/>
          <a:p>
            <a:pPr marL="0" indent="0" algn="ctr">
              <a:buNone/>
            </a:pPr>
            <a:r>
              <a:rPr lang="en-US" sz="1000" kern="0" spc="300" dirty="0">
                <a:solidFill>
                  <a:srgbClr val="A7ABDE"/>
                </a:solidFill>
                <a:latin typeface="Century Gothic" pitchFamily="34" charset="0"/>
                <a:ea typeface="Century Gothic" pitchFamily="34" charset="-122"/>
                <a:cs typeface="Century Gothic" pitchFamily="34" charset="-120"/>
              </a:rPr>
              <a:t>DR. TITO GOICOCHEA M.  -  NEED DSA</a:t>
            </a:r>
            <a:endParaRPr lang="en-US" sz="1000"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502920"/>
            <a:ext cx="5486400" cy="274320"/>
          </a:xfrm>
          <a:prstGeom prst="rect">
            <a:avLst/>
          </a:prstGeom>
          <a:noFill/>
          <a:ln/>
        </p:spPr>
        <p:txBody>
          <a:bodyPr wrap="square" lIns="0" tIns="0" rIns="0" bIns="0" rtlCol="0" anchor="t"/>
          <a:lstStyle/>
          <a:p>
            <a:pPr marL="0" indent="0">
              <a:buNone/>
            </a:pPr>
            <a:r>
              <a:rPr lang="en-US" sz="1300" b="1" kern="0" spc="500" dirty="0">
                <a:solidFill>
                  <a:srgbClr val="FFFFFF"/>
                </a:solidFill>
                <a:latin typeface="Century Gothic" pitchFamily="34" charset="0"/>
                <a:ea typeface="Century Gothic" pitchFamily="34" charset="-122"/>
                <a:cs typeface="Century Gothic" pitchFamily="34" charset="-120"/>
              </a:rPr>
              <a:t>EL DON DE PROFECÍA</a:t>
            </a:r>
            <a:endParaRPr lang="en-US" sz="1300" dirty="0"/>
          </a:p>
        </p:txBody>
      </p:sp>
      <p:sp>
        <p:nvSpPr>
          <p:cNvPr id="3" name="Text 1"/>
          <p:cNvSpPr txBox="1"/>
          <p:nvPr/>
        </p:nvSpPr>
        <p:spPr>
          <a:xfrm>
            <a:off x="548640" y="822960"/>
            <a:ext cx="5943600" cy="274320"/>
          </a:xfrm>
          <a:prstGeom prst="rect">
            <a:avLst/>
          </a:prstGeom>
          <a:noFill/>
          <a:ln/>
        </p:spPr>
        <p:txBody>
          <a:bodyPr wrap="square" lIns="0" tIns="0" rIns="0" bIns="0" rtlCol="0" anchor="t"/>
          <a:lstStyle/>
          <a:p>
            <a:pPr marL="0" indent="0">
              <a:buNone/>
            </a:pPr>
            <a:r>
              <a:rPr lang="en-US" sz="1100" kern="0" spc="100" dirty="0">
                <a:solidFill>
                  <a:srgbClr val="A7ABDE"/>
                </a:solidFill>
                <a:latin typeface="Calibri" pitchFamily="34" charset="0"/>
                <a:ea typeface="Calibri" pitchFamily="34" charset="-122"/>
                <a:cs typeface="Calibri" pitchFamily="34" charset="-120"/>
              </a:rPr>
              <a:t>Guía didáctica · Escuela Sabática de Adultos · IV Trimestre 2026</a:t>
            </a:r>
            <a:endParaRPr lang="en-US" sz="1100" dirty="0"/>
          </a:p>
        </p:txBody>
      </p:sp>
      <p:sp>
        <p:nvSpPr>
          <p:cNvPr id="4" name="Text 2"/>
          <p:cNvSpPr txBox="1"/>
          <p:nvPr/>
        </p:nvSpPr>
        <p:spPr>
          <a:xfrm>
            <a:off x="502920" y="1874520"/>
            <a:ext cx="2377440" cy="1325880"/>
          </a:xfrm>
          <a:prstGeom prst="rect">
            <a:avLst/>
          </a:prstGeom>
          <a:noFill/>
          <a:ln/>
        </p:spPr>
        <p:txBody>
          <a:bodyPr wrap="square" lIns="0" tIns="0" rIns="0" bIns="0" rtlCol="0" anchor="b"/>
          <a:lstStyle/>
          <a:p>
            <a:pPr marL="0" indent="0">
              <a:buNone/>
            </a:pPr>
            <a:r>
              <a:rPr lang="en-US" sz="9600" b="1" dirty="0">
                <a:solidFill>
                  <a:srgbClr val="A7ABDE"/>
                </a:solidFill>
                <a:latin typeface="Century Gothic" pitchFamily="34" charset="0"/>
                <a:ea typeface="Century Gothic" pitchFamily="34" charset="-122"/>
                <a:cs typeface="Century Gothic" pitchFamily="34" charset="-120"/>
              </a:rPr>
              <a:t>07</a:t>
            </a:r>
            <a:endParaRPr lang="en-US" sz="9600" dirty="0"/>
          </a:p>
        </p:txBody>
      </p:sp>
      <p:sp>
        <p:nvSpPr>
          <p:cNvPr id="5" name="Shape 3"/>
          <p:cNvSpPr/>
          <p:nvPr/>
        </p:nvSpPr>
        <p:spPr>
          <a:xfrm>
            <a:off x="2788920" y="2331720"/>
            <a:ext cx="0" cy="777240"/>
          </a:xfrm>
          <a:prstGeom prst="line">
            <a:avLst/>
          </a:prstGeom>
          <a:noFill/>
          <a:ln w="12700">
            <a:solidFill>
              <a:srgbClr val="A7ABDE"/>
            </a:solidFill>
            <a:prstDash val="solid"/>
          </a:ln>
        </p:spPr>
      </p:sp>
      <p:sp>
        <p:nvSpPr>
          <p:cNvPr id="6" name="Text 4"/>
          <p:cNvSpPr txBox="1"/>
          <p:nvPr/>
        </p:nvSpPr>
        <p:spPr>
          <a:xfrm>
            <a:off x="2971800" y="2377440"/>
            <a:ext cx="2194560" cy="731520"/>
          </a:xfrm>
          <a:prstGeom prst="rect">
            <a:avLst/>
          </a:prstGeom>
          <a:noFill/>
          <a:ln/>
        </p:spPr>
        <p:txBody>
          <a:bodyPr wrap="square" lIns="0" tIns="0" rIns="0" bIns="0" rtlCol="0" anchor="ctr"/>
          <a:lstStyle/>
          <a:p>
            <a:pPr marL="0" indent="0">
              <a:buNone/>
            </a:pPr>
            <a:r>
              <a:rPr lang="en-US" sz="1400" b="1" kern="0" spc="400" dirty="0">
                <a:solidFill>
                  <a:srgbClr val="FFFFFF"/>
                </a:solidFill>
                <a:latin typeface="Century Gothic" pitchFamily="34" charset="0"/>
                <a:ea typeface="Century Gothic" pitchFamily="34" charset="-122"/>
                <a:cs typeface="Century Gothic" pitchFamily="34" charset="-120"/>
              </a:rPr>
              <a:t>LECCIÓN</a:t>
            </a:r>
            <a:endParaRPr lang="en-US" sz="1400" dirty="0"/>
          </a:p>
          <a:p>
            <a:pPr marL="0" indent="0">
              <a:buNone/>
            </a:pPr>
            <a:r>
              <a:rPr lang="en-US" sz="1100" kern="0" spc="200" dirty="0">
                <a:solidFill>
                  <a:srgbClr val="A7ABDE"/>
                </a:solidFill>
                <a:latin typeface="Century Gothic" pitchFamily="34" charset="0"/>
                <a:ea typeface="Century Gothic" pitchFamily="34" charset="-122"/>
                <a:cs typeface="Century Gothic" pitchFamily="34" charset="-120"/>
              </a:rPr>
              <a:t>7 de 13</a:t>
            </a:r>
            <a:endParaRPr lang="en-US" sz="1400" dirty="0"/>
          </a:p>
        </p:txBody>
      </p:sp>
      <p:sp>
        <p:nvSpPr>
          <p:cNvPr id="7" name="Text 5"/>
          <p:cNvSpPr txBox="1"/>
          <p:nvPr/>
        </p:nvSpPr>
        <p:spPr>
          <a:xfrm>
            <a:off x="548640" y="3337560"/>
            <a:ext cx="6035040" cy="1737360"/>
          </a:xfrm>
          <a:prstGeom prst="rect">
            <a:avLst/>
          </a:prstGeom>
          <a:noFill/>
          <a:ln/>
        </p:spPr>
        <p:txBody>
          <a:bodyPr wrap="square" lIns="0" tIns="0" rIns="0" bIns="0" rtlCol="0" anchor="t"/>
          <a:lstStyle/>
          <a:p>
            <a:pPr marL="0" indent="0">
              <a:lnSpc>
                <a:spcPct val="95000"/>
              </a:lnSpc>
              <a:buNone/>
            </a:pPr>
            <a:r>
              <a:rPr lang="en-US" sz="4400" b="1" dirty="0">
                <a:solidFill>
                  <a:srgbClr val="FFFFFF"/>
                </a:solidFill>
                <a:latin typeface="Century Gothic" pitchFamily="34" charset="0"/>
                <a:ea typeface="Century Gothic" pitchFamily="34" charset="-122"/>
                <a:cs typeface="Century Gothic" pitchFamily="34" charset="-120"/>
              </a:rPr>
              <a:t>¡ESCUCHEN ESTO!</a:t>
            </a:r>
            <a:endParaRPr lang="en-US" sz="4400" dirty="0"/>
          </a:p>
        </p:txBody>
      </p:sp>
      <p:sp>
        <p:nvSpPr>
          <p:cNvPr id="8" name="Text 6"/>
          <p:cNvSpPr txBox="1"/>
          <p:nvPr/>
        </p:nvSpPr>
        <p:spPr>
          <a:xfrm>
            <a:off x="548640" y="5166360"/>
            <a:ext cx="6035040" cy="365760"/>
          </a:xfrm>
          <a:prstGeom prst="rect">
            <a:avLst/>
          </a:prstGeom>
          <a:noFill/>
          <a:ln/>
        </p:spPr>
        <p:txBody>
          <a:bodyPr wrap="square" lIns="0" tIns="0" rIns="0" bIns="0" rtlCol="0" anchor="t"/>
          <a:lstStyle/>
          <a:p>
            <a:pPr marL="0" indent="0">
              <a:buNone/>
            </a:pPr>
            <a:r>
              <a:rPr lang="en-US" sz="1800" i="1" dirty="0">
                <a:solidFill>
                  <a:srgbClr val="A7ABDE"/>
                </a:solidFill>
                <a:latin typeface="Calibri" pitchFamily="34" charset="0"/>
                <a:ea typeface="Calibri" pitchFamily="34" charset="-122"/>
                <a:cs typeface="Calibri" pitchFamily="34" charset="-120"/>
              </a:rPr>
              <a:t>Para el sábado 14 de noviembre de 2026</a:t>
            </a:r>
            <a:endParaRPr lang="en-US" sz="1800" dirty="0"/>
          </a:p>
        </p:txBody>
      </p:sp>
      <p:pic>
        <p:nvPicPr>
          <p:cNvPr id="9" name="Image 0" descr="preencoded.png"/>
          <p:cNvPicPr>
            <a:picLocks noChangeAspect="1"/>
          </p:cNvPicPr>
          <p:nvPr/>
        </p:nvPicPr>
        <p:blipFill>
          <a:blip r:embed="rId4"/>
          <a:stretch>
            <a:fillRect/>
          </a:stretch>
        </p:blipFill>
        <p:spPr>
          <a:xfrm>
            <a:off x="548640" y="6080760"/>
            <a:ext cx="310896" cy="310896"/>
          </a:xfrm>
          <a:prstGeom prst="rect">
            <a:avLst/>
          </a:prstGeom>
        </p:spPr>
      </p:pic>
      <p:sp>
        <p:nvSpPr>
          <p:cNvPr id="10" name="Text 7"/>
          <p:cNvSpPr txBox="1"/>
          <p:nvPr/>
        </p:nvSpPr>
        <p:spPr>
          <a:xfrm>
            <a:off x="987552" y="6080760"/>
            <a:ext cx="5486400" cy="310896"/>
          </a:xfrm>
          <a:prstGeom prst="rect">
            <a:avLst/>
          </a:prstGeom>
          <a:noFill/>
          <a:ln/>
        </p:spPr>
        <p:txBody>
          <a:bodyPr wrap="square" lIns="0" tIns="0" rIns="0" bIns="0" rtlCol="0" anchor="ctr"/>
          <a:lstStyle/>
          <a:p>
            <a:pPr marL="0" indent="0">
              <a:buNone/>
            </a:pPr>
            <a:r>
              <a:rPr lang="en-US" sz="1100" kern="0" spc="300" dirty="0">
                <a:solidFill>
                  <a:srgbClr val="FFFFFF"/>
                </a:solidFill>
                <a:latin typeface="Century Gothic" pitchFamily="34" charset="0"/>
                <a:ea typeface="Century Gothic" pitchFamily="34" charset="-122"/>
                <a:cs typeface="Century Gothic" pitchFamily="34" charset="-120"/>
              </a:rPr>
              <a:t>DR. TITO GOICOCHEA M.  -  NEED DSA</a:t>
            </a:r>
            <a:endParaRPr lang="en-US" sz="1100"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548640" y="502920"/>
            <a:ext cx="3494837" cy="384048"/>
          </a:xfrm>
          <a:prstGeom prst="roundRect">
            <a:avLst>
              <a:gd name="adj" fmla="val 50000"/>
            </a:avLst>
          </a:prstGeom>
          <a:solidFill>
            <a:srgbClr val="5D63A5"/>
          </a:solidFill>
          <a:ln/>
        </p:spPr>
      </p:sp>
      <p:pic>
        <p:nvPicPr>
          <p:cNvPr id="3" name="Image 0" descr="preencoded.png"/>
          <p:cNvPicPr>
            <a:picLocks noChangeAspect="1"/>
          </p:cNvPicPr>
          <p:nvPr/>
        </p:nvPicPr>
        <p:blipFill>
          <a:blip r:embed="rId4"/>
          <a:stretch>
            <a:fillRect/>
          </a:stretch>
        </p:blipFill>
        <p:spPr>
          <a:xfrm>
            <a:off x="694944" y="594360"/>
            <a:ext cx="201168" cy="201168"/>
          </a:xfrm>
          <a:prstGeom prst="rect">
            <a:avLst/>
          </a:prstGeom>
        </p:spPr>
      </p:pic>
      <p:sp>
        <p:nvSpPr>
          <p:cNvPr id="4" name="Text 1"/>
          <p:cNvSpPr txBox="1"/>
          <p:nvPr/>
        </p:nvSpPr>
        <p:spPr>
          <a:xfrm>
            <a:off x="969264" y="502920"/>
            <a:ext cx="3037637"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MOTIVA · INICIO DEL TEMA</a:t>
            </a:r>
            <a:endParaRPr lang="en-US" sz="1100" dirty="0"/>
          </a:p>
        </p:txBody>
      </p:sp>
      <p:sp>
        <p:nvSpPr>
          <p:cNvPr id="5" name="Text 2"/>
          <p:cNvSpPr txBox="1"/>
          <p:nvPr/>
        </p:nvSpPr>
        <p:spPr>
          <a:xfrm>
            <a:off x="548640" y="1325880"/>
            <a:ext cx="7315200" cy="274320"/>
          </a:xfrm>
          <a:prstGeom prst="rect">
            <a:avLst/>
          </a:prstGeom>
          <a:noFill/>
          <a:ln/>
        </p:spPr>
        <p:txBody>
          <a:bodyPr wrap="square" lIns="0" tIns="0" rIns="0" bIns="0" rtlCol="0" anchor="t"/>
          <a:lstStyle/>
          <a:p>
            <a:pPr marL="0" indent="0">
              <a:buNone/>
            </a:pPr>
            <a:r>
              <a:rPr lang="en-US" sz="1100" b="1" kern="0" spc="300" dirty="0">
                <a:solidFill>
                  <a:srgbClr val="A7ABDE"/>
                </a:solidFill>
                <a:latin typeface="Century Gothic" pitchFamily="34" charset="0"/>
                <a:ea typeface="Century Gothic" pitchFamily="34" charset="-122"/>
                <a:cs typeface="Century Gothic" pitchFamily="34" charset="-120"/>
              </a:rPr>
              <a:t>TEXTO PRINCIPAL DE LA SEMANA</a:t>
            </a:r>
            <a:endParaRPr lang="en-US" sz="1100" dirty="0"/>
          </a:p>
        </p:txBody>
      </p:sp>
      <p:pic>
        <p:nvPicPr>
          <p:cNvPr id="6" name="Image 1" descr="preencoded.png"/>
          <p:cNvPicPr>
            <a:picLocks noChangeAspect="1"/>
          </p:cNvPicPr>
          <p:nvPr/>
        </p:nvPicPr>
        <p:blipFill>
          <a:blip r:embed="rId5"/>
          <a:stretch>
            <a:fillRect/>
          </a:stretch>
        </p:blipFill>
        <p:spPr>
          <a:xfrm>
            <a:off x="548640" y="1828800"/>
            <a:ext cx="640080" cy="640080"/>
          </a:xfrm>
          <a:prstGeom prst="rect">
            <a:avLst/>
          </a:prstGeom>
        </p:spPr>
      </p:pic>
      <p:sp>
        <p:nvSpPr>
          <p:cNvPr id="7" name="Text 3"/>
          <p:cNvSpPr txBox="1"/>
          <p:nvPr/>
        </p:nvSpPr>
        <p:spPr>
          <a:xfrm>
            <a:off x="1417320" y="1783080"/>
            <a:ext cx="10241280" cy="3931920"/>
          </a:xfrm>
          <a:prstGeom prst="rect">
            <a:avLst/>
          </a:prstGeom>
          <a:noFill/>
          <a:ln/>
        </p:spPr>
        <p:txBody>
          <a:bodyPr wrap="square" lIns="0" tIns="0" rIns="0" bIns="0" rtlCol="0" anchor="t"/>
          <a:lstStyle/>
          <a:p>
            <a:pPr marL="0" indent="0">
              <a:lnSpc>
                <a:spcPct val="115000"/>
              </a:lnSpc>
              <a:spcAft>
                <a:spcPts val="1800"/>
              </a:spcAft>
              <a:buNone/>
            </a:pPr>
            <a:r>
              <a:rPr lang="en-US" sz="3200" i="1" dirty="0">
                <a:solidFill>
                  <a:srgbClr val="FFFFFF"/>
                </a:solidFill>
                <a:latin typeface="Century Gothic" pitchFamily="34" charset="0"/>
                <a:ea typeface="Century Gothic" pitchFamily="34" charset="-122"/>
                <a:cs typeface="Century Gothic" pitchFamily="34" charset="-120"/>
              </a:rPr>
              <a:t>“Estas cosas les sucedieron por ejemplo, y fueron escritas para advertirnos a nosotros, a los que han llegado al fin del tiempo”</a:t>
            </a:r>
            <a:endParaRPr lang="en-US" sz="3200" dirty="0"/>
          </a:p>
          <a:p>
            <a:pPr marL="0" indent="0">
              <a:lnSpc>
                <a:spcPct val="115000"/>
              </a:lnSpc>
              <a:buNone/>
            </a:pPr>
            <a:r>
              <a:rPr lang="en-US" sz="2200" b="1" dirty="0">
                <a:solidFill>
                  <a:srgbClr val="A7ABDE"/>
                </a:solidFill>
                <a:latin typeface="Century Gothic" pitchFamily="34" charset="0"/>
                <a:ea typeface="Century Gothic" pitchFamily="34" charset="-122"/>
                <a:cs typeface="Century Gothic" pitchFamily="34" charset="-120"/>
              </a:rPr>
              <a:t>1 Corintios 10:11</a:t>
            </a:r>
            <a:endParaRPr lang="en-US" sz="3200" dirty="0"/>
          </a:p>
        </p:txBody>
      </p:sp>
      <p:pic>
        <p:nvPicPr>
          <p:cNvPr id="8" name="Image 2" descr="preencoded.png"/>
          <p:cNvPicPr>
            <a:picLocks noChangeAspect="1"/>
          </p:cNvPicPr>
          <p:nvPr/>
        </p:nvPicPr>
        <p:blipFill>
          <a:blip r:embed="rId6"/>
          <a:stretch>
            <a:fillRect/>
          </a:stretch>
        </p:blipFill>
        <p:spPr>
          <a:xfrm>
            <a:off x="548640" y="6419088"/>
            <a:ext cx="182880" cy="182880"/>
          </a:xfrm>
          <a:prstGeom prst="rect">
            <a:avLst/>
          </a:prstGeom>
        </p:spPr>
      </p:pic>
      <p:sp>
        <p:nvSpPr>
          <p:cNvPr id="9" name="Text 4"/>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0" name="Text 5"/>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7  ·  ¡ESCUCHEN ESTO!</a:t>
            </a:r>
            <a:endParaRPr lang="en-US" sz="800"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071055" y="0"/>
            <a:ext cx="5120640" cy="6858000"/>
          </a:xfrm>
          <a:prstGeom prst="rect">
            <a:avLst/>
          </a:prstGeom>
        </p:spPr>
      </p:pic>
      <p:sp>
        <p:nvSpPr>
          <p:cNvPr id="3" name="Shape 0"/>
          <p:cNvSpPr/>
          <p:nvPr/>
        </p:nvSpPr>
        <p:spPr>
          <a:xfrm>
            <a:off x="548640" y="502920"/>
            <a:ext cx="3494837" cy="384048"/>
          </a:xfrm>
          <a:prstGeom prst="roundRect">
            <a:avLst>
              <a:gd name="adj" fmla="val 50000"/>
            </a:avLst>
          </a:prstGeom>
          <a:solidFill>
            <a:srgbClr val="5D63A5"/>
          </a:solidFill>
          <a:ln/>
        </p:spPr>
      </p:sp>
      <p:pic>
        <p:nvPicPr>
          <p:cNvPr id="4" name="Image 1" descr="preencoded.png"/>
          <p:cNvPicPr>
            <a:picLocks noChangeAspect="1"/>
          </p:cNvPicPr>
          <p:nvPr/>
        </p:nvPicPr>
        <p:blipFill>
          <a:blip r:embed="rId4"/>
          <a:stretch>
            <a:fillRect/>
          </a:stretch>
        </p:blipFill>
        <p:spPr>
          <a:xfrm>
            <a:off x="694944" y="594360"/>
            <a:ext cx="201168" cy="201168"/>
          </a:xfrm>
          <a:prstGeom prst="rect">
            <a:avLst/>
          </a:prstGeom>
        </p:spPr>
      </p:pic>
      <p:sp>
        <p:nvSpPr>
          <p:cNvPr id="5" name="Text 1"/>
          <p:cNvSpPr txBox="1"/>
          <p:nvPr/>
        </p:nvSpPr>
        <p:spPr>
          <a:xfrm>
            <a:off x="969264" y="502920"/>
            <a:ext cx="3037637"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MOTIVA · INICIO DEL TEMA</a:t>
            </a:r>
            <a:endParaRPr lang="en-US" sz="1100" dirty="0"/>
          </a:p>
        </p:txBody>
      </p:sp>
      <p:sp>
        <p:nvSpPr>
          <p:cNvPr id="6" name="Text 2"/>
          <p:cNvSpPr txBox="1"/>
          <p:nvPr/>
        </p:nvSpPr>
        <p:spPr>
          <a:xfrm>
            <a:off x="548640" y="1234440"/>
            <a:ext cx="5852160" cy="640080"/>
          </a:xfrm>
          <a:prstGeom prst="rect">
            <a:avLst/>
          </a:prstGeom>
          <a:noFill/>
          <a:ln/>
        </p:spPr>
        <p:txBody>
          <a:bodyPr wrap="square" lIns="0" tIns="0" rIns="0" bIns="0" rtlCol="0" anchor="t"/>
          <a:lstStyle/>
          <a:p>
            <a:pPr marL="0" indent="0">
              <a:buNone/>
            </a:pPr>
            <a:r>
              <a:rPr lang="en-US" sz="3400" b="1" dirty="0">
                <a:solidFill>
                  <a:srgbClr val="0B1621"/>
                </a:solidFill>
                <a:latin typeface="Century Gothic" pitchFamily="34" charset="0"/>
                <a:ea typeface="Century Gothic" pitchFamily="34" charset="-122"/>
                <a:cs typeface="Century Gothic" pitchFamily="34" charset="-120"/>
              </a:rPr>
              <a:t>Tema central</a:t>
            </a:r>
            <a:endParaRPr lang="en-US" sz="3400" dirty="0"/>
          </a:p>
        </p:txBody>
      </p:sp>
      <p:sp>
        <p:nvSpPr>
          <p:cNvPr id="7" name="Text 3"/>
          <p:cNvSpPr txBox="1"/>
          <p:nvPr/>
        </p:nvSpPr>
        <p:spPr>
          <a:xfrm>
            <a:off x="548640" y="2103120"/>
            <a:ext cx="5943600" cy="3931920"/>
          </a:xfrm>
          <a:prstGeom prst="rect">
            <a:avLst/>
          </a:prstGeom>
          <a:noFill/>
          <a:ln/>
        </p:spPr>
        <p:txBody>
          <a:bodyPr wrap="square" lIns="0" tIns="0" rIns="0" bIns="0" rtlCol="0" anchor="t"/>
          <a:lstStyle/>
          <a:p>
            <a:pPr marL="0" indent="0">
              <a:lnSpc>
                <a:spcPct val="120000"/>
              </a:lnSpc>
              <a:buNone/>
            </a:pPr>
            <a:r>
              <a:rPr lang="en-US" sz="2100" dirty="0">
                <a:solidFill>
                  <a:srgbClr val="1F2233"/>
                </a:solidFill>
                <a:latin typeface="Calibri" pitchFamily="34" charset="0"/>
                <a:ea typeface="Calibri" pitchFamily="34" charset="-122"/>
                <a:cs typeface="Calibri" pitchFamily="34" charset="-120"/>
              </a:rPr>
              <a:t>Hoy se nos anima a decir “nuestra verdad” y a rechazar cualquier voz que la contradiga. Los profetas bíblicos trajeron mensajes que el pueblo no quería oír, y muchos fueron ignorados, burlados o asesinados. Cómo respondemos a la Palabra de Dios cuando nos incomoda revela dónde está realmente nuestro corazón.</a:t>
            </a:r>
            <a:endParaRPr lang="en-US" sz="2100" dirty="0"/>
          </a:p>
        </p:txBody>
      </p:sp>
      <p:pic>
        <p:nvPicPr>
          <p:cNvPr id="8"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9" name="Text 4"/>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5A5F73"/>
                </a:solidFill>
                <a:latin typeface="Century Gothic" pitchFamily="34" charset="0"/>
                <a:ea typeface="Century Gothic" pitchFamily="34" charset="-122"/>
                <a:cs typeface="Century Gothic" pitchFamily="34" charset="-120"/>
              </a:rPr>
              <a:t>DR. TITO GOICOCHEA M.  ·  NEED DSA</a:t>
            </a:r>
            <a:endParaRPr lang="en-US" sz="800"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5D63A5"/>
        </a:solidFill>
        <a:effectLst/>
      </p:bgPr>
    </p:bg>
    <p:spTree>
      <p:nvGrpSpPr>
        <p:cNvPr id="1" name=""/>
        <p:cNvGrpSpPr/>
        <p:nvPr/>
      </p:nvGrpSpPr>
      <p:grpSpPr>
        <a:xfrm>
          <a:off x="0" y="0"/>
          <a:ext cx="0" cy="0"/>
          <a:chOff x="0" y="0"/>
          <a:chExt cx="0" cy="0"/>
        </a:xfrm>
      </p:grpSpPr>
      <p:sp>
        <p:nvSpPr>
          <p:cNvPr id="2" name="Shape 0"/>
          <p:cNvSpPr/>
          <p:nvPr/>
        </p:nvSpPr>
        <p:spPr>
          <a:xfrm>
            <a:off x="548640" y="822960"/>
            <a:ext cx="1097280" cy="1097280"/>
          </a:xfrm>
          <a:prstGeom prst="ellipse">
            <a:avLst/>
          </a:prstGeom>
          <a:solidFill>
            <a:srgbClr val="FFFFFF">
              <a:alpha val="18000"/>
            </a:srgbClr>
          </a:solidFill>
          <a:ln/>
        </p:spPr>
      </p:sp>
      <p:pic>
        <p:nvPicPr>
          <p:cNvPr id="3" name="Image 0" descr="preencoded.png"/>
          <p:cNvPicPr>
            <a:picLocks noChangeAspect="1"/>
          </p:cNvPicPr>
          <p:nvPr/>
        </p:nvPicPr>
        <p:blipFill>
          <a:blip r:embed="rId3"/>
          <a:stretch>
            <a:fillRect/>
          </a:stretch>
        </p:blipFill>
        <p:spPr>
          <a:xfrm>
            <a:off x="822960" y="1097280"/>
            <a:ext cx="548640" cy="548640"/>
          </a:xfrm>
          <a:prstGeom prst="rect">
            <a:avLst/>
          </a:prstGeom>
        </p:spPr>
      </p:pic>
      <p:sp>
        <p:nvSpPr>
          <p:cNvPr id="4" name="Text 1"/>
          <p:cNvSpPr txBox="1"/>
          <p:nvPr/>
        </p:nvSpPr>
        <p:spPr>
          <a:xfrm>
            <a:off x="1920240" y="868680"/>
            <a:ext cx="6400800" cy="1005840"/>
          </a:xfrm>
          <a:prstGeom prst="rect">
            <a:avLst/>
          </a:prstGeom>
          <a:noFill/>
          <a:ln/>
        </p:spPr>
        <p:txBody>
          <a:bodyPr wrap="square" lIns="0" tIns="0" rIns="0" bIns="0" rtlCol="0" anchor="ctr"/>
          <a:lstStyle/>
          <a:p>
            <a:pPr marL="0" indent="0">
              <a:buNone/>
            </a:pPr>
            <a:r>
              <a:rPr lang="en-US" sz="3000" b="1" dirty="0">
                <a:solidFill>
                  <a:srgbClr val="FFFFFF"/>
                </a:solidFill>
                <a:latin typeface="Century Gothic" pitchFamily="34" charset="0"/>
                <a:ea typeface="Century Gothic" pitchFamily="34" charset="-122"/>
                <a:cs typeface="Century Gothic" pitchFamily="34" charset="-120"/>
              </a:rPr>
              <a:t>GPS</a:t>
            </a:r>
            <a:endParaRPr lang="en-US" sz="3000" dirty="0"/>
          </a:p>
          <a:p>
            <a:pPr marL="0" indent="0">
              <a:buNone/>
            </a:pPr>
            <a:r>
              <a:rPr lang="en-US" sz="1400" dirty="0">
                <a:solidFill>
                  <a:srgbClr val="E6E7F5"/>
                </a:solidFill>
                <a:latin typeface="Century Gothic" pitchFamily="34" charset="0"/>
                <a:ea typeface="Century Gothic" pitchFamily="34" charset="-122"/>
                <a:cs typeface="Century Gothic" pitchFamily="34" charset="-120"/>
              </a:rPr>
              <a:t>Pregunta que orienta el estudio</a:t>
            </a:r>
            <a:endParaRPr lang="en-US" sz="3000" dirty="0"/>
          </a:p>
        </p:txBody>
      </p:sp>
      <p:sp>
        <p:nvSpPr>
          <p:cNvPr id="5" name="Text 2"/>
          <p:cNvSpPr txBox="1"/>
          <p:nvPr/>
        </p:nvSpPr>
        <p:spPr>
          <a:xfrm>
            <a:off x="548640" y="2148840"/>
            <a:ext cx="10972800" cy="3840480"/>
          </a:xfrm>
          <a:prstGeom prst="rect">
            <a:avLst/>
          </a:prstGeom>
          <a:noFill/>
          <a:ln/>
        </p:spPr>
        <p:txBody>
          <a:bodyPr wrap="square" lIns="0" tIns="0" rIns="0" bIns="0" rtlCol="0" anchor="ctr"/>
          <a:lstStyle/>
          <a:p>
            <a:pPr marL="0" indent="0">
              <a:lnSpc>
                <a:spcPct val="112000"/>
              </a:lnSpc>
              <a:buNone/>
            </a:pPr>
            <a:r>
              <a:rPr lang="en-US" sz="3400" b="1" dirty="0">
                <a:solidFill>
                  <a:srgbClr val="FFFFFF"/>
                </a:solidFill>
                <a:latin typeface="Century Gothic" pitchFamily="34" charset="0"/>
                <a:ea typeface="Century Gothic" pitchFamily="34" charset="-122"/>
                <a:cs typeface="Century Gothic" pitchFamily="34" charset="-120"/>
              </a:rPr>
              <a:t>Cuando la Palabra de Dios contradice lo que siento, creo o hago, ¿la escucho con humildad o busco silenciar al mensajero?</a:t>
            </a:r>
            <a:endParaRPr lang="en-US" sz="3400" dirty="0"/>
          </a:p>
        </p:txBody>
      </p:sp>
      <p:pic>
        <p:nvPicPr>
          <p:cNvPr id="6" name="Image 1" descr="preencoded.png"/>
          <p:cNvPicPr>
            <a:picLocks noChangeAspect="1"/>
          </p:cNvPicPr>
          <p:nvPr/>
        </p:nvPicPr>
        <p:blipFill>
          <a:blip r:embed="rId4"/>
          <a:stretch>
            <a:fillRect/>
          </a:stretch>
        </p:blipFill>
        <p:spPr>
          <a:xfrm>
            <a:off x="548640" y="6419088"/>
            <a:ext cx="182880" cy="182880"/>
          </a:xfrm>
          <a:prstGeom prst="rect">
            <a:avLst/>
          </a:prstGeom>
        </p:spPr>
      </p:pic>
      <p:sp>
        <p:nvSpPr>
          <p:cNvPr id="7" name="Text 3"/>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8" name="Text 4"/>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7  ·  ¡ESCUCHEN ESTO!</a:t>
            </a:r>
            <a:endParaRPr lang="en-US" sz="800"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0B1621"/>
        </a:solidFill>
        <a:effectLst/>
      </p:bgPr>
    </p:bg>
    <p:spTree>
      <p:nvGrpSpPr>
        <p:cNvPr id="1" name=""/>
        <p:cNvGrpSpPr/>
        <p:nvPr/>
      </p:nvGrpSpPr>
      <p:grpSpPr>
        <a:xfrm>
          <a:off x="0" y="0"/>
          <a:ext cx="0" cy="0"/>
          <a:chOff x="0" y="0"/>
          <a:chExt cx="0" cy="0"/>
        </a:xfrm>
      </p:grpSpPr>
      <p:sp>
        <p:nvSpPr>
          <p:cNvPr id="2" name="Shape 0"/>
          <p:cNvSpPr/>
          <p:nvPr/>
        </p:nvSpPr>
        <p:spPr>
          <a:xfrm>
            <a:off x="548640" y="502920"/>
            <a:ext cx="3611880" cy="384048"/>
          </a:xfrm>
          <a:prstGeom prst="roundRect">
            <a:avLst>
              <a:gd name="adj" fmla="val 50000"/>
            </a:avLst>
          </a:prstGeom>
          <a:solidFill>
            <a:srgbClr val="5D63A5"/>
          </a:solidFill>
          <a:ln/>
        </p:spPr>
      </p:sp>
      <p:pic>
        <p:nvPicPr>
          <p:cNvPr id="3" name="Image 0" descr="preencoded.png"/>
          <p:cNvPicPr>
            <a:picLocks noChangeAspect="1"/>
          </p:cNvPicPr>
          <p:nvPr/>
        </p:nvPicPr>
        <p:blipFill>
          <a:blip r:embed="rId3"/>
          <a:stretch>
            <a:fillRect/>
          </a:stretch>
        </p:blipFill>
        <p:spPr>
          <a:xfrm>
            <a:off x="694944" y="594360"/>
            <a:ext cx="201168" cy="201168"/>
          </a:xfrm>
          <a:prstGeom prst="rect">
            <a:avLst/>
          </a:prstGeom>
        </p:spPr>
      </p:pic>
      <p:sp>
        <p:nvSpPr>
          <p:cNvPr id="4" name="Text 1"/>
          <p:cNvSpPr txBox="1"/>
          <p:nvPr/>
        </p:nvSpPr>
        <p:spPr>
          <a:xfrm>
            <a:off x="969264" y="502920"/>
            <a:ext cx="3154680"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EXPLORA · ESTUDIO BÍBLICO</a:t>
            </a:r>
            <a:endParaRPr lang="en-US" sz="1100" dirty="0"/>
          </a:p>
        </p:txBody>
      </p:sp>
      <p:sp>
        <p:nvSpPr>
          <p:cNvPr id="5" name="Text 2"/>
          <p:cNvSpPr txBox="1"/>
          <p:nvPr/>
        </p:nvSpPr>
        <p:spPr>
          <a:xfrm>
            <a:off x="548640" y="1097280"/>
            <a:ext cx="9144000" cy="640080"/>
          </a:xfrm>
          <a:prstGeom prst="rect">
            <a:avLst/>
          </a:prstGeom>
          <a:noFill/>
          <a:ln/>
        </p:spPr>
        <p:txBody>
          <a:bodyPr wrap="square" lIns="0" tIns="0" rIns="0" bIns="0" rtlCol="0" anchor="t"/>
          <a:lstStyle/>
          <a:p>
            <a:pPr marL="0" indent="0">
              <a:buNone/>
            </a:pPr>
            <a:r>
              <a:rPr lang="en-US" sz="3200" b="1" dirty="0">
                <a:solidFill>
                  <a:srgbClr val="FFFFFF"/>
                </a:solidFill>
                <a:latin typeface="Century Gothic" pitchFamily="34" charset="0"/>
                <a:ea typeface="Century Gothic" pitchFamily="34" charset="-122"/>
                <a:cs typeface="Century Gothic" pitchFamily="34" charset="-120"/>
              </a:rPr>
              <a:t>Cuatro lecciones de vida</a:t>
            </a:r>
            <a:endParaRPr lang="en-US" sz="3200" dirty="0"/>
          </a:p>
        </p:txBody>
      </p:sp>
      <p:sp>
        <p:nvSpPr>
          <p:cNvPr id="6" name="Shape 3"/>
          <p:cNvSpPr/>
          <p:nvPr/>
        </p:nvSpPr>
        <p:spPr>
          <a:xfrm>
            <a:off x="548640" y="2057400"/>
            <a:ext cx="2567864" cy="4023360"/>
          </a:xfrm>
          <a:prstGeom prst="rect">
            <a:avLst/>
          </a:prstGeom>
          <a:solidFill>
            <a:srgbClr val="16263A"/>
          </a:solidFill>
          <a:ln/>
        </p:spPr>
      </p:sp>
      <p:pic>
        <p:nvPicPr>
          <p:cNvPr id="7" name="Image 1" descr="preencoded.png"/>
          <p:cNvPicPr>
            <a:picLocks noChangeAspect="1"/>
          </p:cNvPicPr>
          <p:nvPr/>
        </p:nvPicPr>
        <p:blipFill>
          <a:blip r:embed="rId4"/>
          <a:stretch>
            <a:fillRect/>
          </a:stretch>
        </p:blipFill>
        <p:spPr>
          <a:xfrm>
            <a:off x="548640" y="2057400"/>
            <a:ext cx="2567864" cy="1920240"/>
          </a:xfrm>
          <a:prstGeom prst="rect">
            <a:avLst/>
          </a:prstGeom>
        </p:spPr>
      </p:pic>
      <p:sp>
        <p:nvSpPr>
          <p:cNvPr id="8" name="Shape 4"/>
          <p:cNvSpPr/>
          <p:nvPr/>
        </p:nvSpPr>
        <p:spPr>
          <a:xfrm>
            <a:off x="777240" y="3703320"/>
            <a:ext cx="548640" cy="548640"/>
          </a:xfrm>
          <a:prstGeom prst="ellipse">
            <a:avLst/>
          </a:prstGeom>
          <a:solidFill>
            <a:srgbClr val="5D63A5"/>
          </a:solidFill>
          <a:ln w="25400">
            <a:solidFill>
              <a:srgbClr val="0B1621"/>
            </a:solidFill>
            <a:prstDash val="solid"/>
          </a:ln>
        </p:spPr>
      </p:sp>
      <p:sp>
        <p:nvSpPr>
          <p:cNvPr id="9" name="Text 5"/>
          <p:cNvSpPr txBox="1"/>
          <p:nvPr/>
        </p:nvSpPr>
        <p:spPr>
          <a:xfrm>
            <a:off x="777240"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1</a:t>
            </a:r>
            <a:endParaRPr lang="en-US" sz="1800" dirty="0"/>
          </a:p>
        </p:txBody>
      </p:sp>
      <p:sp>
        <p:nvSpPr>
          <p:cNvPr id="10" name="Text 6"/>
          <p:cNvSpPr txBox="1"/>
          <p:nvPr/>
        </p:nvSpPr>
        <p:spPr>
          <a:xfrm>
            <a:off x="777240"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Miedo que se convierte en rebelión</a:t>
            </a:r>
            <a:endParaRPr lang="en-US" sz="1500" dirty="0"/>
          </a:p>
        </p:txBody>
      </p:sp>
      <p:sp>
        <p:nvSpPr>
          <p:cNvPr id="11" name="Text 7"/>
          <p:cNvSpPr txBox="1"/>
          <p:nvPr/>
        </p:nvSpPr>
        <p:spPr>
          <a:xfrm>
            <a:off x="777240"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Números 13:26-30</a:t>
            </a:r>
            <a:endParaRPr lang="en-US" sz="1200" dirty="0"/>
          </a:p>
        </p:txBody>
      </p:sp>
      <p:sp>
        <p:nvSpPr>
          <p:cNvPr id="12" name="Shape 8"/>
          <p:cNvSpPr/>
          <p:nvPr/>
        </p:nvSpPr>
        <p:spPr>
          <a:xfrm>
            <a:off x="3390824" y="2057400"/>
            <a:ext cx="2567864" cy="4023360"/>
          </a:xfrm>
          <a:prstGeom prst="rect">
            <a:avLst/>
          </a:prstGeom>
          <a:solidFill>
            <a:srgbClr val="16263A"/>
          </a:solidFill>
          <a:ln/>
        </p:spPr>
      </p:sp>
      <p:pic>
        <p:nvPicPr>
          <p:cNvPr id="13" name="Image 2" descr="preencoded.png"/>
          <p:cNvPicPr>
            <a:picLocks noChangeAspect="1"/>
          </p:cNvPicPr>
          <p:nvPr/>
        </p:nvPicPr>
        <p:blipFill>
          <a:blip r:embed="rId5"/>
          <a:stretch>
            <a:fillRect/>
          </a:stretch>
        </p:blipFill>
        <p:spPr>
          <a:xfrm>
            <a:off x="3390824" y="2057400"/>
            <a:ext cx="2567864" cy="1920240"/>
          </a:xfrm>
          <a:prstGeom prst="rect">
            <a:avLst/>
          </a:prstGeom>
        </p:spPr>
      </p:pic>
      <p:sp>
        <p:nvSpPr>
          <p:cNvPr id="14" name="Shape 9"/>
          <p:cNvSpPr/>
          <p:nvPr/>
        </p:nvSpPr>
        <p:spPr>
          <a:xfrm>
            <a:off x="3619424" y="3703320"/>
            <a:ext cx="548640" cy="548640"/>
          </a:xfrm>
          <a:prstGeom prst="ellipse">
            <a:avLst/>
          </a:prstGeom>
          <a:solidFill>
            <a:srgbClr val="5D63A5"/>
          </a:solidFill>
          <a:ln w="25400">
            <a:solidFill>
              <a:srgbClr val="0B1621"/>
            </a:solidFill>
            <a:prstDash val="solid"/>
          </a:ln>
        </p:spPr>
      </p:sp>
      <p:sp>
        <p:nvSpPr>
          <p:cNvPr id="15" name="Text 10"/>
          <p:cNvSpPr txBox="1"/>
          <p:nvPr/>
        </p:nvSpPr>
        <p:spPr>
          <a:xfrm>
            <a:off x="3619424"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2</a:t>
            </a:r>
            <a:endParaRPr lang="en-US" sz="1800" dirty="0"/>
          </a:p>
        </p:txBody>
      </p:sp>
      <p:sp>
        <p:nvSpPr>
          <p:cNvPr id="16" name="Text 11"/>
          <p:cNvSpPr txBox="1"/>
          <p:nvPr/>
        </p:nvSpPr>
        <p:spPr>
          <a:xfrm>
            <a:off x="3619424"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El rey que quemó la Palabra</a:t>
            </a:r>
            <a:endParaRPr lang="en-US" sz="1500" dirty="0"/>
          </a:p>
        </p:txBody>
      </p:sp>
      <p:sp>
        <p:nvSpPr>
          <p:cNvPr id="17" name="Text 12"/>
          <p:cNvSpPr txBox="1"/>
          <p:nvPr/>
        </p:nvSpPr>
        <p:spPr>
          <a:xfrm>
            <a:off x="3619424"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Jeremías 36:20-26</a:t>
            </a:r>
            <a:endParaRPr lang="en-US" sz="1200" dirty="0"/>
          </a:p>
        </p:txBody>
      </p:sp>
      <p:sp>
        <p:nvSpPr>
          <p:cNvPr id="18" name="Shape 13"/>
          <p:cNvSpPr/>
          <p:nvPr/>
        </p:nvSpPr>
        <p:spPr>
          <a:xfrm>
            <a:off x="6233008" y="2057400"/>
            <a:ext cx="2567864" cy="4023360"/>
          </a:xfrm>
          <a:prstGeom prst="rect">
            <a:avLst/>
          </a:prstGeom>
          <a:solidFill>
            <a:srgbClr val="16263A"/>
          </a:solidFill>
          <a:ln/>
        </p:spPr>
      </p:sp>
      <p:pic>
        <p:nvPicPr>
          <p:cNvPr id="19" name="Image 3" descr="preencoded.png"/>
          <p:cNvPicPr>
            <a:picLocks noChangeAspect="1"/>
          </p:cNvPicPr>
          <p:nvPr/>
        </p:nvPicPr>
        <p:blipFill>
          <a:blip r:embed="rId6"/>
          <a:stretch>
            <a:fillRect/>
          </a:stretch>
        </p:blipFill>
        <p:spPr>
          <a:xfrm>
            <a:off x="6233008" y="2057400"/>
            <a:ext cx="2567864" cy="1920240"/>
          </a:xfrm>
          <a:prstGeom prst="rect">
            <a:avLst/>
          </a:prstGeom>
        </p:spPr>
      </p:pic>
      <p:sp>
        <p:nvSpPr>
          <p:cNvPr id="20" name="Shape 14"/>
          <p:cNvSpPr/>
          <p:nvPr/>
        </p:nvSpPr>
        <p:spPr>
          <a:xfrm>
            <a:off x="6461608" y="3703320"/>
            <a:ext cx="548640" cy="548640"/>
          </a:xfrm>
          <a:prstGeom prst="ellipse">
            <a:avLst/>
          </a:prstGeom>
          <a:solidFill>
            <a:srgbClr val="5D63A5"/>
          </a:solidFill>
          <a:ln w="25400">
            <a:solidFill>
              <a:srgbClr val="0B1621"/>
            </a:solidFill>
            <a:prstDash val="solid"/>
          </a:ln>
        </p:spPr>
      </p:sp>
      <p:sp>
        <p:nvSpPr>
          <p:cNvPr id="21" name="Text 15"/>
          <p:cNvSpPr txBox="1"/>
          <p:nvPr/>
        </p:nvSpPr>
        <p:spPr>
          <a:xfrm>
            <a:off x="6461608"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3</a:t>
            </a:r>
            <a:endParaRPr lang="en-US" sz="1800" dirty="0"/>
          </a:p>
        </p:txBody>
      </p:sp>
      <p:sp>
        <p:nvSpPr>
          <p:cNvPr id="22" name="Text 16"/>
          <p:cNvSpPr txBox="1"/>
          <p:nvPr/>
        </p:nvSpPr>
        <p:spPr>
          <a:xfrm>
            <a:off x="6461608"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Tumbas hermosas, corazones rebeldes</a:t>
            </a:r>
            <a:endParaRPr lang="en-US" sz="1500" dirty="0"/>
          </a:p>
        </p:txBody>
      </p:sp>
      <p:sp>
        <p:nvSpPr>
          <p:cNvPr id="23" name="Text 17"/>
          <p:cNvSpPr txBox="1"/>
          <p:nvPr/>
        </p:nvSpPr>
        <p:spPr>
          <a:xfrm>
            <a:off x="6461608"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Mateo 23:30-35</a:t>
            </a:r>
            <a:endParaRPr lang="en-US" sz="1200" dirty="0"/>
          </a:p>
        </p:txBody>
      </p:sp>
      <p:sp>
        <p:nvSpPr>
          <p:cNvPr id="24" name="Shape 18"/>
          <p:cNvSpPr/>
          <p:nvPr/>
        </p:nvSpPr>
        <p:spPr>
          <a:xfrm>
            <a:off x="9075191" y="2057400"/>
            <a:ext cx="2567864" cy="4023360"/>
          </a:xfrm>
          <a:prstGeom prst="rect">
            <a:avLst/>
          </a:prstGeom>
          <a:solidFill>
            <a:srgbClr val="16263A"/>
          </a:solidFill>
          <a:ln/>
        </p:spPr>
      </p:sp>
      <p:pic>
        <p:nvPicPr>
          <p:cNvPr id="25" name="Image 4" descr="preencoded.png"/>
          <p:cNvPicPr>
            <a:picLocks noChangeAspect="1"/>
          </p:cNvPicPr>
          <p:nvPr/>
        </p:nvPicPr>
        <p:blipFill>
          <a:blip r:embed="rId7"/>
          <a:stretch>
            <a:fillRect/>
          </a:stretch>
        </p:blipFill>
        <p:spPr>
          <a:xfrm>
            <a:off x="9075191" y="2057400"/>
            <a:ext cx="2567864" cy="1920240"/>
          </a:xfrm>
          <a:prstGeom prst="rect">
            <a:avLst/>
          </a:prstGeom>
        </p:spPr>
      </p:pic>
      <p:sp>
        <p:nvSpPr>
          <p:cNvPr id="26" name="Shape 19"/>
          <p:cNvSpPr/>
          <p:nvPr/>
        </p:nvSpPr>
        <p:spPr>
          <a:xfrm>
            <a:off x="9303791" y="3703320"/>
            <a:ext cx="548640" cy="548640"/>
          </a:xfrm>
          <a:prstGeom prst="ellipse">
            <a:avLst/>
          </a:prstGeom>
          <a:solidFill>
            <a:srgbClr val="5D63A5"/>
          </a:solidFill>
          <a:ln w="25400">
            <a:solidFill>
              <a:srgbClr val="0B1621"/>
            </a:solidFill>
            <a:prstDash val="solid"/>
          </a:ln>
        </p:spPr>
      </p:sp>
      <p:sp>
        <p:nvSpPr>
          <p:cNvPr id="27" name="Text 20"/>
          <p:cNvSpPr txBox="1"/>
          <p:nvPr/>
        </p:nvSpPr>
        <p:spPr>
          <a:xfrm>
            <a:off x="9303791"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4</a:t>
            </a:r>
            <a:endParaRPr lang="en-US" sz="1800" dirty="0"/>
          </a:p>
        </p:txBody>
      </p:sp>
      <p:sp>
        <p:nvSpPr>
          <p:cNvPr id="28" name="Text 21"/>
          <p:cNvSpPr txBox="1"/>
          <p:nvPr/>
        </p:nvSpPr>
        <p:spPr>
          <a:xfrm>
            <a:off x="9303791"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Escrito para advertirnos a nosotros</a:t>
            </a:r>
            <a:endParaRPr lang="en-US" sz="1500" dirty="0"/>
          </a:p>
        </p:txBody>
      </p:sp>
      <p:sp>
        <p:nvSpPr>
          <p:cNvPr id="29" name="Text 22"/>
          <p:cNvSpPr txBox="1"/>
          <p:nvPr/>
        </p:nvSpPr>
        <p:spPr>
          <a:xfrm>
            <a:off x="9303791"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1 Corintios 10:6-12</a:t>
            </a:r>
            <a:endParaRPr lang="en-US" sz="1200" dirty="0"/>
          </a:p>
        </p:txBody>
      </p:sp>
      <p:pic>
        <p:nvPicPr>
          <p:cNvPr id="30" name="Image 5" descr="preencoded.png"/>
          <p:cNvPicPr>
            <a:picLocks noChangeAspect="1"/>
          </p:cNvPicPr>
          <p:nvPr/>
        </p:nvPicPr>
        <p:blipFill>
          <a:blip r:embed="rId8"/>
          <a:stretch>
            <a:fillRect/>
          </a:stretch>
        </p:blipFill>
        <p:spPr>
          <a:xfrm>
            <a:off x="548640" y="6419088"/>
            <a:ext cx="182880" cy="182880"/>
          </a:xfrm>
          <a:prstGeom prst="rect">
            <a:avLst/>
          </a:prstGeom>
        </p:spPr>
      </p:pic>
      <p:sp>
        <p:nvSpPr>
          <p:cNvPr id="31" name="Text 23"/>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32" name="Text 24"/>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7  ·  ¡ESCUCHEN ESTO!</a:t>
            </a:r>
            <a:endParaRPr lang="en-US" sz="800"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400" dirty="0">
                <a:solidFill>
                  <a:srgbClr val="FFFFFF"/>
                </a:solidFill>
                <a:latin typeface="Calibri" pitchFamily="34" charset="0"/>
                <a:ea typeface="Calibri" pitchFamily="34" charset="-122"/>
                <a:cs typeface="Calibri" pitchFamily="34" charset="-120"/>
              </a:rPr>
              <a:t>Cuando me sienta inseguro económica o emocionalmente, revisaré si estoy descargando mi frustración contra mi familia, mi pastor o mi iglesia. Esta semana elegiré confiar en Dios, aunque confiar me resulte incómodo o costoso.</a:t>
            </a:r>
            <a:endParaRPr lang="en-US" sz="140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1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1</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800" b="1" dirty="0">
                <a:solidFill>
                  <a:srgbClr val="0B1621"/>
                </a:solidFill>
                <a:latin typeface="Century Gothic" pitchFamily="34" charset="0"/>
                <a:ea typeface="Century Gothic" pitchFamily="34" charset="-122"/>
                <a:cs typeface="Century Gothic" pitchFamily="34" charset="-120"/>
              </a:rPr>
              <a:t>Miedo que se convierte en rebelión</a:t>
            </a:r>
            <a:endParaRPr lang="en-US" sz="28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¿Por qué el temor de Israel se transformó en ira contra Moisés y Aarón, y finalmente contra Dios?  </a:t>
            </a:r>
            <a:r>
              <a:rPr lang="en-US" sz="1600" b="1" dirty="0">
                <a:solidFill>
                  <a:srgbClr val="5D63A5"/>
                </a:solidFill>
                <a:latin typeface="Calibri" pitchFamily="34" charset="0"/>
                <a:ea typeface="Calibri" pitchFamily="34" charset="-122"/>
                <a:cs typeface="Calibri" pitchFamily="34" charset="-120"/>
              </a:rPr>
              <a:t>Números 13:26-30</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Diez espías vieron gigantes y ciudades amuralladas; Caleb vio la promesa: “subamos luego y tomemos posesión de ella, porque más podremos nosotros que ellos”</a:t>
            </a:r>
            <a:r>
              <a:rPr lang="en-US" sz="1600" b="1" dirty="0">
                <a:solidFill>
                  <a:srgbClr val="5D63A5"/>
                </a:solidFill>
                <a:latin typeface="Calibri" pitchFamily="34" charset="0"/>
                <a:ea typeface="Calibri" pitchFamily="34" charset="-122"/>
                <a:cs typeface="Calibri" pitchFamily="34" charset="-120"/>
              </a:rPr>
              <a:t> (Números 13:30; Deuteronomio 1:28-30)</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El pueblo, sintiéndose amenazado, descargó su ira contra los representantes visibles de Dios y quiso nombrar otro capitán para volver a Egipto</a:t>
            </a:r>
            <a:r>
              <a:rPr lang="en-US" sz="1600" b="1" dirty="0">
                <a:solidFill>
                  <a:srgbClr val="5D63A5"/>
                </a:solidFill>
                <a:latin typeface="Calibri" pitchFamily="34" charset="0"/>
                <a:ea typeface="Calibri" pitchFamily="34" charset="-122"/>
                <a:cs typeface="Calibri" pitchFamily="34" charset="-120"/>
              </a:rPr>
              <a:t> (Números 14:4-11)</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Josué y Caleb rasgaron sus vestidos y suplicaron: “con nosotros está el Señor; no les teman”; confiar en Dios es la única respuesta al miedo</a:t>
            </a:r>
            <a:r>
              <a:rPr lang="en-US" sz="1600" b="1" dirty="0">
                <a:solidFill>
                  <a:srgbClr val="5D63A5"/>
                </a:solidFill>
                <a:latin typeface="Calibri" pitchFamily="34" charset="0"/>
                <a:ea typeface="Calibri" pitchFamily="34" charset="-122"/>
                <a:cs typeface="Calibri" pitchFamily="34" charset="-120"/>
              </a:rPr>
              <a:t> (Números 14:8-9; Deuteronomio 34:10-12)</a:t>
            </a:r>
            <a:endParaRPr lang="en-US" sz="16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7  ·  ¡ESCUCHEN ESTO!</a:t>
            </a:r>
            <a:endParaRPr lang="en-US" sz="800"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400" dirty="0">
                <a:solidFill>
                  <a:srgbClr val="FFFFFF"/>
                </a:solidFill>
                <a:latin typeface="Calibri" pitchFamily="34" charset="0"/>
                <a:ea typeface="Calibri" pitchFamily="34" charset="-122"/>
                <a:cs typeface="Calibri" pitchFamily="34" charset="-120"/>
              </a:rPr>
              <a:t>Reconozco que a veces “quemo” la Palabra cerrando la Biblia, cambiando de tema o evitando a quien me dice la verdad. Esta semana leeré los pasajes que me incomodan y le pediré a Dios que me hable a través de ellos.</a:t>
            </a:r>
            <a:endParaRPr lang="en-US" sz="140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2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2</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800" b="1" dirty="0">
                <a:solidFill>
                  <a:srgbClr val="0B1621"/>
                </a:solidFill>
                <a:latin typeface="Century Gothic" pitchFamily="34" charset="0"/>
                <a:ea typeface="Century Gothic" pitchFamily="34" charset="-122"/>
                <a:cs typeface="Century Gothic" pitchFamily="34" charset="-120"/>
              </a:rPr>
              <a:t>El rey que quemó la Palabra</a:t>
            </a:r>
            <a:endParaRPr lang="en-US" sz="28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¿Qué esperaba lograr Joacim al quemar el rollo, y qué consiguió realmente?  </a:t>
            </a:r>
            <a:r>
              <a:rPr lang="en-US" sz="1600" b="1" dirty="0">
                <a:solidFill>
                  <a:srgbClr val="5D63A5"/>
                </a:solidFill>
                <a:latin typeface="Calibri" pitchFamily="34" charset="0"/>
                <a:ea typeface="Calibri" pitchFamily="34" charset="-122"/>
                <a:cs typeface="Calibri" pitchFamily="34" charset="-120"/>
              </a:rPr>
              <a:t>Jeremías 36:20-26</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Dios hizo escribir el rollo por amor, como última exhortación al arrepentimiento; el rey lo cortó y lo echó al fuego columna por columna, sin temor ni dolor</a:t>
            </a:r>
            <a:r>
              <a:rPr lang="en-US" sz="1600" b="1" dirty="0">
                <a:solidFill>
                  <a:srgbClr val="5D63A5"/>
                </a:solidFill>
                <a:latin typeface="Calibri" pitchFamily="34" charset="0"/>
                <a:ea typeface="Calibri" pitchFamily="34" charset="-122"/>
                <a:cs typeface="Calibri" pitchFamily="34" charset="-120"/>
              </a:rPr>
              <a:t> (Jeremías 36:2-3, 23-24)</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Rechazar, destruir o silenciar al mensajero no borra el mensaje: Dios ordenó reescribir el rollo completo y anunció el fin vergonzoso de Joacim</a:t>
            </a:r>
            <a:r>
              <a:rPr lang="en-US" sz="1600" b="1" dirty="0">
                <a:solidFill>
                  <a:srgbClr val="5D63A5"/>
                </a:solidFill>
                <a:latin typeface="Calibri" pitchFamily="34" charset="0"/>
                <a:ea typeface="Calibri" pitchFamily="34" charset="-122"/>
                <a:cs typeface="Calibri" pitchFamily="34" charset="-120"/>
              </a:rPr>
              <a:t> (Jeremías 36:27-31)</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La historia de Judá fue de burla y escarnio a los profetas hasta que no hubo remedio; la gracia despreciada termina en juicio, aunque Dios no quiere que nadie perezca</a:t>
            </a:r>
            <a:r>
              <a:rPr lang="en-US" sz="1600" b="1" dirty="0">
                <a:solidFill>
                  <a:srgbClr val="5D63A5"/>
                </a:solidFill>
                <a:latin typeface="Calibri" pitchFamily="34" charset="0"/>
                <a:ea typeface="Calibri" pitchFamily="34" charset="-122"/>
                <a:cs typeface="Calibri" pitchFamily="34" charset="-120"/>
              </a:rPr>
              <a:t> (2 Crónicas 36:15-16; 2 Pedro 3:9)</a:t>
            </a:r>
            <a:endParaRPr lang="en-US" sz="16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7  ·  ¡ESCUCHEN ESTO!</a:t>
            </a:r>
            <a:endParaRPr lang="en-US" sz="800"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400" dirty="0">
                <a:solidFill>
                  <a:srgbClr val="FFFFFF"/>
                </a:solidFill>
                <a:latin typeface="Calibri" pitchFamily="34" charset="0"/>
                <a:ea typeface="Calibri" pitchFamily="34" charset="-122"/>
                <a:cs typeface="Calibri" pitchFamily="34" charset="-120"/>
              </a:rPr>
              <a:t>Me es fácil admirar a Jeremías o a Elena de White y a la vez ignorar sus consejos concretos. Esta semana identificaré un consejo bíblico que honro con palabras pero no practico, y comenzaré a obedecerlo.</a:t>
            </a:r>
            <a:endParaRPr lang="en-US" sz="140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3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3</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400" b="1" dirty="0">
                <a:solidFill>
                  <a:srgbClr val="0B1621"/>
                </a:solidFill>
                <a:latin typeface="Century Gothic" pitchFamily="34" charset="0"/>
                <a:ea typeface="Century Gothic" pitchFamily="34" charset="-122"/>
                <a:cs typeface="Century Gothic" pitchFamily="34" charset="-120"/>
              </a:rPr>
              <a:t>Tumbas hermosas, corazones rebeldes</a:t>
            </a:r>
            <a:endParaRPr lang="en-US" sz="24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¿Por qué Jesús llamó hipócritas a quienes honraban los sepulcros de los profetas?  </a:t>
            </a:r>
            <a:r>
              <a:rPr lang="en-US" sz="1600" b="1" dirty="0">
                <a:solidFill>
                  <a:srgbClr val="5D63A5"/>
                </a:solidFill>
                <a:latin typeface="Calibri" pitchFamily="34" charset="0"/>
                <a:ea typeface="Calibri" pitchFamily="34" charset="-122"/>
                <a:cs typeface="Calibri" pitchFamily="34" charset="-120"/>
              </a:rPr>
              <a:t>Mateo 23:30-35</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Los fariseos adornaban las tumbas y decían “nosotros no habríamos derramado su sangre”, mientras planeaban matar al Mesías, que era mucho más que un profeta</a:t>
            </a:r>
            <a:r>
              <a:rPr lang="en-US" sz="1600" b="1" dirty="0">
                <a:solidFill>
                  <a:srgbClr val="5D63A5"/>
                </a:solidFill>
                <a:latin typeface="Calibri" pitchFamily="34" charset="0"/>
                <a:ea typeface="Calibri" pitchFamily="34" charset="-122"/>
                <a:cs typeface="Calibri" pitchFamily="34" charset="-120"/>
              </a:rPr>
              <a:t> (Mateo 23:29-32; Mateo 12:14)</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Querían la autoridad y solemnidad de los profetas, pero no el contenido de sus mensajes; honrar al mensajero muerto es fácil, obedecer al vivo cuesta</a:t>
            </a:r>
            <a:r>
              <a:rPr lang="en-US" sz="1600" b="1" dirty="0">
                <a:solidFill>
                  <a:srgbClr val="5D63A5"/>
                </a:solidFill>
                <a:latin typeface="Calibri" pitchFamily="34" charset="0"/>
                <a:ea typeface="Calibri" pitchFamily="34" charset="-122"/>
                <a:cs typeface="Calibri" pitchFamily="34" charset="-120"/>
              </a:rPr>
              <a:t> (Mateo 23:27-28; Lucas 11:47-48)</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Jesús advierte: saca primero la viga de tu ojo; decir “yo nunca haría eso” suele esconder que repetimos los mismos errores con otro disfraz</a:t>
            </a:r>
            <a:r>
              <a:rPr lang="en-US" sz="1600" b="1" dirty="0">
                <a:solidFill>
                  <a:srgbClr val="5D63A5"/>
                </a:solidFill>
                <a:latin typeface="Calibri" pitchFamily="34" charset="0"/>
                <a:ea typeface="Calibri" pitchFamily="34" charset="-122"/>
                <a:cs typeface="Calibri" pitchFamily="34" charset="-120"/>
              </a:rPr>
              <a:t> (Mateo 7:5; Romanos 2:1)</a:t>
            </a:r>
            <a:endParaRPr lang="en-US" sz="16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7  ·  ¡ESCUCHEN ESTO!</a:t>
            </a:r>
            <a:endParaRPr lang="en-US" sz="800"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400" dirty="0">
                <a:solidFill>
                  <a:srgbClr val="FFFFFF"/>
                </a:solidFill>
                <a:latin typeface="Calibri" pitchFamily="34" charset="0"/>
                <a:ea typeface="Calibri" pitchFamily="34" charset="-122"/>
                <a:cs typeface="Calibri" pitchFamily="34" charset="-120"/>
              </a:rPr>
              <a:t>Leeré la historia de Israel en el desierto no como un relato ajeno sino como espejo de mi vida. Esta semana nombraré ante Dios una queja o codicia repetida en mí y le pediré fuerzas para no caer.</a:t>
            </a:r>
            <a:endParaRPr lang="en-US" sz="140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4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4</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400" b="1" dirty="0">
                <a:solidFill>
                  <a:srgbClr val="0B1621"/>
                </a:solidFill>
                <a:latin typeface="Century Gothic" pitchFamily="34" charset="0"/>
                <a:ea typeface="Century Gothic" pitchFamily="34" charset="-122"/>
                <a:cs typeface="Century Gothic" pitchFamily="34" charset="-120"/>
              </a:rPr>
              <a:t>Escrito para advertirnos a nosotros</a:t>
            </a:r>
            <a:endParaRPr lang="en-US" sz="24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Según Pablo, ¿con qué propósito inspiró Dios el registro de las rebeliones de Israel en el desierto?  </a:t>
            </a:r>
            <a:r>
              <a:rPr lang="en-US" sz="1600" b="1" dirty="0">
                <a:solidFill>
                  <a:srgbClr val="5D63A5"/>
                </a:solidFill>
                <a:latin typeface="Calibri" pitchFamily="34" charset="0"/>
                <a:ea typeface="Calibri" pitchFamily="34" charset="-122"/>
                <a:cs typeface="Calibri" pitchFamily="34" charset="-120"/>
              </a:rPr>
              <a:t>1 Corintios 10:6-12</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Las caídas de Israel — idolatría, inmoralidad, murmuración— fueron escritas como ejemplo “para que no codiciemos cosas malas como ellos codiciaron”</a:t>
            </a:r>
            <a:r>
              <a:rPr lang="en-US" sz="1600" b="1" dirty="0">
                <a:solidFill>
                  <a:srgbClr val="5D63A5"/>
                </a:solidFill>
                <a:latin typeface="Calibri" pitchFamily="34" charset="0"/>
                <a:ea typeface="Calibri" pitchFamily="34" charset="-122"/>
                <a:cs typeface="Calibri" pitchFamily="34" charset="-120"/>
              </a:rPr>
              <a:t> (1 Corintios 10:6; Números 25:1-9)</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Pablo une pasado y presente: nosotros hemos llegado al fin del tiempo, por eso esas advertencias son más urgentes hoy que nunca; la Palabra de Dios permanece</a:t>
            </a:r>
            <a:r>
              <a:rPr lang="en-US" sz="1600" b="1" dirty="0">
                <a:solidFill>
                  <a:srgbClr val="5D63A5"/>
                </a:solidFill>
                <a:latin typeface="Calibri" pitchFamily="34" charset="0"/>
                <a:ea typeface="Calibri" pitchFamily="34" charset="-122"/>
                <a:cs typeface="Calibri" pitchFamily="34" charset="-120"/>
              </a:rPr>
              <a:t> (1 Corintios 10:11; Isaías 40:8)</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“El que piensa estar firme, mire que no caiga”: si escuchamos y creemos a los profetas estaremos seguros; la humildad vigilante es nuestra protección</a:t>
            </a:r>
            <a:r>
              <a:rPr lang="en-US" sz="1600" b="1" dirty="0">
                <a:solidFill>
                  <a:srgbClr val="5D63A5"/>
                </a:solidFill>
                <a:latin typeface="Calibri" pitchFamily="34" charset="0"/>
                <a:ea typeface="Calibri" pitchFamily="34" charset="-122"/>
                <a:cs typeface="Calibri" pitchFamily="34" charset="-120"/>
              </a:rPr>
              <a:t> (1 Corintios 10:12; 2 Crónicas 20:20)</a:t>
            </a:r>
            <a:endParaRPr lang="en-US" sz="16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7  ·  ¡ESCUCHEN ESTO!</a:t>
            </a:r>
            <a:endParaRPr lang="en-US" sz="800"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1695" cy="2514600"/>
          </a:xfrm>
          <a:prstGeom prst="rect">
            <a:avLst/>
          </a:prstGeom>
        </p:spPr>
      </p:pic>
      <p:sp>
        <p:nvSpPr>
          <p:cNvPr id="3" name="Shape 0"/>
          <p:cNvSpPr/>
          <p:nvPr/>
        </p:nvSpPr>
        <p:spPr>
          <a:xfrm>
            <a:off x="0" y="0"/>
            <a:ext cx="12191695" cy="2514600"/>
          </a:xfrm>
          <a:prstGeom prst="rect">
            <a:avLst/>
          </a:prstGeom>
          <a:solidFill>
            <a:srgbClr val="0B1621">
              <a:alpha val="45000"/>
            </a:srgbClr>
          </a:solidFill>
          <a:ln/>
        </p:spPr>
      </p:sp>
      <p:sp>
        <p:nvSpPr>
          <p:cNvPr id="4" name="Shape 1"/>
          <p:cNvSpPr/>
          <p:nvPr/>
        </p:nvSpPr>
        <p:spPr>
          <a:xfrm>
            <a:off x="548640" y="502920"/>
            <a:ext cx="3845966" cy="384048"/>
          </a:xfrm>
          <a:prstGeom prst="roundRect">
            <a:avLst>
              <a:gd name="adj" fmla="val 50000"/>
            </a:avLst>
          </a:prstGeom>
          <a:solidFill>
            <a:srgbClr val="5D63A5"/>
          </a:solidFill>
          <a:ln/>
        </p:spPr>
      </p:sp>
      <p:pic>
        <p:nvPicPr>
          <p:cNvPr id="5" name="Image 1" descr="preencoded.png"/>
          <p:cNvPicPr>
            <a:picLocks noChangeAspect="1"/>
          </p:cNvPicPr>
          <p:nvPr/>
        </p:nvPicPr>
        <p:blipFill>
          <a:blip r:embed="rId4"/>
          <a:stretch>
            <a:fillRect/>
          </a:stretch>
        </p:blipFill>
        <p:spPr>
          <a:xfrm>
            <a:off x="694944" y="594360"/>
            <a:ext cx="201168" cy="201168"/>
          </a:xfrm>
          <a:prstGeom prst="rect">
            <a:avLst/>
          </a:prstGeom>
        </p:spPr>
      </p:pic>
      <p:sp>
        <p:nvSpPr>
          <p:cNvPr id="6" name="Text 2"/>
          <p:cNvSpPr txBox="1"/>
          <p:nvPr/>
        </p:nvSpPr>
        <p:spPr>
          <a:xfrm>
            <a:off x="969264" y="502920"/>
            <a:ext cx="3388766"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APLICA · REFLEXIÓN PERSONAL</a:t>
            </a:r>
            <a:endParaRPr lang="en-US" sz="1100" dirty="0"/>
          </a:p>
        </p:txBody>
      </p:sp>
      <p:pic>
        <p:nvPicPr>
          <p:cNvPr id="7" name="Image 2" descr="preencoded.png"/>
          <p:cNvPicPr>
            <a:picLocks noChangeAspect="1"/>
          </p:cNvPicPr>
          <p:nvPr/>
        </p:nvPicPr>
        <p:blipFill>
          <a:blip r:embed="rId5"/>
          <a:stretch>
            <a:fillRect/>
          </a:stretch>
        </p:blipFill>
        <p:spPr>
          <a:xfrm>
            <a:off x="548640" y="2926080"/>
            <a:ext cx="457200" cy="457200"/>
          </a:xfrm>
          <a:prstGeom prst="rect">
            <a:avLst/>
          </a:prstGeom>
        </p:spPr>
      </p:pic>
      <p:sp>
        <p:nvSpPr>
          <p:cNvPr id="8" name="Text 3"/>
          <p:cNvSpPr txBox="1"/>
          <p:nvPr/>
        </p:nvSpPr>
        <p:spPr>
          <a:xfrm>
            <a:off x="1280160" y="2926080"/>
            <a:ext cx="10332720" cy="3291840"/>
          </a:xfrm>
          <a:prstGeom prst="rect">
            <a:avLst/>
          </a:prstGeom>
          <a:noFill/>
          <a:ln/>
        </p:spPr>
        <p:txBody>
          <a:bodyPr wrap="square" lIns="0" tIns="0" rIns="0" bIns="0" rtlCol="0" anchor="t"/>
          <a:lstStyle/>
          <a:p>
            <a:pPr marL="0" indent="0">
              <a:lnSpc>
                <a:spcPct val="115000"/>
              </a:lnSpc>
              <a:spcAft>
                <a:spcPts val="1400"/>
              </a:spcAft>
              <a:buNone/>
            </a:pPr>
            <a:r>
              <a:rPr lang="en-US" sz="2200" i="1" dirty="0">
                <a:solidFill>
                  <a:srgbClr val="1F2233"/>
                </a:solidFill>
                <a:latin typeface="Calibri" pitchFamily="34" charset="0"/>
                <a:ea typeface="Calibri" pitchFamily="34" charset="-122"/>
                <a:cs typeface="Calibri" pitchFamily="34" charset="-120"/>
              </a:rPr>
              <a:t>“Cuando los hombres entregan su corazón a la incredulidad, se colocan bajo el dominio de Satanás, y nadie puede decir hasta dónde los llevará.”</a:t>
            </a:r>
            <a:endParaRPr lang="en-US" sz="2200" dirty="0"/>
          </a:p>
          <a:p>
            <a:pPr marL="0" indent="0">
              <a:lnSpc>
                <a:spcPct val="115000"/>
              </a:lnSpc>
              <a:buNone/>
            </a:pPr>
            <a:r>
              <a:rPr lang="en-US" sz="1300" b="1" dirty="0">
                <a:solidFill>
                  <a:srgbClr val="5D63A5"/>
                </a:solidFill>
                <a:latin typeface="Century Gothic" pitchFamily="34" charset="0"/>
                <a:ea typeface="Century Gothic" pitchFamily="34" charset="-122"/>
                <a:cs typeface="Century Gothic" pitchFamily="34" charset="-120"/>
              </a:rPr>
              <a:t>— Elena G. de White, Patriarcas y profetas, p. 409</a:t>
            </a:r>
            <a:endParaRPr lang="en-US" sz="2200" dirty="0"/>
          </a:p>
        </p:txBody>
      </p:sp>
      <p:pic>
        <p:nvPicPr>
          <p:cNvPr id="9" name="Image 3" descr="preencoded.png"/>
          <p:cNvPicPr>
            <a:picLocks noChangeAspect="1"/>
          </p:cNvPicPr>
          <p:nvPr/>
        </p:nvPicPr>
        <p:blipFill>
          <a:blip r:embed="rId6"/>
          <a:stretch>
            <a:fillRect/>
          </a:stretch>
        </p:blipFill>
        <p:spPr>
          <a:xfrm>
            <a:off x="548640" y="6419088"/>
            <a:ext cx="182880" cy="182880"/>
          </a:xfrm>
          <a:prstGeom prst="rect">
            <a:avLst/>
          </a:prstGeom>
        </p:spPr>
      </p:pic>
      <p:sp>
        <p:nvSpPr>
          <p:cNvPr id="10" name="Text 4"/>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5A5F73"/>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1" name="Text 5"/>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7  ·  ¡ESCUCHEN ESTO!</a:t>
            </a:r>
            <a:endParaRPr lang="en-US" sz="800"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548640" y="822960"/>
            <a:ext cx="1097280" cy="1097280"/>
          </a:xfrm>
          <a:prstGeom prst="ellipse">
            <a:avLst/>
          </a:prstGeom>
          <a:solidFill>
            <a:srgbClr val="5D63A5"/>
          </a:solidFill>
          <a:ln/>
        </p:spPr>
      </p:sp>
      <p:pic>
        <p:nvPicPr>
          <p:cNvPr id="3" name="Image 0" descr="preencoded.png"/>
          <p:cNvPicPr>
            <a:picLocks noChangeAspect="1"/>
          </p:cNvPicPr>
          <p:nvPr/>
        </p:nvPicPr>
        <p:blipFill>
          <a:blip r:embed="rId4"/>
          <a:stretch>
            <a:fillRect/>
          </a:stretch>
        </p:blipFill>
        <p:spPr>
          <a:xfrm>
            <a:off x="841248" y="1097280"/>
            <a:ext cx="512064" cy="548640"/>
          </a:xfrm>
          <a:prstGeom prst="rect">
            <a:avLst/>
          </a:prstGeom>
        </p:spPr>
      </p:pic>
      <p:sp>
        <p:nvSpPr>
          <p:cNvPr id="4" name="Text 1"/>
          <p:cNvSpPr txBox="1"/>
          <p:nvPr/>
        </p:nvSpPr>
        <p:spPr>
          <a:xfrm>
            <a:off x="1920240" y="868680"/>
            <a:ext cx="7315200" cy="1005840"/>
          </a:xfrm>
          <a:prstGeom prst="rect">
            <a:avLst/>
          </a:prstGeom>
          <a:noFill/>
          <a:ln/>
        </p:spPr>
        <p:txBody>
          <a:bodyPr wrap="square" lIns="0" tIns="0" rIns="0" bIns="0" rtlCol="0" anchor="ctr"/>
          <a:lstStyle/>
          <a:p>
            <a:pPr marL="0" indent="0">
              <a:buNone/>
            </a:pPr>
            <a:r>
              <a:rPr lang="en-US" sz="3000" b="1" dirty="0">
                <a:solidFill>
                  <a:srgbClr val="FFFFFF"/>
                </a:solidFill>
                <a:latin typeface="Century Gothic" pitchFamily="34" charset="0"/>
                <a:ea typeface="Century Gothic" pitchFamily="34" charset="-122"/>
                <a:cs typeface="Century Gothic" pitchFamily="34" charset="-120"/>
              </a:rPr>
              <a:t>Reflexiona</a:t>
            </a:r>
            <a:endParaRPr lang="en-US" sz="3000" dirty="0"/>
          </a:p>
          <a:p>
            <a:pPr marL="0" indent="0">
              <a:buNone/>
            </a:pPr>
            <a:r>
              <a:rPr lang="en-US" sz="1400" dirty="0">
                <a:solidFill>
                  <a:srgbClr val="A7ABDE"/>
                </a:solidFill>
                <a:latin typeface="Century Gothic" pitchFamily="34" charset="0"/>
                <a:ea typeface="Century Gothic" pitchFamily="34" charset="-122"/>
                <a:cs typeface="Century Gothic" pitchFamily="34" charset="-120"/>
              </a:rPr>
              <a:t>Un momento personal de introspección</a:t>
            </a:r>
            <a:endParaRPr lang="en-US" sz="3000" dirty="0"/>
          </a:p>
        </p:txBody>
      </p:sp>
      <p:sp>
        <p:nvSpPr>
          <p:cNvPr id="5" name="Text 2"/>
          <p:cNvSpPr txBox="1"/>
          <p:nvPr/>
        </p:nvSpPr>
        <p:spPr>
          <a:xfrm>
            <a:off x="548640" y="2148840"/>
            <a:ext cx="10972800" cy="3840480"/>
          </a:xfrm>
          <a:prstGeom prst="rect">
            <a:avLst/>
          </a:prstGeom>
          <a:noFill/>
          <a:ln/>
        </p:spPr>
        <p:txBody>
          <a:bodyPr wrap="square" lIns="0" tIns="0" rIns="0" bIns="0" rtlCol="0" anchor="ctr"/>
          <a:lstStyle/>
          <a:p>
            <a:pPr marL="0" indent="0">
              <a:lnSpc>
                <a:spcPct val="115000"/>
              </a:lnSpc>
              <a:buNone/>
            </a:pPr>
            <a:r>
              <a:rPr lang="en-US" sz="3200" dirty="0">
                <a:solidFill>
                  <a:srgbClr val="FFFFFF"/>
                </a:solidFill>
                <a:latin typeface="Century Gothic" pitchFamily="34" charset="0"/>
                <a:ea typeface="Century Gothic" pitchFamily="34" charset="-122"/>
                <a:cs typeface="Century Gothic" pitchFamily="34" charset="-120"/>
              </a:rPr>
              <a:t>¿Qué mensaje de Dios he estado resistiendo últimamente, y qué paso concreto de obediencia daré esta semana antes del próximo sábado?</a:t>
            </a:r>
            <a:endParaRPr lang="en-US" sz="3200" dirty="0"/>
          </a:p>
        </p:txBody>
      </p:sp>
      <p:pic>
        <p:nvPicPr>
          <p:cNvPr id="6" name="Image 1" descr="preencoded.png"/>
          <p:cNvPicPr>
            <a:picLocks noChangeAspect="1"/>
          </p:cNvPicPr>
          <p:nvPr/>
        </p:nvPicPr>
        <p:blipFill>
          <a:blip r:embed="rId5"/>
          <a:stretch>
            <a:fillRect/>
          </a:stretch>
        </p:blipFill>
        <p:spPr>
          <a:xfrm>
            <a:off x="548640" y="6419088"/>
            <a:ext cx="182880" cy="182880"/>
          </a:xfrm>
          <a:prstGeom prst="rect">
            <a:avLst/>
          </a:prstGeom>
        </p:spPr>
      </p:pic>
      <p:sp>
        <p:nvSpPr>
          <p:cNvPr id="7" name="Text 3"/>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8" name="Text 4"/>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7  ·  ¡ESCUCHEN ESTO!</a:t>
            </a:r>
            <a:endParaRPr lang="en-US" sz="800"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4F5FB"/>
        </a:solidFill>
        <a:effectLst/>
      </p:bgPr>
    </p:bg>
    <p:spTree>
      <p:nvGrpSpPr>
        <p:cNvPr id="1" name=""/>
        <p:cNvGrpSpPr/>
        <p:nvPr/>
      </p:nvGrpSpPr>
      <p:grpSpPr>
        <a:xfrm>
          <a:off x="0" y="0"/>
          <a:ext cx="0" cy="0"/>
          <a:chOff x="0" y="0"/>
          <a:chExt cx="0" cy="0"/>
        </a:xfrm>
      </p:grpSpPr>
      <p:sp>
        <p:nvSpPr>
          <p:cNvPr id="2" name="Shape 0"/>
          <p:cNvSpPr/>
          <p:nvPr/>
        </p:nvSpPr>
        <p:spPr>
          <a:xfrm>
            <a:off x="548640" y="502920"/>
            <a:ext cx="2792578" cy="384048"/>
          </a:xfrm>
          <a:prstGeom prst="roundRect">
            <a:avLst>
              <a:gd name="adj" fmla="val 50000"/>
            </a:avLst>
          </a:prstGeom>
          <a:solidFill>
            <a:srgbClr val="5D63A5"/>
          </a:solidFill>
          <a:ln/>
        </p:spPr>
      </p:sp>
      <p:pic>
        <p:nvPicPr>
          <p:cNvPr id="3" name="Image 0" descr="preencoded.png"/>
          <p:cNvPicPr>
            <a:picLocks noChangeAspect="1"/>
          </p:cNvPicPr>
          <p:nvPr/>
        </p:nvPicPr>
        <p:blipFill>
          <a:blip r:embed="rId3"/>
          <a:stretch>
            <a:fillRect/>
          </a:stretch>
        </p:blipFill>
        <p:spPr>
          <a:xfrm>
            <a:off x="694944" y="594360"/>
            <a:ext cx="201168" cy="201168"/>
          </a:xfrm>
          <a:prstGeom prst="rect">
            <a:avLst/>
          </a:prstGeom>
        </p:spPr>
      </p:pic>
      <p:sp>
        <p:nvSpPr>
          <p:cNvPr id="4" name="Text 1"/>
          <p:cNvSpPr txBox="1"/>
          <p:nvPr/>
        </p:nvSpPr>
        <p:spPr>
          <a:xfrm>
            <a:off x="969264" y="502920"/>
            <a:ext cx="2335378"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CREA · MI DECISIÓN</a:t>
            </a:r>
            <a:endParaRPr lang="en-US" sz="1100" dirty="0"/>
          </a:p>
        </p:txBody>
      </p:sp>
      <p:sp>
        <p:nvSpPr>
          <p:cNvPr id="5" name="Text 2"/>
          <p:cNvSpPr txBox="1"/>
          <p:nvPr/>
        </p:nvSpPr>
        <p:spPr>
          <a:xfrm>
            <a:off x="548640" y="1097280"/>
            <a:ext cx="8229600" cy="640080"/>
          </a:xfrm>
          <a:prstGeom prst="rect">
            <a:avLst/>
          </a:prstGeom>
          <a:noFill/>
          <a:ln/>
        </p:spPr>
        <p:txBody>
          <a:bodyPr wrap="square" lIns="0" tIns="0" rIns="0" bIns="0" rtlCol="0" anchor="t"/>
          <a:lstStyle/>
          <a:p>
            <a:pPr marL="0" indent="0">
              <a:buNone/>
            </a:pPr>
            <a:r>
              <a:rPr lang="en-US" sz="3200" b="1" dirty="0">
                <a:solidFill>
                  <a:srgbClr val="0B1621"/>
                </a:solidFill>
                <a:latin typeface="Century Gothic" pitchFamily="34" charset="0"/>
                <a:ea typeface="Century Gothic" pitchFamily="34" charset="-122"/>
                <a:cs typeface="Century Gothic" pitchFamily="34" charset="-120"/>
              </a:rPr>
              <a:t>Mi desafío para esta semana</a:t>
            </a:r>
            <a:endParaRPr lang="en-US" sz="3200" dirty="0"/>
          </a:p>
        </p:txBody>
      </p:sp>
      <p:sp>
        <p:nvSpPr>
          <p:cNvPr id="6" name="Text 3"/>
          <p:cNvSpPr txBox="1"/>
          <p:nvPr/>
        </p:nvSpPr>
        <p:spPr>
          <a:xfrm>
            <a:off x="548640" y="1719072"/>
            <a:ext cx="8229600" cy="320040"/>
          </a:xfrm>
          <a:prstGeom prst="rect">
            <a:avLst/>
          </a:prstGeom>
          <a:noFill/>
          <a:ln/>
        </p:spPr>
        <p:txBody>
          <a:bodyPr wrap="square" lIns="0" tIns="0" rIns="0" bIns="0" rtlCol="0" anchor="t"/>
          <a:lstStyle/>
          <a:p>
            <a:pPr marL="0" indent="0">
              <a:buNone/>
            </a:pPr>
            <a:r>
              <a:rPr lang="en-US" sz="1500" i="1" dirty="0">
                <a:solidFill>
                  <a:srgbClr val="5A5F73"/>
                </a:solidFill>
                <a:latin typeface="Calibri" pitchFamily="34" charset="0"/>
                <a:ea typeface="Calibri" pitchFamily="34" charset="-122"/>
                <a:cs typeface="Calibri" pitchFamily="34" charset="-120"/>
              </a:rPr>
              <a:t>Marca tu respuesta honesta:</a:t>
            </a:r>
            <a:endParaRPr lang="en-US" sz="1500" dirty="0"/>
          </a:p>
        </p:txBody>
      </p:sp>
      <p:sp>
        <p:nvSpPr>
          <p:cNvPr id="7" name="Shape 4"/>
          <p:cNvSpPr/>
          <p:nvPr/>
        </p:nvSpPr>
        <p:spPr>
          <a:xfrm>
            <a:off x="548640" y="2240280"/>
            <a:ext cx="11094415" cy="1188720"/>
          </a:xfrm>
          <a:prstGeom prst="rect">
            <a:avLst/>
          </a:prstGeom>
          <a:solidFill>
            <a:srgbClr val="FFFFFF"/>
          </a:solidFill>
          <a:ln w="9525">
            <a:solidFill>
              <a:srgbClr val="DADCEB"/>
            </a:solidFill>
            <a:prstDash val="solid"/>
          </a:ln>
          <a:effectLst>
            <a:outerShdw blurRad="76200" dist="25400" dir="5400000" algn="bl" rotWithShape="0">
              <a:srgbClr val="000000">
                <a:alpha val="8000"/>
              </a:srgbClr>
            </a:outerShdw>
          </a:effectLst>
        </p:spPr>
      </p:sp>
      <p:sp>
        <p:nvSpPr>
          <p:cNvPr id="8" name="Shape 5"/>
          <p:cNvSpPr/>
          <p:nvPr/>
        </p:nvSpPr>
        <p:spPr>
          <a:xfrm>
            <a:off x="822960" y="2532888"/>
            <a:ext cx="603504" cy="603504"/>
          </a:xfrm>
          <a:prstGeom prst="ellipse">
            <a:avLst/>
          </a:prstGeom>
          <a:solidFill>
            <a:srgbClr val="5D63A5"/>
          </a:solidFill>
          <a:ln/>
        </p:spPr>
      </p:sp>
      <p:sp>
        <p:nvSpPr>
          <p:cNvPr id="9" name="Text 6"/>
          <p:cNvSpPr txBox="1"/>
          <p:nvPr/>
        </p:nvSpPr>
        <p:spPr>
          <a:xfrm>
            <a:off x="822960" y="2532888"/>
            <a:ext cx="603504" cy="603504"/>
          </a:xfrm>
          <a:prstGeom prst="rect">
            <a:avLst/>
          </a:prstGeom>
          <a:noFill/>
          <a:ln/>
        </p:spPr>
        <p:txBody>
          <a:bodyPr wrap="square" lIns="0" tIns="0" rIns="0" bIns="0" rtlCol="0" anchor="ctr"/>
          <a:lstStyle/>
          <a:p>
            <a:pPr marL="0" indent="0" algn="ctr">
              <a:buNone/>
            </a:pPr>
            <a:r>
              <a:rPr lang="en-US" sz="2000" b="1" dirty="0">
                <a:solidFill>
                  <a:srgbClr val="FFFFFF"/>
                </a:solidFill>
                <a:latin typeface="Century Gothic" pitchFamily="34" charset="0"/>
                <a:ea typeface="Century Gothic" pitchFamily="34" charset="-122"/>
                <a:cs typeface="Century Gothic" pitchFamily="34" charset="-120"/>
              </a:rPr>
              <a:t>1</a:t>
            </a:r>
            <a:endParaRPr lang="en-US" sz="2000" dirty="0"/>
          </a:p>
        </p:txBody>
      </p:sp>
      <p:sp>
        <p:nvSpPr>
          <p:cNvPr id="10" name="Text 7"/>
          <p:cNvSpPr txBox="1"/>
          <p:nvPr/>
        </p:nvSpPr>
        <p:spPr>
          <a:xfrm>
            <a:off x="1645920" y="2240280"/>
            <a:ext cx="7635240" cy="1188720"/>
          </a:xfrm>
          <a:prstGeom prst="rect">
            <a:avLst/>
          </a:prstGeom>
          <a:noFill/>
          <a:ln/>
        </p:spPr>
        <p:txBody>
          <a:bodyPr wrap="square" lIns="0" tIns="0" rIns="0" bIns="0" rtlCol="0" anchor="ctr"/>
          <a:lstStyle/>
          <a:p>
            <a:pPr marL="0" indent="0">
              <a:buNone/>
            </a:pPr>
            <a:r>
              <a:rPr lang="en-US" sz="1700" dirty="0">
                <a:solidFill>
                  <a:srgbClr val="1F2233"/>
                </a:solidFill>
                <a:latin typeface="Calibri" pitchFamily="34" charset="0"/>
                <a:ea typeface="Calibri" pitchFamily="34" charset="-122"/>
                <a:cs typeface="Calibri" pitchFamily="34" charset="-120"/>
              </a:rPr>
              <a:t>Cuando reciba un consejo bíblico que me incomode esta semana, oraré antes de responder y no lo descartaré por venir de alguien imperfecto.</a:t>
            </a:r>
            <a:r>
              <a:rPr lang="en-US" sz="1700" b="1" dirty="0">
                <a:solidFill>
                  <a:srgbClr val="5D63A5"/>
                </a:solidFill>
                <a:latin typeface="Calibri" pitchFamily="34" charset="0"/>
                <a:ea typeface="Calibri" pitchFamily="34" charset="-122"/>
                <a:cs typeface="Calibri" pitchFamily="34" charset="-120"/>
              </a:rPr>
              <a:t> (2 Crónicas 36:12)</a:t>
            </a:r>
            <a:endParaRPr lang="en-US" sz="1700" dirty="0"/>
          </a:p>
        </p:txBody>
      </p:sp>
      <p:sp>
        <p:nvSpPr>
          <p:cNvPr id="11" name="Shape 8"/>
          <p:cNvSpPr/>
          <p:nvPr/>
        </p:nvSpPr>
        <p:spPr>
          <a:xfrm>
            <a:off x="9494215" y="2679192"/>
            <a:ext cx="310896" cy="310896"/>
          </a:xfrm>
          <a:prstGeom prst="roundRect">
            <a:avLst>
              <a:gd name="adj" fmla="val 14706"/>
            </a:avLst>
          </a:prstGeom>
          <a:solidFill>
            <a:srgbClr val="FFFFFF"/>
          </a:solidFill>
          <a:ln w="22225">
            <a:solidFill>
              <a:srgbClr val="EE8A2A"/>
            </a:solidFill>
            <a:prstDash val="solid"/>
          </a:ln>
        </p:spPr>
      </p:sp>
      <p:sp>
        <p:nvSpPr>
          <p:cNvPr id="12" name="Text 9"/>
          <p:cNvSpPr txBox="1"/>
          <p:nvPr/>
        </p:nvSpPr>
        <p:spPr>
          <a:xfrm>
            <a:off x="9896551" y="2679192"/>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Sí</a:t>
            </a:r>
            <a:endParaRPr lang="en-US" sz="1500" dirty="0"/>
          </a:p>
        </p:txBody>
      </p:sp>
      <p:sp>
        <p:nvSpPr>
          <p:cNvPr id="13" name="Shape 10"/>
          <p:cNvSpPr/>
          <p:nvPr/>
        </p:nvSpPr>
        <p:spPr>
          <a:xfrm>
            <a:off x="10500055" y="2679192"/>
            <a:ext cx="310896" cy="310896"/>
          </a:xfrm>
          <a:prstGeom prst="roundRect">
            <a:avLst>
              <a:gd name="adj" fmla="val 14706"/>
            </a:avLst>
          </a:prstGeom>
          <a:solidFill>
            <a:srgbClr val="FFFFFF"/>
          </a:solidFill>
          <a:ln w="22225">
            <a:solidFill>
              <a:srgbClr val="EE8A2A"/>
            </a:solidFill>
            <a:prstDash val="solid"/>
          </a:ln>
        </p:spPr>
      </p:sp>
      <p:sp>
        <p:nvSpPr>
          <p:cNvPr id="14" name="Text 11"/>
          <p:cNvSpPr txBox="1"/>
          <p:nvPr/>
        </p:nvSpPr>
        <p:spPr>
          <a:xfrm>
            <a:off x="10902391" y="2679192"/>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No</a:t>
            </a:r>
            <a:endParaRPr lang="en-US" sz="1500" dirty="0"/>
          </a:p>
        </p:txBody>
      </p:sp>
      <p:sp>
        <p:nvSpPr>
          <p:cNvPr id="15" name="Shape 12"/>
          <p:cNvSpPr/>
          <p:nvPr/>
        </p:nvSpPr>
        <p:spPr>
          <a:xfrm>
            <a:off x="548640" y="3630168"/>
            <a:ext cx="11094415" cy="1188720"/>
          </a:xfrm>
          <a:prstGeom prst="rect">
            <a:avLst/>
          </a:prstGeom>
          <a:solidFill>
            <a:srgbClr val="FFFFFF"/>
          </a:solidFill>
          <a:ln w="9525">
            <a:solidFill>
              <a:srgbClr val="DADCEB"/>
            </a:solidFill>
            <a:prstDash val="solid"/>
          </a:ln>
          <a:effectLst>
            <a:outerShdw blurRad="76200" dist="25400" dir="5400000" algn="bl" rotWithShape="0">
              <a:srgbClr val="000000">
                <a:alpha val="8000"/>
              </a:srgbClr>
            </a:outerShdw>
          </a:effectLst>
        </p:spPr>
      </p:sp>
      <p:sp>
        <p:nvSpPr>
          <p:cNvPr id="16" name="Shape 13"/>
          <p:cNvSpPr/>
          <p:nvPr/>
        </p:nvSpPr>
        <p:spPr>
          <a:xfrm>
            <a:off x="822960" y="3922776"/>
            <a:ext cx="603504" cy="603504"/>
          </a:xfrm>
          <a:prstGeom prst="ellipse">
            <a:avLst/>
          </a:prstGeom>
          <a:solidFill>
            <a:srgbClr val="5D63A5"/>
          </a:solidFill>
          <a:ln/>
        </p:spPr>
      </p:sp>
      <p:sp>
        <p:nvSpPr>
          <p:cNvPr id="17" name="Text 14"/>
          <p:cNvSpPr txBox="1"/>
          <p:nvPr/>
        </p:nvSpPr>
        <p:spPr>
          <a:xfrm>
            <a:off x="822960" y="3922776"/>
            <a:ext cx="603504" cy="603504"/>
          </a:xfrm>
          <a:prstGeom prst="rect">
            <a:avLst/>
          </a:prstGeom>
          <a:noFill/>
          <a:ln/>
        </p:spPr>
        <p:txBody>
          <a:bodyPr wrap="square" lIns="0" tIns="0" rIns="0" bIns="0" rtlCol="0" anchor="ctr"/>
          <a:lstStyle/>
          <a:p>
            <a:pPr marL="0" indent="0" algn="ctr">
              <a:buNone/>
            </a:pPr>
            <a:r>
              <a:rPr lang="en-US" sz="2000" b="1" dirty="0">
                <a:solidFill>
                  <a:srgbClr val="FFFFFF"/>
                </a:solidFill>
                <a:latin typeface="Century Gothic" pitchFamily="34" charset="0"/>
                <a:ea typeface="Century Gothic" pitchFamily="34" charset="-122"/>
                <a:cs typeface="Century Gothic" pitchFamily="34" charset="-120"/>
              </a:rPr>
              <a:t>2</a:t>
            </a:r>
            <a:endParaRPr lang="en-US" sz="2000" dirty="0"/>
          </a:p>
        </p:txBody>
      </p:sp>
      <p:sp>
        <p:nvSpPr>
          <p:cNvPr id="18" name="Text 15"/>
          <p:cNvSpPr txBox="1"/>
          <p:nvPr/>
        </p:nvSpPr>
        <p:spPr>
          <a:xfrm>
            <a:off x="1645920" y="3630168"/>
            <a:ext cx="7635240" cy="1188720"/>
          </a:xfrm>
          <a:prstGeom prst="rect">
            <a:avLst/>
          </a:prstGeom>
          <a:noFill/>
          <a:ln/>
        </p:spPr>
        <p:txBody>
          <a:bodyPr wrap="square" lIns="0" tIns="0" rIns="0" bIns="0" rtlCol="0" anchor="ctr"/>
          <a:lstStyle/>
          <a:p>
            <a:pPr marL="0" indent="0">
              <a:buNone/>
            </a:pPr>
            <a:r>
              <a:rPr lang="en-US" sz="1700" dirty="0">
                <a:solidFill>
                  <a:srgbClr val="1F2233"/>
                </a:solidFill>
                <a:latin typeface="Calibri" pitchFamily="34" charset="0"/>
                <a:ea typeface="Calibri" pitchFamily="34" charset="-122"/>
                <a:cs typeface="Calibri" pitchFamily="34" charset="-120"/>
              </a:rPr>
              <a:t>Leeré Jeremías 36 y 1 Corintios 10 en mi devoción personal y anotaré una advertencia que Dios me dirige a mí.</a:t>
            </a:r>
            <a:r>
              <a:rPr lang="en-US" sz="1700" b="1" dirty="0">
                <a:solidFill>
                  <a:srgbClr val="5D63A5"/>
                </a:solidFill>
                <a:latin typeface="Calibri" pitchFamily="34" charset="0"/>
                <a:ea typeface="Calibri" pitchFamily="34" charset="-122"/>
                <a:cs typeface="Calibri" pitchFamily="34" charset="-120"/>
              </a:rPr>
              <a:t> (1 Corintios 10:11)</a:t>
            </a:r>
            <a:endParaRPr lang="en-US" sz="1700" dirty="0"/>
          </a:p>
        </p:txBody>
      </p:sp>
      <p:sp>
        <p:nvSpPr>
          <p:cNvPr id="19" name="Shape 16"/>
          <p:cNvSpPr/>
          <p:nvPr/>
        </p:nvSpPr>
        <p:spPr>
          <a:xfrm>
            <a:off x="9494215" y="4069080"/>
            <a:ext cx="310896" cy="310896"/>
          </a:xfrm>
          <a:prstGeom prst="roundRect">
            <a:avLst>
              <a:gd name="adj" fmla="val 14706"/>
            </a:avLst>
          </a:prstGeom>
          <a:solidFill>
            <a:srgbClr val="FFFFFF"/>
          </a:solidFill>
          <a:ln w="22225">
            <a:solidFill>
              <a:srgbClr val="EE8A2A"/>
            </a:solidFill>
            <a:prstDash val="solid"/>
          </a:ln>
        </p:spPr>
      </p:sp>
      <p:sp>
        <p:nvSpPr>
          <p:cNvPr id="20" name="Text 17"/>
          <p:cNvSpPr txBox="1"/>
          <p:nvPr/>
        </p:nvSpPr>
        <p:spPr>
          <a:xfrm>
            <a:off x="9896551" y="4069080"/>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Sí</a:t>
            </a:r>
            <a:endParaRPr lang="en-US" sz="1500" dirty="0"/>
          </a:p>
        </p:txBody>
      </p:sp>
      <p:sp>
        <p:nvSpPr>
          <p:cNvPr id="21" name="Shape 18"/>
          <p:cNvSpPr/>
          <p:nvPr/>
        </p:nvSpPr>
        <p:spPr>
          <a:xfrm>
            <a:off x="10500055" y="4069080"/>
            <a:ext cx="310896" cy="310896"/>
          </a:xfrm>
          <a:prstGeom prst="roundRect">
            <a:avLst>
              <a:gd name="adj" fmla="val 14706"/>
            </a:avLst>
          </a:prstGeom>
          <a:solidFill>
            <a:srgbClr val="FFFFFF"/>
          </a:solidFill>
          <a:ln w="22225">
            <a:solidFill>
              <a:srgbClr val="EE8A2A"/>
            </a:solidFill>
            <a:prstDash val="solid"/>
          </a:ln>
        </p:spPr>
      </p:sp>
      <p:sp>
        <p:nvSpPr>
          <p:cNvPr id="22" name="Text 19"/>
          <p:cNvSpPr txBox="1"/>
          <p:nvPr/>
        </p:nvSpPr>
        <p:spPr>
          <a:xfrm>
            <a:off x="10902391" y="4069080"/>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No</a:t>
            </a:r>
            <a:endParaRPr lang="en-US" sz="1500" dirty="0"/>
          </a:p>
        </p:txBody>
      </p:sp>
      <p:sp>
        <p:nvSpPr>
          <p:cNvPr id="23" name="Shape 20"/>
          <p:cNvSpPr/>
          <p:nvPr/>
        </p:nvSpPr>
        <p:spPr>
          <a:xfrm>
            <a:off x="548640" y="5020056"/>
            <a:ext cx="11094415" cy="1188720"/>
          </a:xfrm>
          <a:prstGeom prst="rect">
            <a:avLst/>
          </a:prstGeom>
          <a:solidFill>
            <a:srgbClr val="FFFFFF"/>
          </a:solidFill>
          <a:ln w="9525">
            <a:solidFill>
              <a:srgbClr val="DADCEB"/>
            </a:solidFill>
            <a:prstDash val="solid"/>
          </a:ln>
          <a:effectLst>
            <a:outerShdw blurRad="76200" dist="25400" dir="5400000" algn="bl" rotWithShape="0">
              <a:srgbClr val="000000">
                <a:alpha val="8000"/>
              </a:srgbClr>
            </a:outerShdw>
          </a:effectLst>
        </p:spPr>
      </p:sp>
      <p:sp>
        <p:nvSpPr>
          <p:cNvPr id="24" name="Shape 21"/>
          <p:cNvSpPr/>
          <p:nvPr/>
        </p:nvSpPr>
        <p:spPr>
          <a:xfrm>
            <a:off x="822960" y="5312664"/>
            <a:ext cx="603504" cy="603504"/>
          </a:xfrm>
          <a:prstGeom prst="ellipse">
            <a:avLst/>
          </a:prstGeom>
          <a:solidFill>
            <a:srgbClr val="5D63A5"/>
          </a:solidFill>
          <a:ln/>
        </p:spPr>
      </p:sp>
      <p:sp>
        <p:nvSpPr>
          <p:cNvPr id="25" name="Text 22"/>
          <p:cNvSpPr txBox="1"/>
          <p:nvPr/>
        </p:nvSpPr>
        <p:spPr>
          <a:xfrm>
            <a:off x="822960" y="5312664"/>
            <a:ext cx="603504" cy="603504"/>
          </a:xfrm>
          <a:prstGeom prst="rect">
            <a:avLst/>
          </a:prstGeom>
          <a:noFill/>
          <a:ln/>
        </p:spPr>
        <p:txBody>
          <a:bodyPr wrap="square" lIns="0" tIns="0" rIns="0" bIns="0" rtlCol="0" anchor="ctr"/>
          <a:lstStyle/>
          <a:p>
            <a:pPr marL="0" indent="0" algn="ctr">
              <a:buNone/>
            </a:pPr>
            <a:r>
              <a:rPr lang="en-US" sz="2000" b="1" dirty="0">
                <a:solidFill>
                  <a:srgbClr val="FFFFFF"/>
                </a:solidFill>
                <a:latin typeface="Century Gothic" pitchFamily="34" charset="0"/>
                <a:ea typeface="Century Gothic" pitchFamily="34" charset="-122"/>
                <a:cs typeface="Century Gothic" pitchFamily="34" charset="-120"/>
              </a:rPr>
              <a:t>3</a:t>
            </a:r>
            <a:endParaRPr lang="en-US" sz="2000" dirty="0"/>
          </a:p>
        </p:txBody>
      </p:sp>
      <p:sp>
        <p:nvSpPr>
          <p:cNvPr id="26" name="Text 23"/>
          <p:cNvSpPr txBox="1"/>
          <p:nvPr/>
        </p:nvSpPr>
        <p:spPr>
          <a:xfrm>
            <a:off x="1645920" y="5020056"/>
            <a:ext cx="7635240" cy="1188720"/>
          </a:xfrm>
          <a:prstGeom prst="rect">
            <a:avLst/>
          </a:prstGeom>
          <a:noFill/>
          <a:ln/>
        </p:spPr>
        <p:txBody>
          <a:bodyPr wrap="square" lIns="0" tIns="0" rIns="0" bIns="0" rtlCol="0" anchor="ctr"/>
          <a:lstStyle/>
          <a:p>
            <a:pPr marL="0" indent="0">
              <a:buNone/>
            </a:pPr>
            <a:r>
              <a:rPr lang="en-US" sz="1700" dirty="0">
                <a:solidFill>
                  <a:srgbClr val="1F2233"/>
                </a:solidFill>
                <a:latin typeface="Calibri" pitchFamily="34" charset="0"/>
                <a:ea typeface="Calibri" pitchFamily="34" charset="-122"/>
                <a:cs typeface="Calibri" pitchFamily="34" charset="-120"/>
              </a:rPr>
              <a:t>Ante una crítica a la Biblia o a Elena de White, responderé con paciencia y amor fraternal, sin burla ni enojo.</a:t>
            </a:r>
            <a:r>
              <a:rPr lang="en-US" sz="1700" b="1" dirty="0">
                <a:solidFill>
                  <a:srgbClr val="5D63A5"/>
                </a:solidFill>
                <a:latin typeface="Calibri" pitchFamily="34" charset="0"/>
                <a:ea typeface="Calibri" pitchFamily="34" charset="-122"/>
                <a:cs typeface="Calibri" pitchFamily="34" charset="-120"/>
              </a:rPr>
              <a:t> (1 Pedro 3:15)</a:t>
            </a:r>
            <a:endParaRPr lang="en-US" sz="1700" dirty="0"/>
          </a:p>
        </p:txBody>
      </p:sp>
      <p:sp>
        <p:nvSpPr>
          <p:cNvPr id="27" name="Shape 24"/>
          <p:cNvSpPr/>
          <p:nvPr/>
        </p:nvSpPr>
        <p:spPr>
          <a:xfrm>
            <a:off x="9494215" y="5458968"/>
            <a:ext cx="310896" cy="310896"/>
          </a:xfrm>
          <a:prstGeom prst="roundRect">
            <a:avLst>
              <a:gd name="adj" fmla="val 14706"/>
            </a:avLst>
          </a:prstGeom>
          <a:solidFill>
            <a:srgbClr val="FFFFFF"/>
          </a:solidFill>
          <a:ln w="22225">
            <a:solidFill>
              <a:srgbClr val="EE8A2A"/>
            </a:solidFill>
            <a:prstDash val="solid"/>
          </a:ln>
        </p:spPr>
      </p:sp>
      <p:sp>
        <p:nvSpPr>
          <p:cNvPr id="28" name="Text 25"/>
          <p:cNvSpPr txBox="1"/>
          <p:nvPr/>
        </p:nvSpPr>
        <p:spPr>
          <a:xfrm>
            <a:off x="9896551" y="5458968"/>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Sí</a:t>
            </a:r>
            <a:endParaRPr lang="en-US" sz="1500" dirty="0"/>
          </a:p>
        </p:txBody>
      </p:sp>
      <p:sp>
        <p:nvSpPr>
          <p:cNvPr id="29" name="Shape 26"/>
          <p:cNvSpPr/>
          <p:nvPr/>
        </p:nvSpPr>
        <p:spPr>
          <a:xfrm>
            <a:off x="10500055" y="5458968"/>
            <a:ext cx="310896" cy="310896"/>
          </a:xfrm>
          <a:prstGeom prst="roundRect">
            <a:avLst>
              <a:gd name="adj" fmla="val 14706"/>
            </a:avLst>
          </a:prstGeom>
          <a:solidFill>
            <a:srgbClr val="FFFFFF"/>
          </a:solidFill>
          <a:ln w="22225">
            <a:solidFill>
              <a:srgbClr val="EE8A2A"/>
            </a:solidFill>
            <a:prstDash val="solid"/>
          </a:ln>
        </p:spPr>
      </p:sp>
      <p:sp>
        <p:nvSpPr>
          <p:cNvPr id="30" name="Text 27"/>
          <p:cNvSpPr txBox="1"/>
          <p:nvPr/>
        </p:nvSpPr>
        <p:spPr>
          <a:xfrm>
            <a:off x="10902391" y="5458968"/>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No</a:t>
            </a:r>
            <a:endParaRPr lang="en-US" sz="1500" dirty="0"/>
          </a:p>
        </p:txBody>
      </p:sp>
      <p:pic>
        <p:nvPicPr>
          <p:cNvPr id="31" name="Image 1" descr="preencoded.png"/>
          <p:cNvPicPr>
            <a:picLocks noChangeAspect="1"/>
          </p:cNvPicPr>
          <p:nvPr/>
        </p:nvPicPr>
        <p:blipFill>
          <a:blip r:embed="rId4"/>
          <a:stretch>
            <a:fillRect/>
          </a:stretch>
        </p:blipFill>
        <p:spPr>
          <a:xfrm>
            <a:off x="548640" y="6419088"/>
            <a:ext cx="182880" cy="182880"/>
          </a:xfrm>
          <a:prstGeom prst="rect">
            <a:avLst/>
          </a:prstGeom>
        </p:spPr>
      </p:pic>
      <p:sp>
        <p:nvSpPr>
          <p:cNvPr id="32" name="Text 28"/>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5A5F73"/>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33" name="Text 29"/>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7  ·  ¡ESCUCHEN ESTO!</a:t>
            </a:r>
            <a:endParaRPr lang="en-US" sz="800"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4"/>
          <a:stretch>
            <a:fillRect/>
          </a:stretch>
        </p:blipFill>
        <p:spPr>
          <a:xfrm>
            <a:off x="5730088" y="640080"/>
            <a:ext cx="731520" cy="731520"/>
          </a:xfrm>
          <a:prstGeom prst="rect">
            <a:avLst/>
          </a:prstGeom>
        </p:spPr>
      </p:pic>
      <p:sp>
        <p:nvSpPr>
          <p:cNvPr id="3" name="Text 0"/>
          <p:cNvSpPr txBox="1"/>
          <p:nvPr/>
        </p:nvSpPr>
        <p:spPr>
          <a:xfrm>
            <a:off x="1066648" y="1645920"/>
            <a:ext cx="10058400" cy="4206240"/>
          </a:xfrm>
          <a:prstGeom prst="rect">
            <a:avLst/>
          </a:prstGeom>
          <a:noFill/>
          <a:ln/>
        </p:spPr>
        <p:txBody>
          <a:bodyPr wrap="square" lIns="0" tIns="0" rIns="0" bIns="0" rtlCol="0" anchor="ctr"/>
          <a:lstStyle/>
          <a:p>
            <a:pPr marL="0" indent="0" algn="ctr">
              <a:lnSpc>
                <a:spcPct val="112000"/>
              </a:lnSpc>
              <a:spcAft>
                <a:spcPts val="1800"/>
              </a:spcAft>
              <a:buNone/>
            </a:pPr>
            <a:r>
              <a:rPr lang="en-US" sz="3200" i="1" dirty="0">
                <a:solidFill>
                  <a:srgbClr val="FFFFFF"/>
                </a:solidFill>
                <a:latin typeface="Century Gothic" pitchFamily="34" charset="0"/>
                <a:ea typeface="Century Gothic" pitchFamily="34" charset="-122"/>
                <a:cs typeface="Century Gothic" pitchFamily="34" charset="-120"/>
              </a:rPr>
              <a:t>“Estas cosas les sucedieron por ejemplo, y fueron escritas para advertirnos a nosotros, a los que han llegado al fin del tiempo”</a:t>
            </a:r>
            <a:endParaRPr lang="en-US" sz="3200" dirty="0"/>
          </a:p>
          <a:p>
            <a:pPr marL="0" indent="0" algn="ctr">
              <a:lnSpc>
                <a:spcPct val="112000"/>
              </a:lnSpc>
              <a:buNone/>
            </a:pPr>
            <a:r>
              <a:rPr lang="en-US" sz="2200" b="1" dirty="0">
                <a:solidFill>
                  <a:srgbClr val="A7ABDE"/>
                </a:solidFill>
                <a:latin typeface="Century Gothic" pitchFamily="34" charset="0"/>
                <a:ea typeface="Century Gothic" pitchFamily="34" charset="-122"/>
                <a:cs typeface="Century Gothic" pitchFamily="34" charset="-120"/>
              </a:rPr>
              <a:t>1 Corintios 10:11</a:t>
            </a:r>
            <a:endParaRPr lang="en-US" sz="3200" dirty="0"/>
          </a:p>
        </p:txBody>
      </p:sp>
      <p:sp>
        <p:nvSpPr>
          <p:cNvPr id="4" name="Text 1"/>
          <p:cNvSpPr txBox="1"/>
          <p:nvPr/>
        </p:nvSpPr>
        <p:spPr>
          <a:xfrm>
            <a:off x="0" y="6172200"/>
            <a:ext cx="12191695" cy="274320"/>
          </a:xfrm>
          <a:prstGeom prst="rect">
            <a:avLst/>
          </a:prstGeom>
          <a:noFill/>
          <a:ln/>
        </p:spPr>
        <p:txBody>
          <a:bodyPr wrap="square" lIns="0" tIns="0" rIns="0" bIns="0" rtlCol="0" anchor="t"/>
          <a:lstStyle/>
          <a:p>
            <a:pPr marL="0" indent="0" algn="ctr">
              <a:buNone/>
            </a:pPr>
            <a:r>
              <a:rPr lang="en-US" sz="1000" kern="0" spc="300" dirty="0">
                <a:solidFill>
                  <a:srgbClr val="A7ABDE"/>
                </a:solidFill>
                <a:latin typeface="Century Gothic" pitchFamily="34" charset="0"/>
                <a:ea typeface="Century Gothic" pitchFamily="34" charset="-122"/>
                <a:cs typeface="Century Gothic" pitchFamily="34" charset="-120"/>
              </a:rPr>
              <a:t>DR. TITO GOICOCHEA M.  -  NEED DSA</a:t>
            </a:r>
            <a:endParaRPr lang="en-US" sz="1000"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502920"/>
            <a:ext cx="5486400" cy="274320"/>
          </a:xfrm>
          <a:prstGeom prst="rect">
            <a:avLst/>
          </a:prstGeom>
          <a:noFill/>
          <a:ln/>
        </p:spPr>
        <p:txBody>
          <a:bodyPr wrap="square" lIns="0" tIns="0" rIns="0" bIns="0" rtlCol="0" anchor="t"/>
          <a:lstStyle/>
          <a:p>
            <a:pPr marL="0" indent="0">
              <a:buNone/>
            </a:pPr>
            <a:r>
              <a:rPr lang="en-US" sz="1300" b="1" kern="0" spc="500" dirty="0">
                <a:solidFill>
                  <a:srgbClr val="FFFFFF"/>
                </a:solidFill>
                <a:latin typeface="Century Gothic" pitchFamily="34" charset="0"/>
                <a:ea typeface="Century Gothic" pitchFamily="34" charset="-122"/>
                <a:cs typeface="Century Gothic" pitchFamily="34" charset="-120"/>
              </a:rPr>
              <a:t>EL DON DE PROFECÍA</a:t>
            </a:r>
            <a:endParaRPr lang="en-US" sz="1300" dirty="0"/>
          </a:p>
        </p:txBody>
      </p:sp>
      <p:sp>
        <p:nvSpPr>
          <p:cNvPr id="3" name="Text 1"/>
          <p:cNvSpPr txBox="1"/>
          <p:nvPr/>
        </p:nvSpPr>
        <p:spPr>
          <a:xfrm>
            <a:off x="548640" y="822960"/>
            <a:ext cx="5943600" cy="274320"/>
          </a:xfrm>
          <a:prstGeom prst="rect">
            <a:avLst/>
          </a:prstGeom>
          <a:noFill/>
          <a:ln/>
        </p:spPr>
        <p:txBody>
          <a:bodyPr wrap="square" lIns="0" tIns="0" rIns="0" bIns="0" rtlCol="0" anchor="t"/>
          <a:lstStyle/>
          <a:p>
            <a:pPr marL="0" indent="0">
              <a:buNone/>
            </a:pPr>
            <a:r>
              <a:rPr lang="en-US" sz="1100" kern="0" spc="100" dirty="0">
                <a:solidFill>
                  <a:srgbClr val="A7ABDE"/>
                </a:solidFill>
                <a:latin typeface="Calibri" pitchFamily="34" charset="0"/>
                <a:ea typeface="Calibri" pitchFamily="34" charset="-122"/>
                <a:cs typeface="Calibri" pitchFamily="34" charset="-120"/>
              </a:rPr>
              <a:t>Guía didáctica · Escuela Sabática de Adultos · IV Trimestre 2026</a:t>
            </a:r>
            <a:endParaRPr lang="en-US" sz="1100" dirty="0"/>
          </a:p>
        </p:txBody>
      </p:sp>
      <p:sp>
        <p:nvSpPr>
          <p:cNvPr id="4" name="Text 2"/>
          <p:cNvSpPr txBox="1"/>
          <p:nvPr/>
        </p:nvSpPr>
        <p:spPr>
          <a:xfrm>
            <a:off x="502920" y="1874520"/>
            <a:ext cx="2377440" cy="1325880"/>
          </a:xfrm>
          <a:prstGeom prst="rect">
            <a:avLst/>
          </a:prstGeom>
          <a:noFill/>
          <a:ln/>
        </p:spPr>
        <p:txBody>
          <a:bodyPr wrap="square" lIns="0" tIns="0" rIns="0" bIns="0" rtlCol="0" anchor="b"/>
          <a:lstStyle/>
          <a:p>
            <a:pPr marL="0" indent="0">
              <a:buNone/>
            </a:pPr>
            <a:r>
              <a:rPr lang="en-US" sz="9600" b="1" dirty="0">
                <a:solidFill>
                  <a:srgbClr val="A7ABDE"/>
                </a:solidFill>
                <a:latin typeface="Century Gothic" pitchFamily="34" charset="0"/>
                <a:ea typeface="Century Gothic" pitchFamily="34" charset="-122"/>
                <a:cs typeface="Century Gothic" pitchFamily="34" charset="-120"/>
              </a:rPr>
              <a:t>08</a:t>
            </a:r>
            <a:endParaRPr lang="en-US" sz="9600" dirty="0"/>
          </a:p>
        </p:txBody>
      </p:sp>
      <p:sp>
        <p:nvSpPr>
          <p:cNvPr id="5" name="Shape 3"/>
          <p:cNvSpPr/>
          <p:nvPr/>
        </p:nvSpPr>
        <p:spPr>
          <a:xfrm>
            <a:off x="2788920" y="2331720"/>
            <a:ext cx="0" cy="777240"/>
          </a:xfrm>
          <a:prstGeom prst="line">
            <a:avLst/>
          </a:prstGeom>
          <a:noFill/>
          <a:ln w="12700">
            <a:solidFill>
              <a:srgbClr val="A7ABDE"/>
            </a:solidFill>
            <a:prstDash val="solid"/>
          </a:ln>
        </p:spPr>
      </p:sp>
      <p:sp>
        <p:nvSpPr>
          <p:cNvPr id="6" name="Text 4"/>
          <p:cNvSpPr txBox="1"/>
          <p:nvPr/>
        </p:nvSpPr>
        <p:spPr>
          <a:xfrm>
            <a:off x="2971800" y="2377440"/>
            <a:ext cx="2194560" cy="731520"/>
          </a:xfrm>
          <a:prstGeom prst="rect">
            <a:avLst/>
          </a:prstGeom>
          <a:noFill/>
          <a:ln/>
        </p:spPr>
        <p:txBody>
          <a:bodyPr wrap="square" lIns="0" tIns="0" rIns="0" bIns="0" rtlCol="0" anchor="ctr"/>
          <a:lstStyle/>
          <a:p>
            <a:pPr marL="0" indent="0">
              <a:buNone/>
            </a:pPr>
            <a:r>
              <a:rPr lang="en-US" sz="1400" b="1" kern="0" spc="400" dirty="0">
                <a:solidFill>
                  <a:srgbClr val="FFFFFF"/>
                </a:solidFill>
                <a:latin typeface="Century Gothic" pitchFamily="34" charset="0"/>
                <a:ea typeface="Century Gothic" pitchFamily="34" charset="-122"/>
                <a:cs typeface="Century Gothic" pitchFamily="34" charset="-120"/>
              </a:rPr>
              <a:t>LECCIÓN</a:t>
            </a:r>
            <a:endParaRPr lang="en-US" sz="1400" dirty="0"/>
          </a:p>
          <a:p>
            <a:pPr marL="0" indent="0">
              <a:buNone/>
            </a:pPr>
            <a:r>
              <a:rPr lang="en-US" sz="1100" kern="0" spc="200" dirty="0">
                <a:solidFill>
                  <a:srgbClr val="A7ABDE"/>
                </a:solidFill>
                <a:latin typeface="Century Gothic" pitchFamily="34" charset="0"/>
                <a:ea typeface="Century Gothic" pitchFamily="34" charset="-122"/>
                <a:cs typeface="Century Gothic" pitchFamily="34" charset="-120"/>
              </a:rPr>
              <a:t>8 de 13</a:t>
            </a:r>
            <a:endParaRPr lang="en-US" sz="1400" dirty="0"/>
          </a:p>
        </p:txBody>
      </p:sp>
      <p:sp>
        <p:nvSpPr>
          <p:cNvPr id="7" name="Text 5"/>
          <p:cNvSpPr txBox="1"/>
          <p:nvPr/>
        </p:nvSpPr>
        <p:spPr>
          <a:xfrm>
            <a:off x="548640" y="3337560"/>
            <a:ext cx="6035040" cy="1737360"/>
          </a:xfrm>
          <a:prstGeom prst="rect">
            <a:avLst/>
          </a:prstGeom>
          <a:noFill/>
          <a:ln/>
        </p:spPr>
        <p:txBody>
          <a:bodyPr wrap="square" lIns="0" tIns="0" rIns="0" bIns="0" rtlCol="0" anchor="t"/>
          <a:lstStyle/>
          <a:p>
            <a:pPr marL="0" indent="0">
              <a:lnSpc>
                <a:spcPct val="95000"/>
              </a:lnSpc>
              <a:buNone/>
            </a:pPr>
            <a:r>
              <a:rPr lang="en-US" sz="3200" b="1" dirty="0">
                <a:solidFill>
                  <a:srgbClr val="FFFFFF"/>
                </a:solidFill>
                <a:latin typeface="Century Gothic" pitchFamily="34" charset="0"/>
                <a:ea typeface="Century Gothic" pitchFamily="34" charset="-122"/>
                <a:cs typeface="Century Gothic" pitchFamily="34" charset="-120"/>
              </a:rPr>
              <a:t>INTERPRETACIÓN DE LOS ESCRITOS PROFÉTICOS</a:t>
            </a:r>
            <a:endParaRPr lang="en-US" sz="3200" dirty="0"/>
          </a:p>
        </p:txBody>
      </p:sp>
      <p:sp>
        <p:nvSpPr>
          <p:cNvPr id="8" name="Text 6"/>
          <p:cNvSpPr txBox="1"/>
          <p:nvPr/>
        </p:nvSpPr>
        <p:spPr>
          <a:xfrm>
            <a:off x="548640" y="5166360"/>
            <a:ext cx="6035040" cy="365760"/>
          </a:xfrm>
          <a:prstGeom prst="rect">
            <a:avLst/>
          </a:prstGeom>
          <a:noFill/>
          <a:ln/>
        </p:spPr>
        <p:txBody>
          <a:bodyPr wrap="square" lIns="0" tIns="0" rIns="0" bIns="0" rtlCol="0" anchor="t"/>
          <a:lstStyle/>
          <a:p>
            <a:pPr marL="0" indent="0">
              <a:buNone/>
            </a:pPr>
            <a:r>
              <a:rPr lang="en-US" sz="1800" i="1" dirty="0">
                <a:solidFill>
                  <a:srgbClr val="A7ABDE"/>
                </a:solidFill>
                <a:latin typeface="Calibri" pitchFamily="34" charset="0"/>
                <a:ea typeface="Calibri" pitchFamily="34" charset="-122"/>
                <a:cs typeface="Calibri" pitchFamily="34" charset="-120"/>
              </a:rPr>
              <a:t>Para el sábado 21 de noviembre de 2026</a:t>
            </a:r>
            <a:endParaRPr lang="en-US" sz="1800" dirty="0"/>
          </a:p>
        </p:txBody>
      </p:sp>
      <p:pic>
        <p:nvPicPr>
          <p:cNvPr id="9" name="Image 0" descr="preencoded.png"/>
          <p:cNvPicPr>
            <a:picLocks noChangeAspect="1"/>
          </p:cNvPicPr>
          <p:nvPr/>
        </p:nvPicPr>
        <p:blipFill>
          <a:blip r:embed="rId4"/>
          <a:stretch>
            <a:fillRect/>
          </a:stretch>
        </p:blipFill>
        <p:spPr>
          <a:xfrm>
            <a:off x="548640" y="6080760"/>
            <a:ext cx="310896" cy="310896"/>
          </a:xfrm>
          <a:prstGeom prst="rect">
            <a:avLst/>
          </a:prstGeom>
        </p:spPr>
      </p:pic>
      <p:sp>
        <p:nvSpPr>
          <p:cNvPr id="10" name="Text 7"/>
          <p:cNvSpPr txBox="1"/>
          <p:nvPr/>
        </p:nvSpPr>
        <p:spPr>
          <a:xfrm>
            <a:off x="987552" y="6080760"/>
            <a:ext cx="5486400" cy="310896"/>
          </a:xfrm>
          <a:prstGeom prst="rect">
            <a:avLst/>
          </a:prstGeom>
          <a:noFill/>
          <a:ln/>
        </p:spPr>
        <p:txBody>
          <a:bodyPr wrap="square" lIns="0" tIns="0" rIns="0" bIns="0" rtlCol="0" anchor="ctr"/>
          <a:lstStyle/>
          <a:p>
            <a:pPr marL="0" indent="0">
              <a:buNone/>
            </a:pPr>
            <a:r>
              <a:rPr lang="en-US" sz="1100" kern="0" spc="300" dirty="0">
                <a:solidFill>
                  <a:srgbClr val="FFFFFF"/>
                </a:solidFill>
                <a:latin typeface="Century Gothic" pitchFamily="34" charset="0"/>
                <a:ea typeface="Century Gothic" pitchFamily="34" charset="-122"/>
                <a:cs typeface="Century Gothic" pitchFamily="34" charset="-120"/>
              </a:rPr>
              <a:t>DR. TITO GOICOCHEA M.  -  NEED DSA</a:t>
            </a:r>
            <a:endParaRPr lang="en-US" sz="1100"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548640" y="502920"/>
            <a:ext cx="3494837" cy="384048"/>
          </a:xfrm>
          <a:prstGeom prst="roundRect">
            <a:avLst>
              <a:gd name="adj" fmla="val 50000"/>
            </a:avLst>
          </a:prstGeom>
          <a:solidFill>
            <a:srgbClr val="5D63A5"/>
          </a:solidFill>
          <a:ln/>
        </p:spPr>
      </p:sp>
      <p:pic>
        <p:nvPicPr>
          <p:cNvPr id="3" name="Image 0" descr="preencoded.png"/>
          <p:cNvPicPr>
            <a:picLocks noChangeAspect="1"/>
          </p:cNvPicPr>
          <p:nvPr/>
        </p:nvPicPr>
        <p:blipFill>
          <a:blip r:embed="rId4"/>
          <a:stretch>
            <a:fillRect/>
          </a:stretch>
        </p:blipFill>
        <p:spPr>
          <a:xfrm>
            <a:off x="694944" y="594360"/>
            <a:ext cx="201168" cy="201168"/>
          </a:xfrm>
          <a:prstGeom prst="rect">
            <a:avLst/>
          </a:prstGeom>
        </p:spPr>
      </p:pic>
      <p:sp>
        <p:nvSpPr>
          <p:cNvPr id="4" name="Text 1"/>
          <p:cNvSpPr txBox="1"/>
          <p:nvPr/>
        </p:nvSpPr>
        <p:spPr>
          <a:xfrm>
            <a:off x="969264" y="502920"/>
            <a:ext cx="3037637"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MOTIVA · INICIO DEL TEMA</a:t>
            </a:r>
            <a:endParaRPr lang="en-US" sz="1100" dirty="0"/>
          </a:p>
        </p:txBody>
      </p:sp>
      <p:sp>
        <p:nvSpPr>
          <p:cNvPr id="5" name="Text 2"/>
          <p:cNvSpPr txBox="1"/>
          <p:nvPr/>
        </p:nvSpPr>
        <p:spPr>
          <a:xfrm>
            <a:off x="548640" y="1325880"/>
            <a:ext cx="7315200" cy="274320"/>
          </a:xfrm>
          <a:prstGeom prst="rect">
            <a:avLst/>
          </a:prstGeom>
          <a:noFill/>
          <a:ln/>
        </p:spPr>
        <p:txBody>
          <a:bodyPr wrap="square" lIns="0" tIns="0" rIns="0" bIns="0" rtlCol="0" anchor="t"/>
          <a:lstStyle/>
          <a:p>
            <a:pPr marL="0" indent="0">
              <a:buNone/>
            </a:pPr>
            <a:r>
              <a:rPr lang="en-US" sz="1100" b="1" kern="0" spc="300" dirty="0">
                <a:solidFill>
                  <a:srgbClr val="A7ABDE"/>
                </a:solidFill>
                <a:latin typeface="Century Gothic" pitchFamily="34" charset="0"/>
                <a:ea typeface="Century Gothic" pitchFamily="34" charset="-122"/>
                <a:cs typeface="Century Gothic" pitchFamily="34" charset="-120"/>
              </a:rPr>
              <a:t>TEXTO PRINCIPAL DE LA SEMANA</a:t>
            </a:r>
            <a:endParaRPr lang="en-US" sz="1100" dirty="0"/>
          </a:p>
        </p:txBody>
      </p:sp>
      <p:pic>
        <p:nvPicPr>
          <p:cNvPr id="6" name="Image 1" descr="preencoded.png"/>
          <p:cNvPicPr>
            <a:picLocks noChangeAspect="1"/>
          </p:cNvPicPr>
          <p:nvPr/>
        </p:nvPicPr>
        <p:blipFill>
          <a:blip r:embed="rId5"/>
          <a:stretch>
            <a:fillRect/>
          </a:stretch>
        </p:blipFill>
        <p:spPr>
          <a:xfrm>
            <a:off x="548640" y="1828800"/>
            <a:ext cx="640080" cy="640080"/>
          </a:xfrm>
          <a:prstGeom prst="rect">
            <a:avLst/>
          </a:prstGeom>
        </p:spPr>
      </p:pic>
      <p:sp>
        <p:nvSpPr>
          <p:cNvPr id="7" name="Text 3"/>
          <p:cNvSpPr txBox="1"/>
          <p:nvPr/>
        </p:nvSpPr>
        <p:spPr>
          <a:xfrm>
            <a:off x="1417320" y="1783080"/>
            <a:ext cx="10241280" cy="3931920"/>
          </a:xfrm>
          <a:prstGeom prst="rect">
            <a:avLst/>
          </a:prstGeom>
          <a:noFill/>
          <a:ln/>
        </p:spPr>
        <p:txBody>
          <a:bodyPr wrap="square" lIns="0" tIns="0" rIns="0" bIns="0" rtlCol="0" anchor="t"/>
          <a:lstStyle/>
          <a:p>
            <a:pPr marL="0" indent="0">
              <a:lnSpc>
                <a:spcPct val="115000"/>
              </a:lnSpc>
              <a:spcAft>
                <a:spcPts val="1800"/>
              </a:spcAft>
              <a:buNone/>
            </a:pPr>
            <a:r>
              <a:rPr lang="en-US" sz="3200" i="1" dirty="0">
                <a:solidFill>
                  <a:srgbClr val="FFFFFF"/>
                </a:solidFill>
                <a:latin typeface="Century Gothic" pitchFamily="34" charset="0"/>
                <a:ea typeface="Century Gothic" pitchFamily="34" charset="-122"/>
                <a:cs typeface="Century Gothic" pitchFamily="34" charset="-120"/>
              </a:rPr>
              <a:t>“Y empezando desde Moisés y todos los profetas, les explicó lo que toda la Escritura decía de él”</a:t>
            </a:r>
            <a:endParaRPr lang="en-US" sz="3200" dirty="0"/>
          </a:p>
          <a:p>
            <a:pPr marL="0" indent="0">
              <a:lnSpc>
                <a:spcPct val="115000"/>
              </a:lnSpc>
              <a:buNone/>
            </a:pPr>
            <a:r>
              <a:rPr lang="en-US" sz="2200" b="1" dirty="0">
                <a:solidFill>
                  <a:srgbClr val="A7ABDE"/>
                </a:solidFill>
                <a:latin typeface="Century Gothic" pitchFamily="34" charset="0"/>
                <a:ea typeface="Century Gothic" pitchFamily="34" charset="-122"/>
                <a:cs typeface="Century Gothic" pitchFamily="34" charset="-120"/>
              </a:rPr>
              <a:t>Lucas 24:27</a:t>
            </a:r>
            <a:endParaRPr lang="en-US" sz="3200" dirty="0"/>
          </a:p>
        </p:txBody>
      </p:sp>
      <p:pic>
        <p:nvPicPr>
          <p:cNvPr id="8" name="Image 2" descr="preencoded.png"/>
          <p:cNvPicPr>
            <a:picLocks noChangeAspect="1"/>
          </p:cNvPicPr>
          <p:nvPr/>
        </p:nvPicPr>
        <p:blipFill>
          <a:blip r:embed="rId6"/>
          <a:stretch>
            <a:fillRect/>
          </a:stretch>
        </p:blipFill>
        <p:spPr>
          <a:xfrm>
            <a:off x="548640" y="6419088"/>
            <a:ext cx="182880" cy="182880"/>
          </a:xfrm>
          <a:prstGeom prst="rect">
            <a:avLst/>
          </a:prstGeom>
        </p:spPr>
      </p:pic>
      <p:sp>
        <p:nvSpPr>
          <p:cNvPr id="9" name="Text 4"/>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0" name="Text 5"/>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8  ·  INTERPRETACIÓN DE LOS ESCRITOS PROFÉTICOS</a:t>
            </a:r>
            <a:endParaRPr lang="en-US" sz="800"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071055" y="0"/>
            <a:ext cx="5120640" cy="6858000"/>
          </a:xfrm>
          <a:prstGeom prst="rect">
            <a:avLst/>
          </a:prstGeom>
        </p:spPr>
      </p:pic>
      <p:sp>
        <p:nvSpPr>
          <p:cNvPr id="3" name="Shape 0"/>
          <p:cNvSpPr/>
          <p:nvPr/>
        </p:nvSpPr>
        <p:spPr>
          <a:xfrm>
            <a:off x="548640" y="502920"/>
            <a:ext cx="3494837" cy="384048"/>
          </a:xfrm>
          <a:prstGeom prst="roundRect">
            <a:avLst>
              <a:gd name="adj" fmla="val 50000"/>
            </a:avLst>
          </a:prstGeom>
          <a:solidFill>
            <a:srgbClr val="5D63A5"/>
          </a:solidFill>
          <a:ln/>
        </p:spPr>
      </p:sp>
      <p:pic>
        <p:nvPicPr>
          <p:cNvPr id="4" name="Image 1" descr="preencoded.png"/>
          <p:cNvPicPr>
            <a:picLocks noChangeAspect="1"/>
          </p:cNvPicPr>
          <p:nvPr/>
        </p:nvPicPr>
        <p:blipFill>
          <a:blip r:embed="rId4"/>
          <a:stretch>
            <a:fillRect/>
          </a:stretch>
        </p:blipFill>
        <p:spPr>
          <a:xfrm>
            <a:off x="694944" y="594360"/>
            <a:ext cx="201168" cy="201168"/>
          </a:xfrm>
          <a:prstGeom prst="rect">
            <a:avLst/>
          </a:prstGeom>
        </p:spPr>
      </p:pic>
      <p:sp>
        <p:nvSpPr>
          <p:cNvPr id="5" name="Text 1"/>
          <p:cNvSpPr txBox="1"/>
          <p:nvPr/>
        </p:nvSpPr>
        <p:spPr>
          <a:xfrm>
            <a:off x="969264" y="502920"/>
            <a:ext cx="3037637"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MOTIVA · INICIO DEL TEMA</a:t>
            </a:r>
            <a:endParaRPr lang="en-US" sz="1100" dirty="0"/>
          </a:p>
        </p:txBody>
      </p:sp>
      <p:sp>
        <p:nvSpPr>
          <p:cNvPr id="6" name="Text 2"/>
          <p:cNvSpPr txBox="1"/>
          <p:nvPr/>
        </p:nvSpPr>
        <p:spPr>
          <a:xfrm>
            <a:off x="548640" y="1234440"/>
            <a:ext cx="5852160" cy="640080"/>
          </a:xfrm>
          <a:prstGeom prst="rect">
            <a:avLst/>
          </a:prstGeom>
          <a:noFill/>
          <a:ln/>
        </p:spPr>
        <p:txBody>
          <a:bodyPr wrap="square" lIns="0" tIns="0" rIns="0" bIns="0" rtlCol="0" anchor="t"/>
          <a:lstStyle/>
          <a:p>
            <a:pPr marL="0" indent="0">
              <a:buNone/>
            </a:pPr>
            <a:r>
              <a:rPr lang="en-US" sz="3400" b="1" dirty="0">
                <a:solidFill>
                  <a:srgbClr val="0B1621"/>
                </a:solidFill>
                <a:latin typeface="Century Gothic" pitchFamily="34" charset="0"/>
                <a:ea typeface="Century Gothic" pitchFamily="34" charset="-122"/>
                <a:cs typeface="Century Gothic" pitchFamily="34" charset="-120"/>
              </a:rPr>
              <a:t>Tema central</a:t>
            </a:r>
            <a:endParaRPr lang="en-US" sz="3400" dirty="0"/>
          </a:p>
        </p:txBody>
      </p:sp>
      <p:sp>
        <p:nvSpPr>
          <p:cNvPr id="7" name="Text 3"/>
          <p:cNvSpPr txBox="1"/>
          <p:nvPr/>
        </p:nvSpPr>
        <p:spPr>
          <a:xfrm>
            <a:off x="548640" y="2103120"/>
            <a:ext cx="5943600" cy="3931920"/>
          </a:xfrm>
          <a:prstGeom prst="rect">
            <a:avLst/>
          </a:prstGeom>
          <a:noFill/>
          <a:ln/>
        </p:spPr>
        <p:txBody>
          <a:bodyPr wrap="square" lIns="0" tIns="0" rIns="0" bIns="0" rtlCol="0" anchor="t"/>
          <a:lstStyle/>
          <a:p>
            <a:pPr marL="0" indent="0">
              <a:lnSpc>
                <a:spcPct val="120000"/>
              </a:lnSpc>
              <a:buNone/>
            </a:pPr>
            <a:r>
              <a:rPr lang="en-US" sz="2100" dirty="0">
                <a:solidFill>
                  <a:srgbClr val="1F2233"/>
                </a:solidFill>
                <a:latin typeface="Calibri" pitchFamily="34" charset="0"/>
                <a:ea typeface="Calibri" pitchFamily="34" charset="-122"/>
                <a:cs typeface="Calibri" pitchFamily="34" charset="-120"/>
              </a:rPr>
              <a:t>Dos discípulos caminaban hacia Emaús con el corazón roto porque habían leído las profecías con expectativas equivocadas. Hoy también sufrimos, discutimos y hasta nos dividimos por interpretar mal un texto. Jesús mismo nos muestra cómo leer las Escrituras para que nuestros corazones ardan en lugar de confundirse.</a:t>
            </a:r>
            <a:endParaRPr lang="en-US" sz="2100" dirty="0"/>
          </a:p>
        </p:txBody>
      </p:sp>
      <p:pic>
        <p:nvPicPr>
          <p:cNvPr id="8"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9" name="Text 4"/>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5A5F73"/>
                </a:solidFill>
                <a:latin typeface="Century Gothic" pitchFamily="34" charset="0"/>
                <a:ea typeface="Century Gothic" pitchFamily="34" charset="-122"/>
                <a:cs typeface="Century Gothic" pitchFamily="34" charset="-120"/>
              </a:rPr>
              <a:t>DR. TITO GOICOCHEA M.  ·  NEED DSA</a:t>
            </a:r>
            <a:endParaRPr lang="en-US" sz="800"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5D63A5"/>
        </a:solidFill>
        <a:effectLst/>
      </p:bgPr>
    </p:bg>
    <p:spTree>
      <p:nvGrpSpPr>
        <p:cNvPr id="1" name=""/>
        <p:cNvGrpSpPr/>
        <p:nvPr/>
      </p:nvGrpSpPr>
      <p:grpSpPr>
        <a:xfrm>
          <a:off x="0" y="0"/>
          <a:ext cx="0" cy="0"/>
          <a:chOff x="0" y="0"/>
          <a:chExt cx="0" cy="0"/>
        </a:xfrm>
      </p:grpSpPr>
      <p:sp>
        <p:nvSpPr>
          <p:cNvPr id="2" name="Shape 0"/>
          <p:cNvSpPr/>
          <p:nvPr/>
        </p:nvSpPr>
        <p:spPr>
          <a:xfrm>
            <a:off x="548640" y="822960"/>
            <a:ext cx="1097280" cy="1097280"/>
          </a:xfrm>
          <a:prstGeom prst="ellipse">
            <a:avLst/>
          </a:prstGeom>
          <a:solidFill>
            <a:srgbClr val="FFFFFF">
              <a:alpha val="18000"/>
            </a:srgbClr>
          </a:solidFill>
          <a:ln/>
        </p:spPr>
      </p:sp>
      <p:pic>
        <p:nvPicPr>
          <p:cNvPr id="3" name="Image 0" descr="preencoded.png"/>
          <p:cNvPicPr>
            <a:picLocks noChangeAspect="1"/>
          </p:cNvPicPr>
          <p:nvPr/>
        </p:nvPicPr>
        <p:blipFill>
          <a:blip r:embed="rId3"/>
          <a:stretch>
            <a:fillRect/>
          </a:stretch>
        </p:blipFill>
        <p:spPr>
          <a:xfrm>
            <a:off x="822960" y="1097280"/>
            <a:ext cx="548640" cy="548640"/>
          </a:xfrm>
          <a:prstGeom prst="rect">
            <a:avLst/>
          </a:prstGeom>
        </p:spPr>
      </p:pic>
      <p:sp>
        <p:nvSpPr>
          <p:cNvPr id="4" name="Text 1"/>
          <p:cNvSpPr txBox="1"/>
          <p:nvPr/>
        </p:nvSpPr>
        <p:spPr>
          <a:xfrm>
            <a:off x="1920240" y="868680"/>
            <a:ext cx="6400800" cy="1005840"/>
          </a:xfrm>
          <a:prstGeom prst="rect">
            <a:avLst/>
          </a:prstGeom>
          <a:noFill/>
          <a:ln/>
        </p:spPr>
        <p:txBody>
          <a:bodyPr wrap="square" lIns="0" tIns="0" rIns="0" bIns="0" rtlCol="0" anchor="ctr"/>
          <a:lstStyle/>
          <a:p>
            <a:pPr marL="0" indent="0">
              <a:buNone/>
            </a:pPr>
            <a:r>
              <a:rPr lang="en-US" sz="3000" b="1" dirty="0">
                <a:solidFill>
                  <a:srgbClr val="FFFFFF"/>
                </a:solidFill>
                <a:latin typeface="Century Gothic" pitchFamily="34" charset="0"/>
                <a:ea typeface="Century Gothic" pitchFamily="34" charset="-122"/>
                <a:cs typeface="Century Gothic" pitchFamily="34" charset="-120"/>
              </a:rPr>
              <a:t>GPS</a:t>
            </a:r>
            <a:endParaRPr lang="en-US" sz="3000" dirty="0"/>
          </a:p>
          <a:p>
            <a:pPr marL="0" indent="0">
              <a:buNone/>
            </a:pPr>
            <a:r>
              <a:rPr lang="en-US" sz="1400" dirty="0">
                <a:solidFill>
                  <a:srgbClr val="E6E7F5"/>
                </a:solidFill>
                <a:latin typeface="Century Gothic" pitchFamily="34" charset="0"/>
                <a:ea typeface="Century Gothic" pitchFamily="34" charset="-122"/>
                <a:cs typeface="Century Gothic" pitchFamily="34" charset="-120"/>
              </a:rPr>
              <a:t>Pregunta que orienta el estudio</a:t>
            </a:r>
            <a:endParaRPr lang="en-US" sz="3000" dirty="0"/>
          </a:p>
        </p:txBody>
      </p:sp>
      <p:sp>
        <p:nvSpPr>
          <p:cNvPr id="5" name="Text 2"/>
          <p:cNvSpPr txBox="1"/>
          <p:nvPr/>
        </p:nvSpPr>
        <p:spPr>
          <a:xfrm>
            <a:off x="548640" y="2148840"/>
            <a:ext cx="10972800" cy="3840480"/>
          </a:xfrm>
          <a:prstGeom prst="rect">
            <a:avLst/>
          </a:prstGeom>
          <a:noFill/>
          <a:ln/>
        </p:spPr>
        <p:txBody>
          <a:bodyPr wrap="square" lIns="0" tIns="0" rIns="0" bIns="0" rtlCol="0" anchor="ctr"/>
          <a:lstStyle/>
          <a:p>
            <a:pPr marL="0" indent="0">
              <a:lnSpc>
                <a:spcPct val="112000"/>
              </a:lnSpc>
              <a:buNone/>
            </a:pPr>
            <a:r>
              <a:rPr lang="en-US" sz="3400" b="1" dirty="0">
                <a:solidFill>
                  <a:srgbClr val="FFFFFF"/>
                </a:solidFill>
                <a:latin typeface="Century Gothic" pitchFamily="34" charset="0"/>
                <a:ea typeface="Century Gothic" pitchFamily="34" charset="-122"/>
                <a:cs typeface="Century Gothic" pitchFamily="34" charset="-120"/>
              </a:rPr>
              <a:t>¿Leo la Biblia para confirmar lo que ya pienso, o permito que ella, leída en su contexto, corrija mis ideas y me lleve a Cristo?</a:t>
            </a:r>
            <a:endParaRPr lang="en-US" sz="3400" dirty="0"/>
          </a:p>
        </p:txBody>
      </p:sp>
      <p:pic>
        <p:nvPicPr>
          <p:cNvPr id="6" name="Image 1" descr="preencoded.png"/>
          <p:cNvPicPr>
            <a:picLocks noChangeAspect="1"/>
          </p:cNvPicPr>
          <p:nvPr/>
        </p:nvPicPr>
        <p:blipFill>
          <a:blip r:embed="rId4"/>
          <a:stretch>
            <a:fillRect/>
          </a:stretch>
        </p:blipFill>
        <p:spPr>
          <a:xfrm>
            <a:off x="548640" y="6419088"/>
            <a:ext cx="182880" cy="182880"/>
          </a:xfrm>
          <a:prstGeom prst="rect">
            <a:avLst/>
          </a:prstGeom>
        </p:spPr>
      </p:pic>
      <p:sp>
        <p:nvSpPr>
          <p:cNvPr id="7" name="Text 3"/>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8" name="Text 4"/>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8  ·  INTERPRETACIÓN DE LOS ESCRITOS PROFÉTICOS</a:t>
            </a:r>
            <a:endParaRPr lang="en-US" sz="8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0B1621"/>
        </a:solidFill>
        <a:effectLst/>
      </p:bgPr>
    </p:bg>
    <p:spTree>
      <p:nvGrpSpPr>
        <p:cNvPr id="1" name=""/>
        <p:cNvGrpSpPr/>
        <p:nvPr/>
      </p:nvGrpSpPr>
      <p:grpSpPr>
        <a:xfrm>
          <a:off x="0" y="0"/>
          <a:ext cx="0" cy="0"/>
          <a:chOff x="0" y="0"/>
          <a:chExt cx="0" cy="0"/>
        </a:xfrm>
      </p:grpSpPr>
      <p:sp>
        <p:nvSpPr>
          <p:cNvPr id="2" name="Shape 0"/>
          <p:cNvSpPr/>
          <p:nvPr/>
        </p:nvSpPr>
        <p:spPr>
          <a:xfrm>
            <a:off x="548640" y="502920"/>
            <a:ext cx="3611880" cy="384048"/>
          </a:xfrm>
          <a:prstGeom prst="roundRect">
            <a:avLst>
              <a:gd name="adj" fmla="val 50000"/>
            </a:avLst>
          </a:prstGeom>
          <a:solidFill>
            <a:srgbClr val="5D63A5"/>
          </a:solidFill>
          <a:ln/>
        </p:spPr>
      </p:sp>
      <p:pic>
        <p:nvPicPr>
          <p:cNvPr id="3" name="Image 0" descr="preencoded.png"/>
          <p:cNvPicPr>
            <a:picLocks noChangeAspect="1"/>
          </p:cNvPicPr>
          <p:nvPr/>
        </p:nvPicPr>
        <p:blipFill>
          <a:blip r:embed="rId3"/>
          <a:stretch>
            <a:fillRect/>
          </a:stretch>
        </p:blipFill>
        <p:spPr>
          <a:xfrm>
            <a:off x="694944" y="594360"/>
            <a:ext cx="201168" cy="201168"/>
          </a:xfrm>
          <a:prstGeom prst="rect">
            <a:avLst/>
          </a:prstGeom>
        </p:spPr>
      </p:pic>
      <p:sp>
        <p:nvSpPr>
          <p:cNvPr id="4" name="Text 1"/>
          <p:cNvSpPr txBox="1"/>
          <p:nvPr/>
        </p:nvSpPr>
        <p:spPr>
          <a:xfrm>
            <a:off x="969264" y="502920"/>
            <a:ext cx="3154680"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EXPLORA · ESTUDIO BÍBLICO</a:t>
            </a:r>
            <a:endParaRPr lang="en-US" sz="1100" dirty="0"/>
          </a:p>
        </p:txBody>
      </p:sp>
      <p:sp>
        <p:nvSpPr>
          <p:cNvPr id="5" name="Text 2"/>
          <p:cNvSpPr txBox="1"/>
          <p:nvPr/>
        </p:nvSpPr>
        <p:spPr>
          <a:xfrm>
            <a:off x="548640" y="1097280"/>
            <a:ext cx="9144000" cy="640080"/>
          </a:xfrm>
          <a:prstGeom prst="rect">
            <a:avLst/>
          </a:prstGeom>
          <a:noFill/>
          <a:ln/>
        </p:spPr>
        <p:txBody>
          <a:bodyPr wrap="square" lIns="0" tIns="0" rIns="0" bIns="0" rtlCol="0" anchor="t"/>
          <a:lstStyle/>
          <a:p>
            <a:pPr marL="0" indent="0">
              <a:buNone/>
            </a:pPr>
            <a:r>
              <a:rPr lang="en-US" sz="3200" b="1" dirty="0">
                <a:solidFill>
                  <a:srgbClr val="FFFFFF"/>
                </a:solidFill>
                <a:latin typeface="Century Gothic" pitchFamily="34" charset="0"/>
                <a:ea typeface="Century Gothic" pitchFamily="34" charset="-122"/>
                <a:cs typeface="Century Gothic" pitchFamily="34" charset="-120"/>
              </a:rPr>
              <a:t>Cuatro lecciones de vida</a:t>
            </a:r>
            <a:endParaRPr lang="en-US" sz="3200" dirty="0"/>
          </a:p>
        </p:txBody>
      </p:sp>
      <p:sp>
        <p:nvSpPr>
          <p:cNvPr id="6" name="Shape 3"/>
          <p:cNvSpPr/>
          <p:nvPr/>
        </p:nvSpPr>
        <p:spPr>
          <a:xfrm>
            <a:off x="548640" y="2057400"/>
            <a:ext cx="2567864" cy="4023360"/>
          </a:xfrm>
          <a:prstGeom prst="rect">
            <a:avLst/>
          </a:prstGeom>
          <a:solidFill>
            <a:srgbClr val="16263A"/>
          </a:solidFill>
          <a:ln/>
        </p:spPr>
      </p:sp>
      <p:pic>
        <p:nvPicPr>
          <p:cNvPr id="7" name="Image 1" descr="preencoded.png"/>
          <p:cNvPicPr>
            <a:picLocks noChangeAspect="1"/>
          </p:cNvPicPr>
          <p:nvPr/>
        </p:nvPicPr>
        <p:blipFill>
          <a:blip r:embed="rId4"/>
          <a:stretch>
            <a:fillRect/>
          </a:stretch>
        </p:blipFill>
        <p:spPr>
          <a:xfrm>
            <a:off x="548640" y="2057400"/>
            <a:ext cx="2567864" cy="1920240"/>
          </a:xfrm>
          <a:prstGeom prst="rect">
            <a:avLst/>
          </a:prstGeom>
        </p:spPr>
      </p:pic>
      <p:sp>
        <p:nvSpPr>
          <p:cNvPr id="8" name="Shape 4"/>
          <p:cNvSpPr/>
          <p:nvPr/>
        </p:nvSpPr>
        <p:spPr>
          <a:xfrm>
            <a:off x="777240" y="3703320"/>
            <a:ext cx="548640" cy="548640"/>
          </a:xfrm>
          <a:prstGeom prst="ellipse">
            <a:avLst/>
          </a:prstGeom>
          <a:solidFill>
            <a:srgbClr val="5D63A5"/>
          </a:solidFill>
          <a:ln w="25400">
            <a:solidFill>
              <a:srgbClr val="0B1621"/>
            </a:solidFill>
            <a:prstDash val="solid"/>
          </a:ln>
        </p:spPr>
      </p:sp>
      <p:sp>
        <p:nvSpPr>
          <p:cNvPr id="9" name="Text 5"/>
          <p:cNvSpPr txBox="1"/>
          <p:nvPr/>
        </p:nvSpPr>
        <p:spPr>
          <a:xfrm>
            <a:off x="777240"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1</a:t>
            </a:r>
            <a:endParaRPr lang="en-US" sz="1800" dirty="0"/>
          </a:p>
        </p:txBody>
      </p:sp>
      <p:sp>
        <p:nvSpPr>
          <p:cNvPr id="10" name="Text 6"/>
          <p:cNvSpPr txBox="1"/>
          <p:nvPr/>
        </p:nvSpPr>
        <p:spPr>
          <a:xfrm>
            <a:off x="777240"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La Biblia se interpreta a sí misma</a:t>
            </a:r>
            <a:endParaRPr lang="en-US" sz="1500" dirty="0"/>
          </a:p>
        </p:txBody>
      </p:sp>
      <p:sp>
        <p:nvSpPr>
          <p:cNvPr id="11" name="Text 7"/>
          <p:cNvSpPr txBox="1"/>
          <p:nvPr/>
        </p:nvSpPr>
        <p:spPr>
          <a:xfrm>
            <a:off x="777240"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Mateo 5:17-48</a:t>
            </a:r>
            <a:endParaRPr lang="en-US" sz="1200" dirty="0"/>
          </a:p>
        </p:txBody>
      </p:sp>
      <p:sp>
        <p:nvSpPr>
          <p:cNvPr id="12" name="Shape 8"/>
          <p:cNvSpPr/>
          <p:nvPr/>
        </p:nvSpPr>
        <p:spPr>
          <a:xfrm>
            <a:off x="3390824" y="2057400"/>
            <a:ext cx="2567864" cy="4023360"/>
          </a:xfrm>
          <a:prstGeom prst="rect">
            <a:avLst/>
          </a:prstGeom>
          <a:solidFill>
            <a:srgbClr val="16263A"/>
          </a:solidFill>
          <a:ln/>
        </p:spPr>
      </p:sp>
      <p:pic>
        <p:nvPicPr>
          <p:cNvPr id="13" name="Image 2" descr="preencoded.png"/>
          <p:cNvPicPr>
            <a:picLocks noChangeAspect="1"/>
          </p:cNvPicPr>
          <p:nvPr/>
        </p:nvPicPr>
        <p:blipFill>
          <a:blip r:embed="rId5"/>
          <a:stretch>
            <a:fillRect/>
          </a:stretch>
        </p:blipFill>
        <p:spPr>
          <a:xfrm>
            <a:off x="3390824" y="2057400"/>
            <a:ext cx="2567864" cy="1920240"/>
          </a:xfrm>
          <a:prstGeom prst="rect">
            <a:avLst/>
          </a:prstGeom>
        </p:spPr>
      </p:pic>
      <p:sp>
        <p:nvSpPr>
          <p:cNvPr id="14" name="Shape 9"/>
          <p:cNvSpPr/>
          <p:nvPr/>
        </p:nvSpPr>
        <p:spPr>
          <a:xfrm>
            <a:off x="3619424" y="3703320"/>
            <a:ext cx="548640" cy="548640"/>
          </a:xfrm>
          <a:prstGeom prst="ellipse">
            <a:avLst/>
          </a:prstGeom>
          <a:solidFill>
            <a:srgbClr val="5D63A5"/>
          </a:solidFill>
          <a:ln w="25400">
            <a:solidFill>
              <a:srgbClr val="0B1621"/>
            </a:solidFill>
            <a:prstDash val="solid"/>
          </a:ln>
        </p:spPr>
      </p:sp>
      <p:sp>
        <p:nvSpPr>
          <p:cNvPr id="15" name="Text 10"/>
          <p:cNvSpPr txBox="1"/>
          <p:nvPr/>
        </p:nvSpPr>
        <p:spPr>
          <a:xfrm>
            <a:off x="3619424"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2</a:t>
            </a:r>
            <a:endParaRPr lang="en-US" sz="1800" dirty="0"/>
          </a:p>
        </p:txBody>
      </p:sp>
      <p:sp>
        <p:nvSpPr>
          <p:cNvPr id="16" name="Text 11"/>
          <p:cNvSpPr txBox="1"/>
          <p:nvPr/>
        </p:nvSpPr>
        <p:spPr>
          <a:xfrm>
            <a:off x="3619424"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El beso santo y el niño centenario</a:t>
            </a:r>
            <a:endParaRPr lang="en-US" sz="1500" dirty="0"/>
          </a:p>
        </p:txBody>
      </p:sp>
      <p:sp>
        <p:nvSpPr>
          <p:cNvPr id="17" name="Text 12"/>
          <p:cNvSpPr txBox="1"/>
          <p:nvPr/>
        </p:nvSpPr>
        <p:spPr>
          <a:xfrm>
            <a:off x="3619424"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Isaías 65:17-20</a:t>
            </a:r>
            <a:endParaRPr lang="en-US" sz="1200" dirty="0"/>
          </a:p>
        </p:txBody>
      </p:sp>
      <p:sp>
        <p:nvSpPr>
          <p:cNvPr id="18" name="Shape 13"/>
          <p:cNvSpPr/>
          <p:nvPr/>
        </p:nvSpPr>
        <p:spPr>
          <a:xfrm>
            <a:off x="6233008" y="2057400"/>
            <a:ext cx="2567864" cy="4023360"/>
          </a:xfrm>
          <a:prstGeom prst="rect">
            <a:avLst/>
          </a:prstGeom>
          <a:solidFill>
            <a:srgbClr val="16263A"/>
          </a:solidFill>
          <a:ln/>
        </p:spPr>
      </p:sp>
      <p:pic>
        <p:nvPicPr>
          <p:cNvPr id="19" name="Image 3" descr="preencoded.png"/>
          <p:cNvPicPr>
            <a:picLocks noChangeAspect="1"/>
          </p:cNvPicPr>
          <p:nvPr/>
        </p:nvPicPr>
        <p:blipFill>
          <a:blip r:embed="rId6"/>
          <a:stretch>
            <a:fillRect/>
          </a:stretch>
        </p:blipFill>
        <p:spPr>
          <a:xfrm>
            <a:off x="6233008" y="2057400"/>
            <a:ext cx="2567864" cy="1920240"/>
          </a:xfrm>
          <a:prstGeom prst="rect">
            <a:avLst/>
          </a:prstGeom>
        </p:spPr>
      </p:pic>
      <p:sp>
        <p:nvSpPr>
          <p:cNvPr id="20" name="Shape 14"/>
          <p:cNvSpPr/>
          <p:nvPr/>
        </p:nvSpPr>
        <p:spPr>
          <a:xfrm>
            <a:off x="6461608" y="3703320"/>
            <a:ext cx="548640" cy="548640"/>
          </a:xfrm>
          <a:prstGeom prst="ellipse">
            <a:avLst/>
          </a:prstGeom>
          <a:solidFill>
            <a:srgbClr val="5D63A5"/>
          </a:solidFill>
          <a:ln w="25400">
            <a:solidFill>
              <a:srgbClr val="0B1621"/>
            </a:solidFill>
            <a:prstDash val="solid"/>
          </a:ln>
        </p:spPr>
      </p:sp>
      <p:sp>
        <p:nvSpPr>
          <p:cNvPr id="21" name="Text 15"/>
          <p:cNvSpPr txBox="1"/>
          <p:nvPr/>
        </p:nvSpPr>
        <p:spPr>
          <a:xfrm>
            <a:off x="6461608"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3</a:t>
            </a:r>
            <a:endParaRPr lang="en-US" sz="1800" dirty="0"/>
          </a:p>
        </p:txBody>
      </p:sp>
      <p:sp>
        <p:nvSpPr>
          <p:cNvPr id="22" name="Text 16"/>
          <p:cNvSpPr txBox="1"/>
          <p:nvPr/>
        </p:nvSpPr>
        <p:spPr>
          <a:xfrm>
            <a:off x="6461608"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Satanás también cita la Biblia</a:t>
            </a:r>
            <a:endParaRPr lang="en-US" sz="1500" dirty="0"/>
          </a:p>
        </p:txBody>
      </p:sp>
      <p:sp>
        <p:nvSpPr>
          <p:cNvPr id="23" name="Text 17"/>
          <p:cNvSpPr txBox="1"/>
          <p:nvPr/>
        </p:nvSpPr>
        <p:spPr>
          <a:xfrm>
            <a:off x="6461608"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Mateo 4:1-11</a:t>
            </a:r>
            <a:endParaRPr lang="en-US" sz="1200" dirty="0"/>
          </a:p>
        </p:txBody>
      </p:sp>
      <p:sp>
        <p:nvSpPr>
          <p:cNvPr id="24" name="Shape 18"/>
          <p:cNvSpPr/>
          <p:nvPr/>
        </p:nvSpPr>
        <p:spPr>
          <a:xfrm>
            <a:off x="9075191" y="2057400"/>
            <a:ext cx="2567864" cy="4023360"/>
          </a:xfrm>
          <a:prstGeom prst="rect">
            <a:avLst/>
          </a:prstGeom>
          <a:solidFill>
            <a:srgbClr val="16263A"/>
          </a:solidFill>
          <a:ln/>
        </p:spPr>
      </p:sp>
      <p:pic>
        <p:nvPicPr>
          <p:cNvPr id="25" name="Image 4" descr="preencoded.png"/>
          <p:cNvPicPr>
            <a:picLocks noChangeAspect="1"/>
          </p:cNvPicPr>
          <p:nvPr/>
        </p:nvPicPr>
        <p:blipFill>
          <a:blip r:embed="rId7"/>
          <a:stretch>
            <a:fillRect/>
          </a:stretch>
        </p:blipFill>
        <p:spPr>
          <a:xfrm>
            <a:off x="9075191" y="2057400"/>
            <a:ext cx="2567864" cy="1920240"/>
          </a:xfrm>
          <a:prstGeom prst="rect">
            <a:avLst/>
          </a:prstGeom>
        </p:spPr>
      </p:pic>
      <p:sp>
        <p:nvSpPr>
          <p:cNvPr id="26" name="Shape 19"/>
          <p:cNvSpPr/>
          <p:nvPr/>
        </p:nvSpPr>
        <p:spPr>
          <a:xfrm>
            <a:off x="9303791" y="3703320"/>
            <a:ext cx="548640" cy="548640"/>
          </a:xfrm>
          <a:prstGeom prst="ellipse">
            <a:avLst/>
          </a:prstGeom>
          <a:solidFill>
            <a:srgbClr val="5D63A5"/>
          </a:solidFill>
          <a:ln w="25400">
            <a:solidFill>
              <a:srgbClr val="0B1621"/>
            </a:solidFill>
            <a:prstDash val="solid"/>
          </a:ln>
        </p:spPr>
      </p:sp>
      <p:sp>
        <p:nvSpPr>
          <p:cNvPr id="27" name="Text 20"/>
          <p:cNvSpPr txBox="1"/>
          <p:nvPr/>
        </p:nvSpPr>
        <p:spPr>
          <a:xfrm>
            <a:off x="9303791"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4</a:t>
            </a:r>
            <a:endParaRPr lang="en-US" sz="1800" dirty="0"/>
          </a:p>
        </p:txBody>
      </p:sp>
      <p:sp>
        <p:nvSpPr>
          <p:cNvPr id="28" name="Text 21"/>
          <p:cNvSpPr txBox="1"/>
          <p:nvPr/>
        </p:nvSpPr>
        <p:spPr>
          <a:xfrm>
            <a:off x="9303791"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Desde Moisés y todos los profetas</a:t>
            </a:r>
            <a:endParaRPr lang="en-US" sz="1500" dirty="0"/>
          </a:p>
        </p:txBody>
      </p:sp>
      <p:sp>
        <p:nvSpPr>
          <p:cNvPr id="29" name="Text 22"/>
          <p:cNvSpPr txBox="1"/>
          <p:nvPr/>
        </p:nvSpPr>
        <p:spPr>
          <a:xfrm>
            <a:off x="9303791"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Lucas 24:25-27, 44-49</a:t>
            </a:r>
            <a:endParaRPr lang="en-US" sz="1200" dirty="0"/>
          </a:p>
        </p:txBody>
      </p:sp>
      <p:pic>
        <p:nvPicPr>
          <p:cNvPr id="30" name="Image 5" descr="preencoded.png"/>
          <p:cNvPicPr>
            <a:picLocks noChangeAspect="1"/>
          </p:cNvPicPr>
          <p:nvPr/>
        </p:nvPicPr>
        <p:blipFill>
          <a:blip r:embed="rId8"/>
          <a:stretch>
            <a:fillRect/>
          </a:stretch>
        </p:blipFill>
        <p:spPr>
          <a:xfrm>
            <a:off x="548640" y="6419088"/>
            <a:ext cx="182880" cy="182880"/>
          </a:xfrm>
          <a:prstGeom prst="rect">
            <a:avLst/>
          </a:prstGeom>
        </p:spPr>
      </p:pic>
      <p:sp>
        <p:nvSpPr>
          <p:cNvPr id="31" name="Text 23"/>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32" name="Text 24"/>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8  ·  INTERPRETACIÓN DE LOS ESCRITOS PROFÉTICOS</a:t>
            </a:r>
            <a:endParaRPr lang="en-US" sz="800"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400" dirty="0">
                <a:solidFill>
                  <a:srgbClr val="FFFFFF"/>
                </a:solidFill>
                <a:latin typeface="Calibri" pitchFamily="34" charset="0"/>
                <a:ea typeface="Calibri" pitchFamily="34" charset="-122"/>
                <a:cs typeface="Calibri" pitchFamily="34" charset="-120"/>
              </a:rPr>
              <a:t>Antes de buscar comentarios o videos, dejaré que la Biblia explique la Biblia: buscaré pasajes paralelos y cómo el Nuevo Testamento usa el Antiguo. Parto de la certeza de que es Palabra de Dios y me mide a mí, no al revés.</a:t>
            </a:r>
            <a:endParaRPr lang="en-US" sz="140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1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1</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800" b="1" dirty="0">
                <a:solidFill>
                  <a:srgbClr val="0B1621"/>
                </a:solidFill>
                <a:latin typeface="Century Gothic" pitchFamily="34" charset="0"/>
                <a:ea typeface="Century Gothic" pitchFamily="34" charset="-122"/>
                <a:cs typeface="Century Gothic" pitchFamily="34" charset="-120"/>
              </a:rPr>
              <a:t>La Biblia se interpreta a sí misma</a:t>
            </a:r>
            <a:endParaRPr lang="en-US" sz="28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¿Estaba Jesús reemplazando el Antiguo Testamento o revelando su profundidad espiritual?  </a:t>
            </a:r>
            <a:r>
              <a:rPr lang="en-US" sz="1600" b="1" dirty="0">
                <a:solidFill>
                  <a:srgbClr val="5D63A5"/>
                </a:solidFill>
                <a:latin typeface="Calibri" pitchFamily="34" charset="0"/>
                <a:ea typeface="Calibri" pitchFamily="34" charset="-122"/>
                <a:cs typeface="Calibri" pitchFamily="34" charset="-120"/>
              </a:rPr>
              <a:t>Mateo 5:17-48</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Jesús no vino a abolir sino a cumplir: con “pero yo les digo” revela las dimensiones espirituales de la ley, escrita ahora en la mente y el corazón</a:t>
            </a:r>
            <a:r>
              <a:rPr lang="en-US" sz="1600" b="1" dirty="0">
                <a:solidFill>
                  <a:srgbClr val="5D63A5"/>
                </a:solidFill>
                <a:latin typeface="Calibri" pitchFamily="34" charset="0"/>
                <a:ea typeface="Calibri" pitchFamily="34" charset="-122"/>
                <a:cs typeface="Calibri" pitchFamily="34" charset="-120"/>
              </a:rPr>
              <a:t> (Jeremías 31:31-33; Hebreos 8:8-10)</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Muchas veces la interpretación está en el mismo libro: el sueño de Daniel 2 se explica en el mismo capítulo, igual que la parábola del sembrador</a:t>
            </a:r>
            <a:r>
              <a:rPr lang="en-US" sz="1600" b="1" dirty="0">
                <a:solidFill>
                  <a:srgbClr val="5D63A5"/>
                </a:solidFill>
                <a:latin typeface="Calibri" pitchFamily="34" charset="0"/>
                <a:ea typeface="Calibri" pitchFamily="34" charset="-122"/>
                <a:cs typeface="Calibri" pitchFamily="34" charset="-120"/>
              </a:rPr>
              <a:t> (Daniel 2:31-45; Mateo 13:18-23)</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Un profeta posterior interpreta al anterior: 2 Crónicas confirma los setenta años de Jeremías; el Nuevo Testamento es el intérprete inspirado del Antiguo</a:t>
            </a:r>
            <a:r>
              <a:rPr lang="en-US" sz="1600" b="1" dirty="0">
                <a:solidFill>
                  <a:srgbClr val="5D63A5"/>
                </a:solidFill>
                <a:latin typeface="Calibri" pitchFamily="34" charset="0"/>
                <a:ea typeface="Calibri" pitchFamily="34" charset="-122"/>
                <a:cs typeface="Calibri" pitchFamily="34" charset="-120"/>
              </a:rPr>
              <a:t> (Jeremías 25:11-12; 2 Crónicas 36:22-23)</a:t>
            </a:r>
            <a:endParaRPr lang="en-US" sz="16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8  ·  INTERPRETACIÓN DE LOS ESCRITOS PROFÉTICOS</a:t>
            </a:r>
            <a:endParaRPr lang="en-US" sz="800"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400" dirty="0">
                <a:solidFill>
                  <a:srgbClr val="FFFFFF"/>
                </a:solidFill>
                <a:latin typeface="Calibri" pitchFamily="34" charset="0"/>
                <a:ea typeface="Calibri" pitchFamily="34" charset="-122"/>
                <a:cs typeface="Calibri" pitchFamily="34" charset="-120"/>
              </a:rPr>
              <a:t>Cuando un versículo me parezca extraño, preguntaré primero a quién se escribió y en qué circunstancias. Esta semana, en la iglesia, saludaré con calidez a un visitante o a alguien que suele pasar desapercibido.</a:t>
            </a:r>
            <a:endParaRPr lang="en-US" sz="140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2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2</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800" b="1" dirty="0">
                <a:solidFill>
                  <a:srgbClr val="0B1621"/>
                </a:solidFill>
                <a:latin typeface="Century Gothic" pitchFamily="34" charset="0"/>
                <a:ea typeface="Century Gothic" pitchFamily="34" charset="-122"/>
                <a:cs typeface="Century Gothic" pitchFamily="34" charset="-120"/>
              </a:rPr>
              <a:t>El beso santo y el niño centenario</a:t>
            </a:r>
            <a:endParaRPr lang="en-US" sz="28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¿Cómo evita el contexto histórico-cultural que lleguemos a conclusiones absurdas sobre un texto bíblico?  </a:t>
            </a:r>
            <a:r>
              <a:rPr lang="en-US" sz="1600" b="1" dirty="0">
                <a:solidFill>
                  <a:srgbClr val="5D63A5"/>
                </a:solidFill>
                <a:latin typeface="Calibri" pitchFamily="34" charset="0"/>
                <a:ea typeface="Calibri" pitchFamily="34" charset="-122"/>
                <a:cs typeface="Calibri" pitchFamily="34" charset="-120"/>
              </a:rPr>
              <a:t>Isaías 65:17-20</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Leído sin contexto, Isaías 65:20 haría creer que habrá muerte en la nueva tierra; en contexto, es poesía sobre la bendición pactual que Israel habría recibido si era fiel</a:t>
            </a:r>
            <a:r>
              <a:rPr lang="en-US" sz="1600" b="1" dirty="0">
                <a:solidFill>
                  <a:srgbClr val="5D63A5"/>
                </a:solidFill>
                <a:latin typeface="Calibri" pitchFamily="34" charset="0"/>
                <a:ea typeface="Calibri" pitchFamily="34" charset="-122"/>
                <a:cs typeface="Calibri" pitchFamily="34" charset="-120"/>
              </a:rPr>
              <a:t> (Deuteronomio 28:1-6; Isaías 25:8)</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Como en Mateo 24, el profeta une un futuro cercano con el final: Dios ya podía vencer parcialmente la muerte entonces, como anticipo de la restauración plena</a:t>
            </a:r>
            <a:r>
              <a:rPr lang="en-US" sz="1600" b="1" dirty="0">
                <a:solidFill>
                  <a:srgbClr val="5D63A5"/>
                </a:solidFill>
                <a:latin typeface="Calibri" pitchFamily="34" charset="0"/>
                <a:ea typeface="Calibri" pitchFamily="34" charset="-122"/>
                <a:cs typeface="Calibri" pitchFamily="34" charset="-120"/>
              </a:rPr>
              <a:t> (Isaías 26:19; Mateo 24:3)</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El “beso santo” era el saludo familiar griego; el principio permanente es hacer sentir a cada creyente parte de la familia de Dios, con la expresión cultural adecuada</a:t>
            </a:r>
            <a:r>
              <a:rPr lang="en-US" sz="1600" b="1" dirty="0">
                <a:solidFill>
                  <a:srgbClr val="5D63A5"/>
                </a:solidFill>
                <a:latin typeface="Calibri" pitchFamily="34" charset="0"/>
                <a:ea typeface="Calibri" pitchFamily="34" charset="-122"/>
                <a:cs typeface="Calibri" pitchFamily="34" charset="-120"/>
              </a:rPr>
              <a:t> (1 Corintios 16:20; Romanos 16:16)</a:t>
            </a:r>
            <a:endParaRPr lang="en-US" sz="16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8  ·  INTERPRETACIÓN DE LOS ESCRITOS PROFÉTICOS</a:t>
            </a:r>
            <a:endParaRPr lang="en-US" sz="800"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400" dirty="0">
                <a:solidFill>
                  <a:srgbClr val="FFFFFF"/>
                </a:solidFill>
                <a:latin typeface="Calibri" pitchFamily="34" charset="0"/>
                <a:ea typeface="Calibri" pitchFamily="34" charset="-122"/>
                <a:cs typeface="Calibri" pitchFamily="34" charset="-120"/>
              </a:rPr>
              <a:t>Me comprometo a no usar versículos sueltos para ganar discusiones ni para justificar decisiones ya tomadas. Cuando alguien me cite la Biblia, leeré el pasaje completo antes de aceptar su conclusión.</a:t>
            </a:r>
            <a:endParaRPr lang="en-US" sz="140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3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3</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800" b="1" dirty="0">
                <a:solidFill>
                  <a:srgbClr val="0B1621"/>
                </a:solidFill>
                <a:latin typeface="Century Gothic" pitchFamily="34" charset="0"/>
                <a:ea typeface="Century Gothic" pitchFamily="34" charset="-122"/>
                <a:cs typeface="Century Gothic" pitchFamily="34" charset="-120"/>
              </a:rPr>
              <a:t>Satanás también cita la Biblia</a:t>
            </a:r>
            <a:endParaRPr lang="en-US" sz="28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¿Cómo distorsionó Satanás la Palabra de Dios en el Edén y en el desierto, y cómo respondió Jesús?  </a:t>
            </a:r>
            <a:r>
              <a:rPr lang="en-US" sz="1600" b="1" dirty="0">
                <a:solidFill>
                  <a:srgbClr val="5D63A5"/>
                </a:solidFill>
                <a:latin typeface="Calibri" pitchFamily="34" charset="0"/>
                <a:ea typeface="Calibri" pitchFamily="34" charset="-122"/>
                <a:cs typeface="Calibri" pitchFamily="34" charset="-120"/>
              </a:rPr>
              <a:t>Mateo 4:1-11</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En el Edén, Satanás sacó las palabras de Dios de su contexto, las generalizó (“¿conque Dios les ha dicho…?”) y ofreció su propia interpretación engañosa</a:t>
            </a:r>
            <a:r>
              <a:rPr lang="en-US" sz="1600" b="1" dirty="0">
                <a:solidFill>
                  <a:srgbClr val="5D63A5"/>
                </a:solidFill>
                <a:latin typeface="Calibri" pitchFamily="34" charset="0"/>
                <a:ea typeface="Calibri" pitchFamily="34" charset="-122"/>
                <a:cs typeface="Calibri" pitchFamily="34" charset="-120"/>
              </a:rPr>
              <a:t> (Génesis 3:1-5; Apocalipsis 12:9)</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En el desierto citó Salmo 91:11-12 para insinuar que Dios protege a quien se expone temerariamente; Jesús respondió “también está escrito”, texto con texto</a:t>
            </a:r>
            <a:r>
              <a:rPr lang="en-US" sz="1600" b="1" dirty="0">
                <a:solidFill>
                  <a:srgbClr val="5D63A5"/>
                </a:solidFill>
                <a:latin typeface="Calibri" pitchFamily="34" charset="0"/>
                <a:ea typeface="Calibri" pitchFamily="34" charset="-122"/>
                <a:cs typeface="Calibri" pitchFamily="34" charset="-120"/>
              </a:rPr>
              <a:t> (Mateo 4:6-7; Salmo 91:11-12)</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El gran conflicto incluye la batalla por la interpretación: abrir la Biblia al azar o aislar versículos para ganar una discusión abre la puerta al engaño, aunque la causa sea justa</a:t>
            </a:r>
            <a:r>
              <a:rPr lang="en-US" sz="1600" b="1" dirty="0">
                <a:solidFill>
                  <a:srgbClr val="5D63A5"/>
                </a:solidFill>
                <a:latin typeface="Calibri" pitchFamily="34" charset="0"/>
                <a:ea typeface="Calibri" pitchFamily="34" charset="-122"/>
                <a:cs typeface="Calibri" pitchFamily="34" charset="-120"/>
              </a:rPr>
              <a:t> (2 Pedro 3:16; Lucas 4:1-13)</a:t>
            </a:r>
            <a:endParaRPr lang="en-US" sz="16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8  ·  INTERPRETACIÓN DE LOS ESCRITOS PROFÉTICOS</a:t>
            </a:r>
            <a:endParaRPr lang="en-US" sz="800"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400" dirty="0">
                <a:solidFill>
                  <a:srgbClr val="FFFFFF"/>
                </a:solidFill>
                <a:latin typeface="Calibri" pitchFamily="34" charset="0"/>
                <a:ea typeface="Calibri" pitchFamily="34" charset="-122"/>
                <a:cs typeface="Calibri" pitchFamily="34" charset="-120"/>
              </a:rPr>
              <a:t>Al preparar cada estudio buscaré dónde señala a Cristo el pasaje, no solo un consejo moral. Esta semana ofreceré a alguien explicarle un texto que no entiende, con humildad y minuciosidad, como Felipe al eunuco.</a:t>
            </a:r>
            <a:endParaRPr lang="en-US" sz="140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4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4</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800" b="1" dirty="0">
                <a:solidFill>
                  <a:srgbClr val="0B1621"/>
                </a:solidFill>
                <a:latin typeface="Century Gothic" pitchFamily="34" charset="0"/>
                <a:ea typeface="Century Gothic" pitchFamily="34" charset="-122"/>
                <a:cs typeface="Century Gothic" pitchFamily="34" charset="-120"/>
              </a:rPr>
              <a:t>Desde Moisés y todos los profetas</a:t>
            </a:r>
            <a:endParaRPr lang="en-US" sz="28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¿Qué aprendemos del modo en que Cristo explicó las Escrituras a los discípulos y en Nazaret?  </a:t>
            </a:r>
            <a:r>
              <a:rPr lang="en-US" sz="1600" b="1" dirty="0">
                <a:solidFill>
                  <a:srgbClr val="5D63A5"/>
                </a:solidFill>
                <a:latin typeface="Calibri" pitchFamily="34" charset="0"/>
                <a:ea typeface="Calibri" pitchFamily="34" charset="-122"/>
                <a:cs typeface="Calibri" pitchFamily="34" charset="-120"/>
              </a:rPr>
              <a:t>Lucas 24:25-27, 44-49</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Jesús interpretó (diermēneuō: exponer, explicar) toda la Escritura mostrando que hablaba de él; el Antiguo Testamento cobra sentido cuando conduce a Cristo</a:t>
            </a:r>
            <a:r>
              <a:rPr lang="en-US" sz="1600" b="1" dirty="0">
                <a:solidFill>
                  <a:srgbClr val="5D63A5"/>
                </a:solidFill>
                <a:latin typeface="Calibri" pitchFamily="34" charset="0"/>
                <a:ea typeface="Calibri" pitchFamily="34" charset="-122"/>
                <a:cs typeface="Calibri" pitchFamily="34" charset="-120"/>
              </a:rPr>
              <a:t> (Lucas 24:27, 44-45; Juan 5:39)</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Jesús fue un predicador totalmente bíblico: en Nazaret citó Isaías 61, en Galilea anunció el tiempo cumplido de Daniel 9, en el Sermón citó Éxodo 20</a:t>
            </a:r>
            <a:r>
              <a:rPr lang="en-US" sz="1600" b="1" dirty="0">
                <a:solidFill>
                  <a:srgbClr val="5D63A5"/>
                </a:solidFill>
                <a:latin typeface="Calibri" pitchFamily="34" charset="0"/>
                <a:ea typeface="Calibri" pitchFamily="34" charset="-122"/>
                <a:cs typeface="Calibri" pitchFamily="34" charset="-120"/>
              </a:rPr>
              <a:t> (Lucas 4:16-21; Marcos 1:14-15)</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El eunuco leía Isaías sin entenderlo; Felipe le explicó y lo bautizó: leer no basta, aprendemos unos de otros y debemos compartir mensajes sólidos</a:t>
            </a:r>
            <a:r>
              <a:rPr lang="en-US" sz="1600" b="1" dirty="0">
                <a:solidFill>
                  <a:srgbClr val="5D63A5"/>
                </a:solidFill>
                <a:latin typeface="Calibri" pitchFamily="34" charset="0"/>
                <a:ea typeface="Calibri" pitchFamily="34" charset="-122"/>
                <a:cs typeface="Calibri" pitchFamily="34" charset="-120"/>
              </a:rPr>
              <a:t> (Hechos 8:27-39; Lucas 10:25-28)</a:t>
            </a:r>
            <a:endParaRPr lang="en-US" sz="16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8  ·  INTERPRETACIÓN DE LOS ESCRITOS PROFÉTICOS</a:t>
            </a:r>
            <a:endParaRPr lang="en-US" sz="800"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1695" cy="2514600"/>
          </a:xfrm>
          <a:prstGeom prst="rect">
            <a:avLst/>
          </a:prstGeom>
        </p:spPr>
      </p:pic>
      <p:sp>
        <p:nvSpPr>
          <p:cNvPr id="3" name="Shape 0"/>
          <p:cNvSpPr/>
          <p:nvPr/>
        </p:nvSpPr>
        <p:spPr>
          <a:xfrm>
            <a:off x="0" y="0"/>
            <a:ext cx="12191695" cy="2514600"/>
          </a:xfrm>
          <a:prstGeom prst="rect">
            <a:avLst/>
          </a:prstGeom>
          <a:solidFill>
            <a:srgbClr val="0B1621">
              <a:alpha val="45000"/>
            </a:srgbClr>
          </a:solidFill>
          <a:ln/>
        </p:spPr>
      </p:sp>
      <p:sp>
        <p:nvSpPr>
          <p:cNvPr id="4" name="Shape 1"/>
          <p:cNvSpPr/>
          <p:nvPr/>
        </p:nvSpPr>
        <p:spPr>
          <a:xfrm>
            <a:off x="548640" y="502920"/>
            <a:ext cx="3845966" cy="384048"/>
          </a:xfrm>
          <a:prstGeom prst="roundRect">
            <a:avLst>
              <a:gd name="adj" fmla="val 50000"/>
            </a:avLst>
          </a:prstGeom>
          <a:solidFill>
            <a:srgbClr val="5D63A5"/>
          </a:solidFill>
          <a:ln/>
        </p:spPr>
      </p:sp>
      <p:pic>
        <p:nvPicPr>
          <p:cNvPr id="5" name="Image 1" descr="preencoded.png"/>
          <p:cNvPicPr>
            <a:picLocks noChangeAspect="1"/>
          </p:cNvPicPr>
          <p:nvPr/>
        </p:nvPicPr>
        <p:blipFill>
          <a:blip r:embed="rId4"/>
          <a:stretch>
            <a:fillRect/>
          </a:stretch>
        </p:blipFill>
        <p:spPr>
          <a:xfrm>
            <a:off x="694944" y="594360"/>
            <a:ext cx="201168" cy="201168"/>
          </a:xfrm>
          <a:prstGeom prst="rect">
            <a:avLst/>
          </a:prstGeom>
        </p:spPr>
      </p:pic>
      <p:sp>
        <p:nvSpPr>
          <p:cNvPr id="6" name="Text 2"/>
          <p:cNvSpPr txBox="1"/>
          <p:nvPr/>
        </p:nvSpPr>
        <p:spPr>
          <a:xfrm>
            <a:off x="969264" y="502920"/>
            <a:ext cx="3388766"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APLICA · REFLEXIÓN PERSONAL</a:t>
            </a:r>
            <a:endParaRPr lang="en-US" sz="1100" dirty="0"/>
          </a:p>
        </p:txBody>
      </p:sp>
      <p:pic>
        <p:nvPicPr>
          <p:cNvPr id="7" name="Image 2" descr="preencoded.png"/>
          <p:cNvPicPr>
            <a:picLocks noChangeAspect="1"/>
          </p:cNvPicPr>
          <p:nvPr/>
        </p:nvPicPr>
        <p:blipFill>
          <a:blip r:embed="rId5"/>
          <a:stretch>
            <a:fillRect/>
          </a:stretch>
        </p:blipFill>
        <p:spPr>
          <a:xfrm>
            <a:off x="548640" y="2926080"/>
            <a:ext cx="457200" cy="457200"/>
          </a:xfrm>
          <a:prstGeom prst="rect">
            <a:avLst/>
          </a:prstGeom>
        </p:spPr>
      </p:pic>
      <p:sp>
        <p:nvSpPr>
          <p:cNvPr id="8" name="Text 3"/>
          <p:cNvSpPr txBox="1"/>
          <p:nvPr/>
        </p:nvSpPr>
        <p:spPr>
          <a:xfrm>
            <a:off x="1280160" y="2926080"/>
            <a:ext cx="10332720" cy="3291840"/>
          </a:xfrm>
          <a:prstGeom prst="rect">
            <a:avLst/>
          </a:prstGeom>
          <a:noFill/>
          <a:ln/>
        </p:spPr>
        <p:txBody>
          <a:bodyPr wrap="square" lIns="0" tIns="0" rIns="0" bIns="0" rtlCol="0" anchor="t"/>
          <a:lstStyle/>
          <a:p>
            <a:pPr marL="0" indent="0">
              <a:lnSpc>
                <a:spcPct val="115000"/>
              </a:lnSpc>
              <a:spcAft>
                <a:spcPts val="1400"/>
              </a:spcAft>
              <a:buNone/>
            </a:pPr>
            <a:r>
              <a:rPr lang="en-US" sz="2200" i="1" dirty="0">
                <a:solidFill>
                  <a:srgbClr val="1F2233"/>
                </a:solidFill>
                <a:latin typeface="Calibri" pitchFamily="34" charset="0"/>
                <a:ea typeface="Calibri" pitchFamily="34" charset="-122"/>
                <a:cs typeface="Calibri" pitchFamily="34" charset="-120"/>
              </a:rPr>
              <a:t>“Si investigas las Escrituras para vindicar tus propias opiniones, nunca alcanzarás la verdad. Estudia para aprender qué dice el Señor.”</a:t>
            </a:r>
            <a:endParaRPr lang="en-US" sz="2200" dirty="0"/>
          </a:p>
          <a:p>
            <a:pPr marL="0" indent="0">
              <a:lnSpc>
                <a:spcPct val="115000"/>
              </a:lnSpc>
              <a:buNone/>
            </a:pPr>
            <a:r>
              <a:rPr lang="en-US" sz="1300" b="1" dirty="0">
                <a:solidFill>
                  <a:srgbClr val="5D63A5"/>
                </a:solidFill>
                <a:latin typeface="Century Gothic" pitchFamily="34" charset="0"/>
                <a:ea typeface="Century Gothic" pitchFamily="34" charset="-122"/>
                <a:cs typeface="Century Gothic" pitchFamily="34" charset="-120"/>
              </a:rPr>
              <a:t>— Elena G. de White, Palabras de vida del gran Maestro, pp. 83-84</a:t>
            </a:r>
            <a:endParaRPr lang="en-US" sz="2200" dirty="0"/>
          </a:p>
        </p:txBody>
      </p:sp>
      <p:pic>
        <p:nvPicPr>
          <p:cNvPr id="9" name="Image 3" descr="preencoded.png"/>
          <p:cNvPicPr>
            <a:picLocks noChangeAspect="1"/>
          </p:cNvPicPr>
          <p:nvPr/>
        </p:nvPicPr>
        <p:blipFill>
          <a:blip r:embed="rId6"/>
          <a:stretch>
            <a:fillRect/>
          </a:stretch>
        </p:blipFill>
        <p:spPr>
          <a:xfrm>
            <a:off x="548640" y="6419088"/>
            <a:ext cx="182880" cy="182880"/>
          </a:xfrm>
          <a:prstGeom prst="rect">
            <a:avLst/>
          </a:prstGeom>
        </p:spPr>
      </p:pic>
      <p:sp>
        <p:nvSpPr>
          <p:cNvPr id="10" name="Text 4"/>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5A5F73"/>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1" name="Text 5"/>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8  ·  INTERPRETACIÓN DE LOS ESCRITOS PROFÉTICOS</a:t>
            </a:r>
            <a:endParaRPr lang="en-US" sz="800"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548640" y="822960"/>
            <a:ext cx="1097280" cy="1097280"/>
          </a:xfrm>
          <a:prstGeom prst="ellipse">
            <a:avLst/>
          </a:prstGeom>
          <a:solidFill>
            <a:srgbClr val="5D63A5"/>
          </a:solidFill>
          <a:ln/>
        </p:spPr>
      </p:sp>
      <p:pic>
        <p:nvPicPr>
          <p:cNvPr id="3" name="Image 0" descr="preencoded.png"/>
          <p:cNvPicPr>
            <a:picLocks noChangeAspect="1"/>
          </p:cNvPicPr>
          <p:nvPr/>
        </p:nvPicPr>
        <p:blipFill>
          <a:blip r:embed="rId4"/>
          <a:stretch>
            <a:fillRect/>
          </a:stretch>
        </p:blipFill>
        <p:spPr>
          <a:xfrm>
            <a:off x="841248" y="1097280"/>
            <a:ext cx="512064" cy="548640"/>
          </a:xfrm>
          <a:prstGeom prst="rect">
            <a:avLst/>
          </a:prstGeom>
        </p:spPr>
      </p:pic>
      <p:sp>
        <p:nvSpPr>
          <p:cNvPr id="4" name="Text 1"/>
          <p:cNvSpPr txBox="1"/>
          <p:nvPr/>
        </p:nvSpPr>
        <p:spPr>
          <a:xfrm>
            <a:off x="1920240" y="868680"/>
            <a:ext cx="7315200" cy="1005840"/>
          </a:xfrm>
          <a:prstGeom prst="rect">
            <a:avLst/>
          </a:prstGeom>
          <a:noFill/>
          <a:ln/>
        </p:spPr>
        <p:txBody>
          <a:bodyPr wrap="square" lIns="0" tIns="0" rIns="0" bIns="0" rtlCol="0" anchor="ctr"/>
          <a:lstStyle/>
          <a:p>
            <a:pPr marL="0" indent="0">
              <a:buNone/>
            </a:pPr>
            <a:r>
              <a:rPr lang="en-US" sz="3000" b="1" dirty="0">
                <a:solidFill>
                  <a:srgbClr val="FFFFFF"/>
                </a:solidFill>
                <a:latin typeface="Century Gothic" pitchFamily="34" charset="0"/>
                <a:ea typeface="Century Gothic" pitchFamily="34" charset="-122"/>
                <a:cs typeface="Century Gothic" pitchFamily="34" charset="-120"/>
              </a:rPr>
              <a:t>Reflexiona</a:t>
            </a:r>
            <a:endParaRPr lang="en-US" sz="3000" dirty="0"/>
          </a:p>
          <a:p>
            <a:pPr marL="0" indent="0">
              <a:buNone/>
            </a:pPr>
            <a:r>
              <a:rPr lang="en-US" sz="1400" dirty="0">
                <a:solidFill>
                  <a:srgbClr val="A7ABDE"/>
                </a:solidFill>
                <a:latin typeface="Century Gothic" pitchFamily="34" charset="0"/>
                <a:ea typeface="Century Gothic" pitchFamily="34" charset="-122"/>
                <a:cs typeface="Century Gothic" pitchFamily="34" charset="-120"/>
              </a:rPr>
              <a:t>Un momento personal de introspección</a:t>
            </a:r>
            <a:endParaRPr lang="en-US" sz="3000" dirty="0"/>
          </a:p>
        </p:txBody>
      </p:sp>
      <p:sp>
        <p:nvSpPr>
          <p:cNvPr id="5" name="Text 2"/>
          <p:cNvSpPr txBox="1"/>
          <p:nvPr/>
        </p:nvSpPr>
        <p:spPr>
          <a:xfrm>
            <a:off x="548640" y="2148840"/>
            <a:ext cx="10972800" cy="3840480"/>
          </a:xfrm>
          <a:prstGeom prst="rect">
            <a:avLst/>
          </a:prstGeom>
          <a:noFill/>
          <a:ln/>
        </p:spPr>
        <p:txBody>
          <a:bodyPr wrap="square" lIns="0" tIns="0" rIns="0" bIns="0" rtlCol="0" anchor="ctr"/>
          <a:lstStyle/>
          <a:p>
            <a:pPr marL="0" indent="0">
              <a:lnSpc>
                <a:spcPct val="115000"/>
              </a:lnSpc>
              <a:buNone/>
            </a:pPr>
            <a:r>
              <a:rPr lang="en-US" sz="3200" dirty="0">
                <a:solidFill>
                  <a:srgbClr val="FFFFFF"/>
                </a:solidFill>
                <a:latin typeface="Century Gothic" pitchFamily="34" charset="0"/>
                <a:ea typeface="Century Gothic" pitchFamily="34" charset="-122"/>
                <a:cs typeface="Century Gothic" pitchFamily="34" charset="-120"/>
              </a:rPr>
              <a:t>¿Qué texto bíblico o cita de Elena de White he usado fuera de contexto, y cómo lo estudiaré esta semana considerando su tiempo y lugar?</a:t>
            </a:r>
            <a:endParaRPr lang="en-US" sz="3200" dirty="0"/>
          </a:p>
        </p:txBody>
      </p:sp>
      <p:pic>
        <p:nvPicPr>
          <p:cNvPr id="6" name="Image 1" descr="preencoded.png"/>
          <p:cNvPicPr>
            <a:picLocks noChangeAspect="1"/>
          </p:cNvPicPr>
          <p:nvPr/>
        </p:nvPicPr>
        <p:blipFill>
          <a:blip r:embed="rId5"/>
          <a:stretch>
            <a:fillRect/>
          </a:stretch>
        </p:blipFill>
        <p:spPr>
          <a:xfrm>
            <a:off x="548640" y="6419088"/>
            <a:ext cx="182880" cy="182880"/>
          </a:xfrm>
          <a:prstGeom prst="rect">
            <a:avLst/>
          </a:prstGeom>
        </p:spPr>
      </p:pic>
      <p:sp>
        <p:nvSpPr>
          <p:cNvPr id="7" name="Text 3"/>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8" name="Text 4"/>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8  ·  INTERPRETACIÓN DE LOS ESCRITOS PROFÉTICOS</a:t>
            </a:r>
            <a:endParaRPr lang="en-US" sz="800"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4F5FB"/>
        </a:solidFill>
        <a:effectLst/>
      </p:bgPr>
    </p:bg>
    <p:spTree>
      <p:nvGrpSpPr>
        <p:cNvPr id="1" name=""/>
        <p:cNvGrpSpPr/>
        <p:nvPr/>
      </p:nvGrpSpPr>
      <p:grpSpPr>
        <a:xfrm>
          <a:off x="0" y="0"/>
          <a:ext cx="0" cy="0"/>
          <a:chOff x="0" y="0"/>
          <a:chExt cx="0" cy="0"/>
        </a:xfrm>
      </p:grpSpPr>
      <p:sp>
        <p:nvSpPr>
          <p:cNvPr id="2" name="Shape 0"/>
          <p:cNvSpPr/>
          <p:nvPr/>
        </p:nvSpPr>
        <p:spPr>
          <a:xfrm>
            <a:off x="548640" y="502920"/>
            <a:ext cx="2792578" cy="384048"/>
          </a:xfrm>
          <a:prstGeom prst="roundRect">
            <a:avLst>
              <a:gd name="adj" fmla="val 50000"/>
            </a:avLst>
          </a:prstGeom>
          <a:solidFill>
            <a:srgbClr val="5D63A5"/>
          </a:solidFill>
          <a:ln/>
        </p:spPr>
      </p:sp>
      <p:pic>
        <p:nvPicPr>
          <p:cNvPr id="3" name="Image 0" descr="preencoded.png"/>
          <p:cNvPicPr>
            <a:picLocks noChangeAspect="1"/>
          </p:cNvPicPr>
          <p:nvPr/>
        </p:nvPicPr>
        <p:blipFill>
          <a:blip r:embed="rId3"/>
          <a:stretch>
            <a:fillRect/>
          </a:stretch>
        </p:blipFill>
        <p:spPr>
          <a:xfrm>
            <a:off x="694944" y="594360"/>
            <a:ext cx="201168" cy="201168"/>
          </a:xfrm>
          <a:prstGeom prst="rect">
            <a:avLst/>
          </a:prstGeom>
        </p:spPr>
      </p:pic>
      <p:sp>
        <p:nvSpPr>
          <p:cNvPr id="4" name="Text 1"/>
          <p:cNvSpPr txBox="1"/>
          <p:nvPr/>
        </p:nvSpPr>
        <p:spPr>
          <a:xfrm>
            <a:off x="969264" y="502920"/>
            <a:ext cx="2335378"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CREA · MI DECISIÓN</a:t>
            </a:r>
            <a:endParaRPr lang="en-US" sz="1100" dirty="0"/>
          </a:p>
        </p:txBody>
      </p:sp>
      <p:sp>
        <p:nvSpPr>
          <p:cNvPr id="5" name="Text 2"/>
          <p:cNvSpPr txBox="1"/>
          <p:nvPr/>
        </p:nvSpPr>
        <p:spPr>
          <a:xfrm>
            <a:off x="548640" y="1097280"/>
            <a:ext cx="8229600" cy="640080"/>
          </a:xfrm>
          <a:prstGeom prst="rect">
            <a:avLst/>
          </a:prstGeom>
          <a:noFill/>
          <a:ln/>
        </p:spPr>
        <p:txBody>
          <a:bodyPr wrap="square" lIns="0" tIns="0" rIns="0" bIns="0" rtlCol="0" anchor="t"/>
          <a:lstStyle/>
          <a:p>
            <a:pPr marL="0" indent="0">
              <a:buNone/>
            </a:pPr>
            <a:r>
              <a:rPr lang="en-US" sz="3200" b="1" dirty="0">
                <a:solidFill>
                  <a:srgbClr val="0B1621"/>
                </a:solidFill>
                <a:latin typeface="Century Gothic" pitchFamily="34" charset="0"/>
                <a:ea typeface="Century Gothic" pitchFamily="34" charset="-122"/>
                <a:cs typeface="Century Gothic" pitchFamily="34" charset="-120"/>
              </a:rPr>
              <a:t>Mi desafío para esta semana</a:t>
            </a:r>
            <a:endParaRPr lang="en-US" sz="3200" dirty="0"/>
          </a:p>
        </p:txBody>
      </p:sp>
      <p:sp>
        <p:nvSpPr>
          <p:cNvPr id="6" name="Text 3"/>
          <p:cNvSpPr txBox="1"/>
          <p:nvPr/>
        </p:nvSpPr>
        <p:spPr>
          <a:xfrm>
            <a:off x="548640" y="1719072"/>
            <a:ext cx="8229600" cy="320040"/>
          </a:xfrm>
          <a:prstGeom prst="rect">
            <a:avLst/>
          </a:prstGeom>
          <a:noFill/>
          <a:ln/>
        </p:spPr>
        <p:txBody>
          <a:bodyPr wrap="square" lIns="0" tIns="0" rIns="0" bIns="0" rtlCol="0" anchor="t"/>
          <a:lstStyle/>
          <a:p>
            <a:pPr marL="0" indent="0">
              <a:buNone/>
            </a:pPr>
            <a:r>
              <a:rPr lang="en-US" sz="1500" i="1" dirty="0">
                <a:solidFill>
                  <a:srgbClr val="5A5F73"/>
                </a:solidFill>
                <a:latin typeface="Calibri" pitchFamily="34" charset="0"/>
                <a:ea typeface="Calibri" pitchFamily="34" charset="-122"/>
                <a:cs typeface="Calibri" pitchFamily="34" charset="-120"/>
              </a:rPr>
              <a:t>Marca tu respuesta honesta:</a:t>
            </a:r>
            <a:endParaRPr lang="en-US" sz="1500" dirty="0"/>
          </a:p>
        </p:txBody>
      </p:sp>
      <p:sp>
        <p:nvSpPr>
          <p:cNvPr id="7" name="Shape 4"/>
          <p:cNvSpPr/>
          <p:nvPr/>
        </p:nvSpPr>
        <p:spPr>
          <a:xfrm>
            <a:off x="548640" y="2240280"/>
            <a:ext cx="11094415" cy="1188720"/>
          </a:xfrm>
          <a:prstGeom prst="rect">
            <a:avLst/>
          </a:prstGeom>
          <a:solidFill>
            <a:srgbClr val="FFFFFF"/>
          </a:solidFill>
          <a:ln w="9525">
            <a:solidFill>
              <a:srgbClr val="DADCEB"/>
            </a:solidFill>
            <a:prstDash val="solid"/>
          </a:ln>
          <a:effectLst>
            <a:outerShdw blurRad="76200" dist="25400" dir="5400000" algn="bl" rotWithShape="0">
              <a:srgbClr val="000000">
                <a:alpha val="8000"/>
              </a:srgbClr>
            </a:outerShdw>
          </a:effectLst>
        </p:spPr>
      </p:sp>
      <p:sp>
        <p:nvSpPr>
          <p:cNvPr id="8" name="Shape 5"/>
          <p:cNvSpPr/>
          <p:nvPr/>
        </p:nvSpPr>
        <p:spPr>
          <a:xfrm>
            <a:off x="822960" y="2532888"/>
            <a:ext cx="603504" cy="603504"/>
          </a:xfrm>
          <a:prstGeom prst="ellipse">
            <a:avLst/>
          </a:prstGeom>
          <a:solidFill>
            <a:srgbClr val="5D63A5"/>
          </a:solidFill>
          <a:ln/>
        </p:spPr>
      </p:sp>
      <p:sp>
        <p:nvSpPr>
          <p:cNvPr id="9" name="Text 6"/>
          <p:cNvSpPr txBox="1"/>
          <p:nvPr/>
        </p:nvSpPr>
        <p:spPr>
          <a:xfrm>
            <a:off x="822960" y="2532888"/>
            <a:ext cx="603504" cy="603504"/>
          </a:xfrm>
          <a:prstGeom prst="rect">
            <a:avLst/>
          </a:prstGeom>
          <a:noFill/>
          <a:ln/>
        </p:spPr>
        <p:txBody>
          <a:bodyPr wrap="square" lIns="0" tIns="0" rIns="0" bIns="0" rtlCol="0" anchor="ctr"/>
          <a:lstStyle/>
          <a:p>
            <a:pPr marL="0" indent="0" algn="ctr">
              <a:buNone/>
            </a:pPr>
            <a:r>
              <a:rPr lang="en-US" sz="2000" b="1" dirty="0">
                <a:solidFill>
                  <a:srgbClr val="FFFFFF"/>
                </a:solidFill>
                <a:latin typeface="Century Gothic" pitchFamily="34" charset="0"/>
                <a:ea typeface="Century Gothic" pitchFamily="34" charset="-122"/>
                <a:cs typeface="Century Gothic" pitchFamily="34" charset="-120"/>
              </a:rPr>
              <a:t>1</a:t>
            </a:r>
            <a:endParaRPr lang="en-US" sz="2000" dirty="0"/>
          </a:p>
        </p:txBody>
      </p:sp>
      <p:sp>
        <p:nvSpPr>
          <p:cNvPr id="10" name="Text 7"/>
          <p:cNvSpPr txBox="1"/>
          <p:nvPr/>
        </p:nvSpPr>
        <p:spPr>
          <a:xfrm>
            <a:off x="1645920" y="2240280"/>
            <a:ext cx="7635240" cy="1188720"/>
          </a:xfrm>
          <a:prstGeom prst="rect">
            <a:avLst/>
          </a:prstGeom>
          <a:noFill/>
          <a:ln/>
        </p:spPr>
        <p:txBody>
          <a:bodyPr wrap="square" lIns="0" tIns="0" rIns="0" bIns="0" rtlCol="0" anchor="ctr"/>
          <a:lstStyle/>
          <a:p>
            <a:pPr marL="0" indent="0">
              <a:buNone/>
            </a:pPr>
            <a:r>
              <a:rPr lang="en-US" sz="1700" dirty="0">
                <a:solidFill>
                  <a:srgbClr val="1F2233"/>
                </a:solidFill>
                <a:latin typeface="Calibri" pitchFamily="34" charset="0"/>
                <a:ea typeface="Calibri" pitchFamily="34" charset="-122"/>
                <a:cs typeface="Calibri" pitchFamily="34" charset="-120"/>
              </a:rPr>
              <a:t>Esta semana leeré Lucas 24 completo y anotaré tres pasajes del Antiguo Testamento que Jesús cumplió.</a:t>
            </a:r>
            <a:r>
              <a:rPr lang="en-US" sz="1700" b="1" dirty="0">
                <a:solidFill>
                  <a:srgbClr val="5D63A5"/>
                </a:solidFill>
                <a:latin typeface="Calibri" pitchFamily="34" charset="0"/>
                <a:ea typeface="Calibri" pitchFamily="34" charset="-122"/>
                <a:cs typeface="Calibri" pitchFamily="34" charset="-120"/>
              </a:rPr>
              <a:t> (Lucas 24:27)</a:t>
            </a:r>
            <a:endParaRPr lang="en-US" sz="1700" dirty="0"/>
          </a:p>
        </p:txBody>
      </p:sp>
      <p:sp>
        <p:nvSpPr>
          <p:cNvPr id="11" name="Shape 8"/>
          <p:cNvSpPr/>
          <p:nvPr/>
        </p:nvSpPr>
        <p:spPr>
          <a:xfrm>
            <a:off x="9494215" y="2679192"/>
            <a:ext cx="310896" cy="310896"/>
          </a:xfrm>
          <a:prstGeom prst="roundRect">
            <a:avLst>
              <a:gd name="adj" fmla="val 14706"/>
            </a:avLst>
          </a:prstGeom>
          <a:solidFill>
            <a:srgbClr val="FFFFFF"/>
          </a:solidFill>
          <a:ln w="22225">
            <a:solidFill>
              <a:srgbClr val="EE8A2A"/>
            </a:solidFill>
            <a:prstDash val="solid"/>
          </a:ln>
        </p:spPr>
      </p:sp>
      <p:sp>
        <p:nvSpPr>
          <p:cNvPr id="12" name="Text 9"/>
          <p:cNvSpPr txBox="1"/>
          <p:nvPr/>
        </p:nvSpPr>
        <p:spPr>
          <a:xfrm>
            <a:off x="9896551" y="2679192"/>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Sí</a:t>
            </a:r>
            <a:endParaRPr lang="en-US" sz="1500" dirty="0"/>
          </a:p>
        </p:txBody>
      </p:sp>
      <p:sp>
        <p:nvSpPr>
          <p:cNvPr id="13" name="Shape 10"/>
          <p:cNvSpPr/>
          <p:nvPr/>
        </p:nvSpPr>
        <p:spPr>
          <a:xfrm>
            <a:off x="10500055" y="2679192"/>
            <a:ext cx="310896" cy="310896"/>
          </a:xfrm>
          <a:prstGeom prst="roundRect">
            <a:avLst>
              <a:gd name="adj" fmla="val 14706"/>
            </a:avLst>
          </a:prstGeom>
          <a:solidFill>
            <a:srgbClr val="FFFFFF"/>
          </a:solidFill>
          <a:ln w="22225">
            <a:solidFill>
              <a:srgbClr val="EE8A2A"/>
            </a:solidFill>
            <a:prstDash val="solid"/>
          </a:ln>
        </p:spPr>
      </p:sp>
      <p:sp>
        <p:nvSpPr>
          <p:cNvPr id="14" name="Text 11"/>
          <p:cNvSpPr txBox="1"/>
          <p:nvPr/>
        </p:nvSpPr>
        <p:spPr>
          <a:xfrm>
            <a:off x="10902391" y="2679192"/>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No</a:t>
            </a:r>
            <a:endParaRPr lang="en-US" sz="1500" dirty="0"/>
          </a:p>
        </p:txBody>
      </p:sp>
      <p:sp>
        <p:nvSpPr>
          <p:cNvPr id="15" name="Shape 12"/>
          <p:cNvSpPr/>
          <p:nvPr/>
        </p:nvSpPr>
        <p:spPr>
          <a:xfrm>
            <a:off x="548640" y="3630168"/>
            <a:ext cx="11094415" cy="1188720"/>
          </a:xfrm>
          <a:prstGeom prst="rect">
            <a:avLst/>
          </a:prstGeom>
          <a:solidFill>
            <a:srgbClr val="FFFFFF"/>
          </a:solidFill>
          <a:ln w="9525">
            <a:solidFill>
              <a:srgbClr val="DADCEB"/>
            </a:solidFill>
            <a:prstDash val="solid"/>
          </a:ln>
          <a:effectLst>
            <a:outerShdw blurRad="76200" dist="25400" dir="5400000" algn="bl" rotWithShape="0">
              <a:srgbClr val="000000">
                <a:alpha val="8000"/>
              </a:srgbClr>
            </a:outerShdw>
          </a:effectLst>
        </p:spPr>
      </p:sp>
      <p:sp>
        <p:nvSpPr>
          <p:cNvPr id="16" name="Shape 13"/>
          <p:cNvSpPr/>
          <p:nvPr/>
        </p:nvSpPr>
        <p:spPr>
          <a:xfrm>
            <a:off x="822960" y="3922776"/>
            <a:ext cx="603504" cy="603504"/>
          </a:xfrm>
          <a:prstGeom prst="ellipse">
            <a:avLst/>
          </a:prstGeom>
          <a:solidFill>
            <a:srgbClr val="5D63A5"/>
          </a:solidFill>
          <a:ln/>
        </p:spPr>
      </p:sp>
      <p:sp>
        <p:nvSpPr>
          <p:cNvPr id="17" name="Text 14"/>
          <p:cNvSpPr txBox="1"/>
          <p:nvPr/>
        </p:nvSpPr>
        <p:spPr>
          <a:xfrm>
            <a:off x="822960" y="3922776"/>
            <a:ext cx="603504" cy="603504"/>
          </a:xfrm>
          <a:prstGeom prst="rect">
            <a:avLst/>
          </a:prstGeom>
          <a:noFill/>
          <a:ln/>
        </p:spPr>
        <p:txBody>
          <a:bodyPr wrap="square" lIns="0" tIns="0" rIns="0" bIns="0" rtlCol="0" anchor="ctr"/>
          <a:lstStyle/>
          <a:p>
            <a:pPr marL="0" indent="0" algn="ctr">
              <a:buNone/>
            </a:pPr>
            <a:r>
              <a:rPr lang="en-US" sz="2000" b="1" dirty="0">
                <a:solidFill>
                  <a:srgbClr val="FFFFFF"/>
                </a:solidFill>
                <a:latin typeface="Century Gothic" pitchFamily="34" charset="0"/>
                <a:ea typeface="Century Gothic" pitchFamily="34" charset="-122"/>
                <a:cs typeface="Century Gothic" pitchFamily="34" charset="-120"/>
              </a:rPr>
              <a:t>2</a:t>
            </a:r>
            <a:endParaRPr lang="en-US" sz="2000" dirty="0"/>
          </a:p>
        </p:txBody>
      </p:sp>
      <p:sp>
        <p:nvSpPr>
          <p:cNvPr id="18" name="Text 15"/>
          <p:cNvSpPr txBox="1"/>
          <p:nvPr/>
        </p:nvSpPr>
        <p:spPr>
          <a:xfrm>
            <a:off x="1645920" y="3630168"/>
            <a:ext cx="7635240" cy="1188720"/>
          </a:xfrm>
          <a:prstGeom prst="rect">
            <a:avLst/>
          </a:prstGeom>
          <a:noFill/>
          <a:ln/>
        </p:spPr>
        <p:txBody>
          <a:bodyPr wrap="square" lIns="0" tIns="0" rIns="0" bIns="0" rtlCol="0" anchor="ctr"/>
          <a:lstStyle/>
          <a:p>
            <a:pPr marL="0" indent="0">
              <a:buNone/>
            </a:pPr>
            <a:r>
              <a:rPr lang="en-US" sz="1700" dirty="0">
                <a:solidFill>
                  <a:srgbClr val="1F2233"/>
                </a:solidFill>
                <a:latin typeface="Calibri" pitchFamily="34" charset="0"/>
                <a:ea typeface="Calibri" pitchFamily="34" charset="-122"/>
                <a:cs typeface="Calibri" pitchFamily="34" charset="-120"/>
              </a:rPr>
              <a:t>Antes de citar a Elena de White verificaré libro y página, y leeré el párrafo completo para captar el principio.</a:t>
            </a:r>
            <a:r>
              <a:rPr lang="en-US" sz="1700" b="1" dirty="0">
                <a:solidFill>
                  <a:srgbClr val="5D63A5"/>
                </a:solidFill>
                <a:latin typeface="Calibri" pitchFamily="34" charset="0"/>
                <a:ea typeface="Calibri" pitchFamily="34" charset="-122"/>
                <a:cs typeface="Calibri" pitchFamily="34" charset="-120"/>
              </a:rPr>
              <a:t> (1 Tesalonicenses 5:21)</a:t>
            </a:r>
            <a:endParaRPr lang="en-US" sz="1700" dirty="0"/>
          </a:p>
        </p:txBody>
      </p:sp>
      <p:sp>
        <p:nvSpPr>
          <p:cNvPr id="19" name="Shape 16"/>
          <p:cNvSpPr/>
          <p:nvPr/>
        </p:nvSpPr>
        <p:spPr>
          <a:xfrm>
            <a:off x="9494215" y="4069080"/>
            <a:ext cx="310896" cy="310896"/>
          </a:xfrm>
          <a:prstGeom prst="roundRect">
            <a:avLst>
              <a:gd name="adj" fmla="val 14706"/>
            </a:avLst>
          </a:prstGeom>
          <a:solidFill>
            <a:srgbClr val="FFFFFF"/>
          </a:solidFill>
          <a:ln w="22225">
            <a:solidFill>
              <a:srgbClr val="EE8A2A"/>
            </a:solidFill>
            <a:prstDash val="solid"/>
          </a:ln>
        </p:spPr>
      </p:sp>
      <p:sp>
        <p:nvSpPr>
          <p:cNvPr id="20" name="Text 17"/>
          <p:cNvSpPr txBox="1"/>
          <p:nvPr/>
        </p:nvSpPr>
        <p:spPr>
          <a:xfrm>
            <a:off x="9896551" y="4069080"/>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Sí</a:t>
            </a:r>
            <a:endParaRPr lang="en-US" sz="1500" dirty="0"/>
          </a:p>
        </p:txBody>
      </p:sp>
      <p:sp>
        <p:nvSpPr>
          <p:cNvPr id="21" name="Shape 18"/>
          <p:cNvSpPr/>
          <p:nvPr/>
        </p:nvSpPr>
        <p:spPr>
          <a:xfrm>
            <a:off x="10500055" y="4069080"/>
            <a:ext cx="310896" cy="310896"/>
          </a:xfrm>
          <a:prstGeom prst="roundRect">
            <a:avLst>
              <a:gd name="adj" fmla="val 14706"/>
            </a:avLst>
          </a:prstGeom>
          <a:solidFill>
            <a:srgbClr val="FFFFFF"/>
          </a:solidFill>
          <a:ln w="22225">
            <a:solidFill>
              <a:srgbClr val="EE8A2A"/>
            </a:solidFill>
            <a:prstDash val="solid"/>
          </a:ln>
        </p:spPr>
      </p:sp>
      <p:sp>
        <p:nvSpPr>
          <p:cNvPr id="22" name="Text 19"/>
          <p:cNvSpPr txBox="1"/>
          <p:nvPr/>
        </p:nvSpPr>
        <p:spPr>
          <a:xfrm>
            <a:off x="10902391" y="4069080"/>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No</a:t>
            </a:r>
            <a:endParaRPr lang="en-US" sz="1500" dirty="0"/>
          </a:p>
        </p:txBody>
      </p:sp>
      <p:sp>
        <p:nvSpPr>
          <p:cNvPr id="23" name="Shape 20"/>
          <p:cNvSpPr/>
          <p:nvPr/>
        </p:nvSpPr>
        <p:spPr>
          <a:xfrm>
            <a:off x="548640" y="5020056"/>
            <a:ext cx="11094415" cy="1188720"/>
          </a:xfrm>
          <a:prstGeom prst="rect">
            <a:avLst/>
          </a:prstGeom>
          <a:solidFill>
            <a:srgbClr val="FFFFFF"/>
          </a:solidFill>
          <a:ln w="9525">
            <a:solidFill>
              <a:srgbClr val="DADCEB"/>
            </a:solidFill>
            <a:prstDash val="solid"/>
          </a:ln>
          <a:effectLst>
            <a:outerShdw blurRad="76200" dist="25400" dir="5400000" algn="bl" rotWithShape="0">
              <a:srgbClr val="000000">
                <a:alpha val="8000"/>
              </a:srgbClr>
            </a:outerShdw>
          </a:effectLst>
        </p:spPr>
      </p:sp>
      <p:sp>
        <p:nvSpPr>
          <p:cNvPr id="24" name="Shape 21"/>
          <p:cNvSpPr/>
          <p:nvPr/>
        </p:nvSpPr>
        <p:spPr>
          <a:xfrm>
            <a:off x="822960" y="5312664"/>
            <a:ext cx="603504" cy="603504"/>
          </a:xfrm>
          <a:prstGeom prst="ellipse">
            <a:avLst/>
          </a:prstGeom>
          <a:solidFill>
            <a:srgbClr val="5D63A5"/>
          </a:solidFill>
          <a:ln/>
        </p:spPr>
      </p:sp>
      <p:sp>
        <p:nvSpPr>
          <p:cNvPr id="25" name="Text 22"/>
          <p:cNvSpPr txBox="1"/>
          <p:nvPr/>
        </p:nvSpPr>
        <p:spPr>
          <a:xfrm>
            <a:off x="822960" y="5312664"/>
            <a:ext cx="603504" cy="603504"/>
          </a:xfrm>
          <a:prstGeom prst="rect">
            <a:avLst/>
          </a:prstGeom>
          <a:noFill/>
          <a:ln/>
        </p:spPr>
        <p:txBody>
          <a:bodyPr wrap="square" lIns="0" tIns="0" rIns="0" bIns="0" rtlCol="0" anchor="ctr"/>
          <a:lstStyle/>
          <a:p>
            <a:pPr marL="0" indent="0" algn="ctr">
              <a:buNone/>
            </a:pPr>
            <a:r>
              <a:rPr lang="en-US" sz="2000" b="1" dirty="0">
                <a:solidFill>
                  <a:srgbClr val="FFFFFF"/>
                </a:solidFill>
                <a:latin typeface="Century Gothic" pitchFamily="34" charset="0"/>
                <a:ea typeface="Century Gothic" pitchFamily="34" charset="-122"/>
                <a:cs typeface="Century Gothic" pitchFamily="34" charset="-120"/>
              </a:rPr>
              <a:t>3</a:t>
            </a:r>
            <a:endParaRPr lang="en-US" sz="2000" dirty="0"/>
          </a:p>
        </p:txBody>
      </p:sp>
      <p:sp>
        <p:nvSpPr>
          <p:cNvPr id="26" name="Text 23"/>
          <p:cNvSpPr txBox="1"/>
          <p:nvPr/>
        </p:nvSpPr>
        <p:spPr>
          <a:xfrm>
            <a:off x="1645920" y="5020056"/>
            <a:ext cx="7635240" cy="1188720"/>
          </a:xfrm>
          <a:prstGeom prst="rect">
            <a:avLst/>
          </a:prstGeom>
          <a:noFill/>
          <a:ln/>
        </p:spPr>
        <p:txBody>
          <a:bodyPr wrap="square" lIns="0" tIns="0" rIns="0" bIns="0" rtlCol="0" anchor="ctr"/>
          <a:lstStyle/>
          <a:p>
            <a:pPr marL="0" indent="0">
              <a:buNone/>
            </a:pPr>
            <a:r>
              <a:rPr lang="en-US" sz="1700" dirty="0">
                <a:solidFill>
                  <a:srgbClr val="1F2233"/>
                </a:solidFill>
                <a:latin typeface="Calibri" pitchFamily="34" charset="0"/>
                <a:ea typeface="Calibri" pitchFamily="34" charset="-122"/>
                <a:cs typeface="Calibri" pitchFamily="34" charset="-120"/>
              </a:rPr>
              <a:t>Oraré antes de cada lectura bíblica pidiendo al Espíritu que abra mi entendimiento, no que confirme mis opiniones.</a:t>
            </a:r>
            <a:r>
              <a:rPr lang="en-US" sz="1700" b="1" dirty="0">
                <a:solidFill>
                  <a:srgbClr val="5D63A5"/>
                </a:solidFill>
                <a:latin typeface="Calibri" pitchFamily="34" charset="0"/>
                <a:ea typeface="Calibri" pitchFamily="34" charset="-122"/>
                <a:cs typeface="Calibri" pitchFamily="34" charset="-120"/>
              </a:rPr>
              <a:t> (Lucas 24:45)</a:t>
            </a:r>
            <a:endParaRPr lang="en-US" sz="1700" dirty="0"/>
          </a:p>
        </p:txBody>
      </p:sp>
      <p:sp>
        <p:nvSpPr>
          <p:cNvPr id="27" name="Shape 24"/>
          <p:cNvSpPr/>
          <p:nvPr/>
        </p:nvSpPr>
        <p:spPr>
          <a:xfrm>
            <a:off x="9494215" y="5458968"/>
            <a:ext cx="310896" cy="310896"/>
          </a:xfrm>
          <a:prstGeom prst="roundRect">
            <a:avLst>
              <a:gd name="adj" fmla="val 14706"/>
            </a:avLst>
          </a:prstGeom>
          <a:solidFill>
            <a:srgbClr val="FFFFFF"/>
          </a:solidFill>
          <a:ln w="22225">
            <a:solidFill>
              <a:srgbClr val="EE8A2A"/>
            </a:solidFill>
            <a:prstDash val="solid"/>
          </a:ln>
        </p:spPr>
      </p:sp>
      <p:sp>
        <p:nvSpPr>
          <p:cNvPr id="28" name="Text 25"/>
          <p:cNvSpPr txBox="1"/>
          <p:nvPr/>
        </p:nvSpPr>
        <p:spPr>
          <a:xfrm>
            <a:off x="9896551" y="5458968"/>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Sí</a:t>
            </a:r>
            <a:endParaRPr lang="en-US" sz="1500" dirty="0"/>
          </a:p>
        </p:txBody>
      </p:sp>
      <p:sp>
        <p:nvSpPr>
          <p:cNvPr id="29" name="Shape 26"/>
          <p:cNvSpPr/>
          <p:nvPr/>
        </p:nvSpPr>
        <p:spPr>
          <a:xfrm>
            <a:off x="10500055" y="5458968"/>
            <a:ext cx="310896" cy="310896"/>
          </a:xfrm>
          <a:prstGeom prst="roundRect">
            <a:avLst>
              <a:gd name="adj" fmla="val 14706"/>
            </a:avLst>
          </a:prstGeom>
          <a:solidFill>
            <a:srgbClr val="FFFFFF"/>
          </a:solidFill>
          <a:ln w="22225">
            <a:solidFill>
              <a:srgbClr val="EE8A2A"/>
            </a:solidFill>
            <a:prstDash val="solid"/>
          </a:ln>
        </p:spPr>
      </p:sp>
      <p:sp>
        <p:nvSpPr>
          <p:cNvPr id="30" name="Text 27"/>
          <p:cNvSpPr txBox="1"/>
          <p:nvPr/>
        </p:nvSpPr>
        <p:spPr>
          <a:xfrm>
            <a:off x="10902391" y="5458968"/>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No</a:t>
            </a:r>
            <a:endParaRPr lang="en-US" sz="1500" dirty="0"/>
          </a:p>
        </p:txBody>
      </p:sp>
      <p:pic>
        <p:nvPicPr>
          <p:cNvPr id="31" name="Image 1" descr="preencoded.png"/>
          <p:cNvPicPr>
            <a:picLocks noChangeAspect="1"/>
          </p:cNvPicPr>
          <p:nvPr/>
        </p:nvPicPr>
        <p:blipFill>
          <a:blip r:embed="rId4"/>
          <a:stretch>
            <a:fillRect/>
          </a:stretch>
        </p:blipFill>
        <p:spPr>
          <a:xfrm>
            <a:off x="548640" y="6419088"/>
            <a:ext cx="182880" cy="182880"/>
          </a:xfrm>
          <a:prstGeom prst="rect">
            <a:avLst/>
          </a:prstGeom>
        </p:spPr>
      </p:pic>
      <p:sp>
        <p:nvSpPr>
          <p:cNvPr id="32" name="Text 28"/>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5A5F73"/>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33" name="Text 29"/>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8  ·  INTERPRETACIÓN DE LOS ESCRITOS PROFÉTICOS</a:t>
            </a:r>
            <a:endParaRPr lang="en-US" sz="800"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4"/>
          <a:stretch>
            <a:fillRect/>
          </a:stretch>
        </p:blipFill>
        <p:spPr>
          <a:xfrm>
            <a:off x="5730088" y="640080"/>
            <a:ext cx="731520" cy="731520"/>
          </a:xfrm>
          <a:prstGeom prst="rect">
            <a:avLst/>
          </a:prstGeom>
        </p:spPr>
      </p:pic>
      <p:sp>
        <p:nvSpPr>
          <p:cNvPr id="3" name="Text 0"/>
          <p:cNvSpPr txBox="1"/>
          <p:nvPr/>
        </p:nvSpPr>
        <p:spPr>
          <a:xfrm>
            <a:off x="1066648" y="1645920"/>
            <a:ext cx="10058400" cy="4206240"/>
          </a:xfrm>
          <a:prstGeom prst="rect">
            <a:avLst/>
          </a:prstGeom>
          <a:noFill/>
          <a:ln/>
        </p:spPr>
        <p:txBody>
          <a:bodyPr wrap="square" lIns="0" tIns="0" rIns="0" bIns="0" rtlCol="0" anchor="ctr"/>
          <a:lstStyle/>
          <a:p>
            <a:pPr marL="0" indent="0" algn="ctr">
              <a:lnSpc>
                <a:spcPct val="112000"/>
              </a:lnSpc>
              <a:spcAft>
                <a:spcPts val="1800"/>
              </a:spcAft>
              <a:buNone/>
            </a:pPr>
            <a:r>
              <a:rPr lang="en-US" sz="3200" i="1" dirty="0">
                <a:solidFill>
                  <a:srgbClr val="FFFFFF"/>
                </a:solidFill>
                <a:latin typeface="Century Gothic" pitchFamily="34" charset="0"/>
                <a:ea typeface="Century Gothic" pitchFamily="34" charset="-122"/>
                <a:cs typeface="Century Gothic" pitchFamily="34" charset="-120"/>
              </a:rPr>
              <a:t>“Y empezando desde Moisés y todos los profetas, les explicó lo que toda la Escritura decía de él’.”</a:t>
            </a:r>
            <a:endParaRPr lang="en-US" sz="3200" dirty="0"/>
          </a:p>
          <a:p>
            <a:pPr marL="0" indent="0" algn="ctr">
              <a:lnSpc>
                <a:spcPct val="112000"/>
              </a:lnSpc>
              <a:buNone/>
            </a:pPr>
            <a:r>
              <a:rPr lang="en-US" sz="2200" b="1" dirty="0">
                <a:solidFill>
                  <a:srgbClr val="A7ABDE"/>
                </a:solidFill>
                <a:latin typeface="Century Gothic" pitchFamily="34" charset="0"/>
                <a:ea typeface="Century Gothic" pitchFamily="34" charset="-122"/>
                <a:cs typeface="Century Gothic" pitchFamily="34" charset="-120"/>
              </a:rPr>
              <a:t>Lucas 24:27</a:t>
            </a:r>
            <a:endParaRPr lang="en-US" sz="3200" dirty="0"/>
          </a:p>
        </p:txBody>
      </p:sp>
      <p:sp>
        <p:nvSpPr>
          <p:cNvPr id="4" name="Text 1"/>
          <p:cNvSpPr txBox="1"/>
          <p:nvPr/>
        </p:nvSpPr>
        <p:spPr>
          <a:xfrm>
            <a:off x="0" y="6172200"/>
            <a:ext cx="12191695" cy="274320"/>
          </a:xfrm>
          <a:prstGeom prst="rect">
            <a:avLst/>
          </a:prstGeom>
          <a:noFill/>
          <a:ln/>
        </p:spPr>
        <p:txBody>
          <a:bodyPr wrap="square" lIns="0" tIns="0" rIns="0" bIns="0" rtlCol="0" anchor="t"/>
          <a:lstStyle/>
          <a:p>
            <a:pPr marL="0" indent="0" algn="ctr">
              <a:buNone/>
            </a:pPr>
            <a:r>
              <a:rPr lang="en-US" sz="1000" kern="0" spc="300" dirty="0">
                <a:solidFill>
                  <a:srgbClr val="A7ABDE"/>
                </a:solidFill>
                <a:latin typeface="Century Gothic" pitchFamily="34" charset="0"/>
                <a:ea typeface="Century Gothic" pitchFamily="34" charset="-122"/>
                <a:cs typeface="Century Gothic" pitchFamily="34" charset="-120"/>
              </a:rPr>
              <a:t>DR. TITO GOICOCHEA M.  -  NEED DSA</a:t>
            </a:r>
            <a:endParaRPr lang="en-US" sz="1000"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502920"/>
            <a:ext cx="5486400" cy="274320"/>
          </a:xfrm>
          <a:prstGeom prst="rect">
            <a:avLst/>
          </a:prstGeom>
          <a:noFill/>
          <a:ln/>
        </p:spPr>
        <p:txBody>
          <a:bodyPr wrap="square" lIns="0" tIns="0" rIns="0" bIns="0" rtlCol="0" anchor="t"/>
          <a:lstStyle/>
          <a:p>
            <a:pPr marL="0" indent="0">
              <a:buNone/>
            </a:pPr>
            <a:r>
              <a:rPr lang="en-US" sz="1300" b="1" kern="0" spc="500" dirty="0">
                <a:solidFill>
                  <a:srgbClr val="FFFFFF"/>
                </a:solidFill>
                <a:latin typeface="Century Gothic" pitchFamily="34" charset="0"/>
                <a:ea typeface="Century Gothic" pitchFamily="34" charset="-122"/>
                <a:cs typeface="Century Gothic" pitchFamily="34" charset="-120"/>
              </a:rPr>
              <a:t>EL DON DE PROFECÍA</a:t>
            </a:r>
            <a:endParaRPr lang="en-US" sz="1300" dirty="0"/>
          </a:p>
        </p:txBody>
      </p:sp>
      <p:sp>
        <p:nvSpPr>
          <p:cNvPr id="3" name="Text 1"/>
          <p:cNvSpPr txBox="1"/>
          <p:nvPr/>
        </p:nvSpPr>
        <p:spPr>
          <a:xfrm>
            <a:off x="548640" y="822960"/>
            <a:ext cx="5943600" cy="274320"/>
          </a:xfrm>
          <a:prstGeom prst="rect">
            <a:avLst/>
          </a:prstGeom>
          <a:noFill/>
          <a:ln/>
        </p:spPr>
        <p:txBody>
          <a:bodyPr wrap="square" lIns="0" tIns="0" rIns="0" bIns="0" rtlCol="0" anchor="t"/>
          <a:lstStyle/>
          <a:p>
            <a:pPr marL="0" indent="0">
              <a:buNone/>
            </a:pPr>
            <a:r>
              <a:rPr lang="en-US" sz="1100" kern="0" spc="100" dirty="0">
                <a:solidFill>
                  <a:srgbClr val="A7ABDE"/>
                </a:solidFill>
                <a:latin typeface="Calibri" pitchFamily="34" charset="0"/>
                <a:ea typeface="Calibri" pitchFamily="34" charset="-122"/>
                <a:cs typeface="Calibri" pitchFamily="34" charset="-120"/>
              </a:rPr>
              <a:t>Guía didáctica · Escuela Sabática de Adultos · IV Trimestre 2026</a:t>
            </a:r>
            <a:endParaRPr lang="en-US" sz="1100" dirty="0"/>
          </a:p>
        </p:txBody>
      </p:sp>
      <p:sp>
        <p:nvSpPr>
          <p:cNvPr id="4" name="Text 2"/>
          <p:cNvSpPr txBox="1"/>
          <p:nvPr/>
        </p:nvSpPr>
        <p:spPr>
          <a:xfrm>
            <a:off x="502920" y="1874520"/>
            <a:ext cx="2377440" cy="1325880"/>
          </a:xfrm>
          <a:prstGeom prst="rect">
            <a:avLst/>
          </a:prstGeom>
          <a:noFill/>
          <a:ln/>
        </p:spPr>
        <p:txBody>
          <a:bodyPr wrap="square" lIns="0" tIns="0" rIns="0" bIns="0" rtlCol="0" anchor="b"/>
          <a:lstStyle/>
          <a:p>
            <a:pPr marL="0" indent="0">
              <a:buNone/>
            </a:pPr>
            <a:r>
              <a:rPr lang="en-US" sz="9600" b="1" dirty="0">
                <a:solidFill>
                  <a:srgbClr val="A7ABDE"/>
                </a:solidFill>
                <a:latin typeface="Century Gothic" pitchFamily="34" charset="0"/>
                <a:ea typeface="Century Gothic" pitchFamily="34" charset="-122"/>
                <a:cs typeface="Century Gothic" pitchFamily="34" charset="-120"/>
              </a:rPr>
              <a:t>09</a:t>
            </a:r>
            <a:endParaRPr lang="en-US" sz="9600" dirty="0"/>
          </a:p>
        </p:txBody>
      </p:sp>
      <p:sp>
        <p:nvSpPr>
          <p:cNvPr id="5" name="Shape 3"/>
          <p:cNvSpPr/>
          <p:nvPr/>
        </p:nvSpPr>
        <p:spPr>
          <a:xfrm>
            <a:off x="2788920" y="2331720"/>
            <a:ext cx="0" cy="777240"/>
          </a:xfrm>
          <a:prstGeom prst="line">
            <a:avLst/>
          </a:prstGeom>
          <a:noFill/>
          <a:ln w="12700">
            <a:solidFill>
              <a:srgbClr val="A7ABDE"/>
            </a:solidFill>
            <a:prstDash val="solid"/>
          </a:ln>
        </p:spPr>
      </p:sp>
      <p:sp>
        <p:nvSpPr>
          <p:cNvPr id="6" name="Text 4"/>
          <p:cNvSpPr txBox="1"/>
          <p:nvPr/>
        </p:nvSpPr>
        <p:spPr>
          <a:xfrm>
            <a:off x="2971800" y="2377440"/>
            <a:ext cx="2194560" cy="731520"/>
          </a:xfrm>
          <a:prstGeom prst="rect">
            <a:avLst/>
          </a:prstGeom>
          <a:noFill/>
          <a:ln/>
        </p:spPr>
        <p:txBody>
          <a:bodyPr wrap="square" lIns="0" tIns="0" rIns="0" bIns="0" rtlCol="0" anchor="ctr"/>
          <a:lstStyle/>
          <a:p>
            <a:pPr marL="0" indent="0">
              <a:buNone/>
            </a:pPr>
            <a:r>
              <a:rPr lang="en-US" sz="1400" b="1" kern="0" spc="400" dirty="0">
                <a:solidFill>
                  <a:srgbClr val="FFFFFF"/>
                </a:solidFill>
                <a:latin typeface="Century Gothic" pitchFamily="34" charset="0"/>
                <a:ea typeface="Century Gothic" pitchFamily="34" charset="-122"/>
                <a:cs typeface="Century Gothic" pitchFamily="34" charset="-120"/>
              </a:rPr>
              <a:t>LECCIÓN</a:t>
            </a:r>
            <a:endParaRPr lang="en-US" sz="1400" dirty="0"/>
          </a:p>
          <a:p>
            <a:pPr marL="0" indent="0">
              <a:buNone/>
            </a:pPr>
            <a:r>
              <a:rPr lang="en-US" sz="1100" kern="0" spc="200" dirty="0">
                <a:solidFill>
                  <a:srgbClr val="A7ABDE"/>
                </a:solidFill>
                <a:latin typeface="Century Gothic" pitchFamily="34" charset="0"/>
                <a:ea typeface="Century Gothic" pitchFamily="34" charset="-122"/>
                <a:cs typeface="Century Gothic" pitchFamily="34" charset="-120"/>
              </a:rPr>
              <a:t>9 de 13</a:t>
            </a:r>
            <a:endParaRPr lang="en-US" sz="1400" dirty="0"/>
          </a:p>
        </p:txBody>
      </p:sp>
      <p:sp>
        <p:nvSpPr>
          <p:cNvPr id="7" name="Text 5"/>
          <p:cNvSpPr txBox="1"/>
          <p:nvPr/>
        </p:nvSpPr>
        <p:spPr>
          <a:xfrm>
            <a:off x="548640" y="3337560"/>
            <a:ext cx="6035040" cy="1737360"/>
          </a:xfrm>
          <a:prstGeom prst="rect">
            <a:avLst/>
          </a:prstGeom>
          <a:noFill/>
          <a:ln/>
        </p:spPr>
        <p:txBody>
          <a:bodyPr wrap="square" lIns="0" tIns="0" rIns="0" bIns="0" rtlCol="0" anchor="t"/>
          <a:lstStyle/>
          <a:p>
            <a:pPr marL="0" indent="0">
              <a:lnSpc>
                <a:spcPct val="95000"/>
              </a:lnSpc>
              <a:buNone/>
            </a:pPr>
            <a:r>
              <a:rPr lang="en-US" sz="3800" b="1" dirty="0">
                <a:solidFill>
                  <a:srgbClr val="FFFFFF"/>
                </a:solidFill>
                <a:latin typeface="Century Gothic" pitchFamily="34" charset="0"/>
                <a:ea typeface="Century Gothic" pitchFamily="34" charset="-122"/>
                <a:cs typeface="Century Gothic" pitchFamily="34" charset="-120"/>
              </a:rPr>
              <a:t>PONIENDO A PRUEBA A LOS PROFETAS</a:t>
            </a:r>
            <a:endParaRPr lang="en-US" sz="3800" dirty="0"/>
          </a:p>
        </p:txBody>
      </p:sp>
      <p:sp>
        <p:nvSpPr>
          <p:cNvPr id="8" name="Text 6"/>
          <p:cNvSpPr txBox="1"/>
          <p:nvPr/>
        </p:nvSpPr>
        <p:spPr>
          <a:xfrm>
            <a:off x="548640" y="5166360"/>
            <a:ext cx="6035040" cy="365760"/>
          </a:xfrm>
          <a:prstGeom prst="rect">
            <a:avLst/>
          </a:prstGeom>
          <a:noFill/>
          <a:ln/>
        </p:spPr>
        <p:txBody>
          <a:bodyPr wrap="square" lIns="0" tIns="0" rIns="0" bIns="0" rtlCol="0" anchor="t"/>
          <a:lstStyle/>
          <a:p>
            <a:pPr marL="0" indent="0">
              <a:buNone/>
            </a:pPr>
            <a:r>
              <a:rPr lang="en-US" sz="1800" i="1" dirty="0">
                <a:solidFill>
                  <a:srgbClr val="A7ABDE"/>
                </a:solidFill>
                <a:latin typeface="Calibri" pitchFamily="34" charset="0"/>
                <a:ea typeface="Calibri" pitchFamily="34" charset="-122"/>
                <a:cs typeface="Calibri" pitchFamily="34" charset="-120"/>
              </a:rPr>
              <a:t>Para el sábado 28 de noviembre de 2026</a:t>
            </a:r>
            <a:endParaRPr lang="en-US" sz="1800" dirty="0"/>
          </a:p>
        </p:txBody>
      </p:sp>
      <p:pic>
        <p:nvPicPr>
          <p:cNvPr id="9" name="Image 0" descr="preencoded.png"/>
          <p:cNvPicPr>
            <a:picLocks noChangeAspect="1"/>
          </p:cNvPicPr>
          <p:nvPr/>
        </p:nvPicPr>
        <p:blipFill>
          <a:blip r:embed="rId4"/>
          <a:stretch>
            <a:fillRect/>
          </a:stretch>
        </p:blipFill>
        <p:spPr>
          <a:xfrm>
            <a:off x="548640" y="6080760"/>
            <a:ext cx="310896" cy="310896"/>
          </a:xfrm>
          <a:prstGeom prst="rect">
            <a:avLst/>
          </a:prstGeom>
        </p:spPr>
      </p:pic>
      <p:sp>
        <p:nvSpPr>
          <p:cNvPr id="10" name="Text 7"/>
          <p:cNvSpPr txBox="1"/>
          <p:nvPr/>
        </p:nvSpPr>
        <p:spPr>
          <a:xfrm>
            <a:off x="987552" y="6080760"/>
            <a:ext cx="5486400" cy="310896"/>
          </a:xfrm>
          <a:prstGeom prst="rect">
            <a:avLst/>
          </a:prstGeom>
          <a:noFill/>
          <a:ln/>
        </p:spPr>
        <p:txBody>
          <a:bodyPr wrap="square" lIns="0" tIns="0" rIns="0" bIns="0" rtlCol="0" anchor="ctr"/>
          <a:lstStyle/>
          <a:p>
            <a:pPr marL="0" indent="0">
              <a:buNone/>
            </a:pPr>
            <a:r>
              <a:rPr lang="en-US" sz="1100" kern="0" spc="300" dirty="0">
                <a:solidFill>
                  <a:srgbClr val="FFFFFF"/>
                </a:solidFill>
                <a:latin typeface="Century Gothic" pitchFamily="34" charset="0"/>
                <a:ea typeface="Century Gothic" pitchFamily="34" charset="-122"/>
                <a:cs typeface="Century Gothic" pitchFamily="34" charset="-120"/>
              </a:rPr>
              <a:t>DR. TITO GOICOCHEA M.  -  NEED DSA</a:t>
            </a:r>
            <a:endParaRPr lang="en-US" sz="1100"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548640" y="502920"/>
            <a:ext cx="3494837" cy="384048"/>
          </a:xfrm>
          <a:prstGeom prst="roundRect">
            <a:avLst>
              <a:gd name="adj" fmla="val 50000"/>
            </a:avLst>
          </a:prstGeom>
          <a:solidFill>
            <a:srgbClr val="5D63A5"/>
          </a:solidFill>
          <a:ln/>
        </p:spPr>
      </p:sp>
      <p:pic>
        <p:nvPicPr>
          <p:cNvPr id="3" name="Image 0" descr="preencoded.png"/>
          <p:cNvPicPr>
            <a:picLocks noChangeAspect="1"/>
          </p:cNvPicPr>
          <p:nvPr/>
        </p:nvPicPr>
        <p:blipFill>
          <a:blip r:embed="rId4"/>
          <a:stretch>
            <a:fillRect/>
          </a:stretch>
        </p:blipFill>
        <p:spPr>
          <a:xfrm>
            <a:off x="694944" y="594360"/>
            <a:ext cx="201168" cy="201168"/>
          </a:xfrm>
          <a:prstGeom prst="rect">
            <a:avLst/>
          </a:prstGeom>
        </p:spPr>
      </p:pic>
      <p:sp>
        <p:nvSpPr>
          <p:cNvPr id="4" name="Text 1"/>
          <p:cNvSpPr txBox="1"/>
          <p:nvPr/>
        </p:nvSpPr>
        <p:spPr>
          <a:xfrm>
            <a:off x="969264" y="502920"/>
            <a:ext cx="3037637"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MOTIVA · INICIO DEL TEMA</a:t>
            </a:r>
            <a:endParaRPr lang="en-US" sz="1100" dirty="0"/>
          </a:p>
        </p:txBody>
      </p:sp>
      <p:sp>
        <p:nvSpPr>
          <p:cNvPr id="5" name="Text 2"/>
          <p:cNvSpPr txBox="1"/>
          <p:nvPr/>
        </p:nvSpPr>
        <p:spPr>
          <a:xfrm>
            <a:off x="548640" y="1325880"/>
            <a:ext cx="7315200" cy="274320"/>
          </a:xfrm>
          <a:prstGeom prst="rect">
            <a:avLst/>
          </a:prstGeom>
          <a:noFill/>
          <a:ln/>
        </p:spPr>
        <p:txBody>
          <a:bodyPr wrap="square" lIns="0" tIns="0" rIns="0" bIns="0" rtlCol="0" anchor="t"/>
          <a:lstStyle/>
          <a:p>
            <a:pPr marL="0" indent="0">
              <a:buNone/>
            </a:pPr>
            <a:r>
              <a:rPr lang="en-US" sz="1100" b="1" kern="0" spc="300" dirty="0">
                <a:solidFill>
                  <a:srgbClr val="A7ABDE"/>
                </a:solidFill>
                <a:latin typeface="Century Gothic" pitchFamily="34" charset="0"/>
                <a:ea typeface="Century Gothic" pitchFamily="34" charset="-122"/>
                <a:cs typeface="Century Gothic" pitchFamily="34" charset="-120"/>
              </a:rPr>
              <a:t>TEXTO PRINCIPAL DE LA SEMANA</a:t>
            </a:r>
            <a:endParaRPr lang="en-US" sz="1100" dirty="0"/>
          </a:p>
        </p:txBody>
      </p:sp>
      <p:pic>
        <p:nvPicPr>
          <p:cNvPr id="6" name="Image 1" descr="preencoded.png"/>
          <p:cNvPicPr>
            <a:picLocks noChangeAspect="1"/>
          </p:cNvPicPr>
          <p:nvPr/>
        </p:nvPicPr>
        <p:blipFill>
          <a:blip r:embed="rId5"/>
          <a:stretch>
            <a:fillRect/>
          </a:stretch>
        </p:blipFill>
        <p:spPr>
          <a:xfrm>
            <a:off x="548640" y="1828800"/>
            <a:ext cx="640080" cy="640080"/>
          </a:xfrm>
          <a:prstGeom prst="rect">
            <a:avLst/>
          </a:prstGeom>
        </p:spPr>
      </p:pic>
      <p:sp>
        <p:nvSpPr>
          <p:cNvPr id="7" name="Text 3"/>
          <p:cNvSpPr txBox="1"/>
          <p:nvPr/>
        </p:nvSpPr>
        <p:spPr>
          <a:xfrm>
            <a:off x="1417320" y="1783080"/>
            <a:ext cx="10241280" cy="3931920"/>
          </a:xfrm>
          <a:prstGeom prst="rect">
            <a:avLst/>
          </a:prstGeom>
          <a:noFill/>
          <a:ln/>
        </p:spPr>
        <p:txBody>
          <a:bodyPr wrap="square" lIns="0" tIns="0" rIns="0" bIns="0" rtlCol="0" anchor="t"/>
          <a:lstStyle/>
          <a:p>
            <a:pPr marL="0" indent="0">
              <a:lnSpc>
                <a:spcPct val="115000"/>
              </a:lnSpc>
              <a:spcAft>
                <a:spcPts val="1800"/>
              </a:spcAft>
              <a:buNone/>
            </a:pPr>
            <a:r>
              <a:rPr lang="en-US" sz="3200" i="1" dirty="0">
                <a:solidFill>
                  <a:srgbClr val="FFFFFF"/>
                </a:solidFill>
                <a:latin typeface="Century Gothic" pitchFamily="34" charset="0"/>
                <a:ea typeface="Century Gothic" pitchFamily="34" charset="-122"/>
                <a:cs typeface="Century Gothic" pitchFamily="34" charset="-120"/>
              </a:rPr>
              <a:t>“Amados, no crean a todo espíritu, sino prueben los espíritus si son de Dios; porque muchos falsos profetas han salido al mundo”</a:t>
            </a:r>
            <a:endParaRPr lang="en-US" sz="3200" dirty="0"/>
          </a:p>
          <a:p>
            <a:pPr marL="0" indent="0">
              <a:lnSpc>
                <a:spcPct val="115000"/>
              </a:lnSpc>
              <a:buNone/>
            </a:pPr>
            <a:r>
              <a:rPr lang="en-US" sz="2200" b="1" dirty="0">
                <a:solidFill>
                  <a:srgbClr val="A7ABDE"/>
                </a:solidFill>
                <a:latin typeface="Century Gothic" pitchFamily="34" charset="0"/>
                <a:ea typeface="Century Gothic" pitchFamily="34" charset="-122"/>
                <a:cs typeface="Century Gothic" pitchFamily="34" charset="-120"/>
              </a:rPr>
              <a:t>1 Juan 4:1</a:t>
            </a:r>
            <a:endParaRPr lang="en-US" sz="3200" dirty="0"/>
          </a:p>
        </p:txBody>
      </p:sp>
      <p:pic>
        <p:nvPicPr>
          <p:cNvPr id="8" name="Image 2" descr="preencoded.png"/>
          <p:cNvPicPr>
            <a:picLocks noChangeAspect="1"/>
          </p:cNvPicPr>
          <p:nvPr/>
        </p:nvPicPr>
        <p:blipFill>
          <a:blip r:embed="rId6"/>
          <a:stretch>
            <a:fillRect/>
          </a:stretch>
        </p:blipFill>
        <p:spPr>
          <a:xfrm>
            <a:off x="548640" y="6419088"/>
            <a:ext cx="182880" cy="182880"/>
          </a:xfrm>
          <a:prstGeom prst="rect">
            <a:avLst/>
          </a:prstGeom>
        </p:spPr>
      </p:pic>
      <p:sp>
        <p:nvSpPr>
          <p:cNvPr id="9" name="Text 4"/>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0" name="Text 5"/>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9  ·  PONIENDO A PRUEBA A LOS PROFETAS</a:t>
            </a:r>
            <a:endParaRPr lang="en-US" sz="800"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name="Slide 109">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071055" y="0"/>
            <a:ext cx="5120640" cy="6858000"/>
          </a:xfrm>
          <a:prstGeom prst="rect">
            <a:avLst/>
          </a:prstGeom>
        </p:spPr>
      </p:pic>
      <p:sp>
        <p:nvSpPr>
          <p:cNvPr id="3" name="Shape 0"/>
          <p:cNvSpPr/>
          <p:nvPr/>
        </p:nvSpPr>
        <p:spPr>
          <a:xfrm>
            <a:off x="548640" y="502920"/>
            <a:ext cx="3494837" cy="384048"/>
          </a:xfrm>
          <a:prstGeom prst="roundRect">
            <a:avLst>
              <a:gd name="adj" fmla="val 50000"/>
            </a:avLst>
          </a:prstGeom>
          <a:solidFill>
            <a:srgbClr val="5D63A5"/>
          </a:solidFill>
          <a:ln/>
        </p:spPr>
      </p:sp>
      <p:pic>
        <p:nvPicPr>
          <p:cNvPr id="4" name="Image 1" descr="preencoded.png"/>
          <p:cNvPicPr>
            <a:picLocks noChangeAspect="1"/>
          </p:cNvPicPr>
          <p:nvPr/>
        </p:nvPicPr>
        <p:blipFill>
          <a:blip r:embed="rId4"/>
          <a:stretch>
            <a:fillRect/>
          </a:stretch>
        </p:blipFill>
        <p:spPr>
          <a:xfrm>
            <a:off x="694944" y="594360"/>
            <a:ext cx="201168" cy="201168"/>
          </a:xfrm>
          <a:prstGeom prst="rect">
            <a:avLst/>
          </a:prstGeom>
        </p:spPr>
      </p:pic>
      <p:sp>
        <p:nvSpPr>
          <p:cNvPr id="5" name="Text 1"/>
          <p:cNvSpPr txBox="1"/>
          <p:nvPr/>
        </p:nvSpPr>
        <p:spPr>
          <a:xfrm>
            <a:off x="969264" y="502920"/>
            <a:ext cx="3037637"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MOTIVA · INICIO DEL TEMA</a:t>
            </a:r>
            <a:endParaRPr lang="en-US" sz="1100" dirty="0"/>
          </a:p>
        </p:txBody>
      </p:sp>
      <p:sp>
        <p:nvSpPr>
          <p:cNvPr id="6" name="Text 2"/>
          <p:cNvSpPr txBox="1"/>
          <p:nvPr/>
        </p:nvSpPr>
        <p:spPr>
          <a:xfrm>
            <a:off x="548640" y="1234440"/>
            <a:ext cx="5852160" cy="640080"/>
          </a:xfrm>
          <a:prstGeom prst="rect">
            <a:avLst/>
          </a:prstGeom>
          <a:noFill/>
          <a:ln/>
        </p:spPr>
        <p:txBody>
          <a:bodyPr wrap="square" lIns="0" tIns="0" rIns="0" bIns="0" rtlCol="0" anchor="t"/>
          <a:lstStyle/>
          <a:p>
            <a:pPr marL="0" indent="0">
              <a:buNone/>
            </a:pPr>
            <a:r>
              <a:rPr lang="en-US" sz="3400" b="1" dirty="0">
                <a:solidFill>
                  <a:srgbClr val="0B1621"/>
                </a:solidFill>
                <a:latin typeface="Century Gothic" pitchFamily="34" charset="0"/>
                <a:ea typeface="Century Gothic" pitchFamily="34" charset="-122"/>
                <a:cs typeface="Century Gothic" pitchFamily="34" charset="-120"/>
              </a:rPr>
              <a:t>Tema central</a:t>
            </a:r>
            <a:endParaRPr lang="en-US" sz="3400" dirty="0"/>
          </a:p>
        </p:txBody>
      </p:sp>
      <p:sp>
        <p:nvSpPr>
          <p:cNvPr id="7" name="Text 3"/>
          <p:cNvSpPr txBox="1"/>
          <p:nvPr/>
        </p:nvSpPr>
        <p:spPr>
          <a:xfrm>
            <a:off x="548640" y="2103120"/>
            <a:ext cx="5943600" cy="3931920"/>
          </a:xfrm>
          <a:prstGeom prst="rect">
            <a:avLst/>
          </a:prstGeom>
          <a:noFill/>
          <a:ln/>
        </p:spPr>
        <p:txBody>
          <a:bodyPr wrap="square" lIns="0" tIns="0" rIns="0" bIns="0" rtlCol="0" anchor="t"/>
          <a:lstStyle/>
          <a:p>
            <a:pPr marL="0" indent="0">
              <a:lnSpc>
                <a:spcPct val="120000"/>
              </a:lnSpc>
              <a:buNone/>
            </a:pPr>
            <a:r>
              <a:rPr lang="en-US" sz="2100" dirty="0">
                <a:solidFill>
                  <a:srgbClr val="1F2233"/>
                </a:solidFill>
                <a:latin typeface="Calibri" pitchFamily="34" charset="0"/>
                <a:ea typeface="Calibri" pitchFamily="34" charset="-122"/>
                <a:cs typeface="Calibri" pitchFamily="34" charset="-120"/>
              </a:rPr>
              <a:t>Un diamante falso puede parecer idéntico al auténtico; solo las pruebas revelan la diferencia. Hoy abundan “profetas” en redes, iglesias y movimientos espirituales que prometen revelaciones. La Biblia no nos pide creer a todos ni rechazar a todos, sino probar los espíritus con criterios claros que Dios mismo nos dio.</a:t>
            </a:r>
            <a:endParaRPr lang="en-US" sz="2100" dirty="0"/>
          </a:p>
        </p:txBody>
      </p:sp>
      <p:pic>
        <p:nvPicPr>
          <p:cNvPr id="8"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9" name="Text 4"/>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5A5F73"/>
                </a:solidFill>
                <a:latin typeface="Century Gothic" pitchFamily="34" charset="0"/>
                <a:ea typeface="Century Gothic" pitchFamily="34" charset="-122"/>
                <a:cs typeface="Century Gothic" pitchFamily="34" charset="-120"/>
              </a:rPr>
              <a:t>DR. TITO GOICOCHEA M.  ·  NEED DSA</a:t>
            </a:r>
            <a:endParaRPr lang="en-US" sz="800"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name="Slide 110">
    <p:bg>
      <p:bgPr>
        <a:solidFill>
          <a:srgbClr val="5D63A5"/>
        </a:solidFill>
        <a:effectLst/>
      </p:bgPr>
    </p:bg>
    <p:spTree>
      <p:nvGrpSpPr>
        <p:cNvPr id="1" name=""/>
        <p:cNvGrpSpPr/>
        <p:nvPr/>
      </p:nvGrpSpPr>
      <p:grpSpPr>
        <a:xfrm>
          <a:off x="0" y="0"/>
          <a:ext cx="0" cy="0"/>
          <a:chOff x="0" y="0"/>
          <a:chExt cx="0" cy="0"/>
        </a:xfrm>
      </p:grpSpPr>
      <p:sp>
        <p:nvSpPr>
          <p:cNvPr id="2" name="Shape 0"/>
          <p:cNvSpPr/>
          <p:nvPr/>
        </p:nvSpPr>
        <p:spPr>
          <a:xfrm>
            <a:off x="548640" y="822960"/>
            <a:ext cx="1097280" cy="1097280"/>
          </a:xfrm>
          <a:prstGeom prst="ellipse">
            <a:avLst/>
          </a:prstGeom>
          <a:solidFill>
            <a:srgbClr val="FFFFFF">
              <a:alpha val="18000"/>
            </a:srgbClr>
          </a:solidFill>
          <a:ln/>
        </p:spPr>
      </p:sp>
      <p:pic>
        <p:nvPicPr>
          <p:cNvPr id="3" name="Image 0" descr="preencoded.png"/>
          <p:cNvPicPr>
            <a:picLocks noChangeAspect="1"/>
          </p:cNvPicPr>
          <p:nvPr/>
        </p:nvPicPr>
        <p:blipFill>
          <a:blip r:embed="rId3"/>
          <a:stretch>
            <a:fillRect/>
          </a:stretch>
        </p:blipFill>
        <p:spPr>
          <a:xfrm>
            <a:off x="822960" y="1097280"/>
            <a:ext cx="548640" cy="548640"/>
          </a:xfrm>
          <a:prstGeom prst="rect">
            <a:avLst/>
          </a:prstGeom>
        </p:spPr>
      </p:pic>
      <p:sp>
        <p:nvSpPr>
          <p:cNvPr id="4" name="Text 1"/>
          <p:cNvSpPr txBox="1"/>
          <p:nvPr/>
        </p:nvSpPr>
        <p:spPr>
          <a:xfrm>
            <a:off x="1920240" y="868680"/>
            <a:ext cx="6400800" cy="1005840"/>
          </a:xfrm>
          <a:prstGeom prst="rect">
            <a:avLst/>
          </a:prstGeom>
          <a:noFill/>
          <a:ln/>
        </p:spPr>
        <p:txBody>
          <a:bodyPr wrap="square" lIns="0" tIns="0" rIns="0" bIns="0" rtlCol="0" anchor="ctr"/>
          <a:lstStyle/>
          <a:p>
            <a:pPr marL="0" indent="0">
              <a:buNone/>
            </a:pPr>
            <a:r>
              <a:rPr lang="en-US" sz="3000" b="1" dirty="0">
                <a:solidFill>
                  <a:srgbClr val="FFFFFF"/>
                </a:solidFill>
                <a:latin typeface="Century Gothic" pitchFamily="34" charset="0"/>
                <a:ea typeface="Century Gothic" pitchFamily="34" charset="-122"/>
                <a:cs typeface="Century Gothic" pitchFamily="34" charset="-120"/>
              </a:rPr>
              <a:t>GPS</a:t>
            </a:r>
            <a:endParaRPr lang="en-US" sz="3000" dirty="0"/>
          </a:p>
          <a:p>
            <a:pPr marL="0" indent="0">
              <a:buNone/>
            </a:pPr>
            <a:r>
              <a:rPr lang="en-US" sz="1400" dirty="0">
                <a:solidFill>
                  <a:srgbClr val="E6E7F5"/>
                </a:solidFill>
                <a:latin typeface="Century Gothic" pitchFamily="34" charset="0"/>
                <a:ea typeface="Century Gothic" pitchFamily="34" charset="-122"/>
                <a:cs typeface="Century Gothic" pitchFamily="34" charset="-120"/>
              </a:rPr>
              <a:t>Pregunta que orienta el estudio</a:t>
            </a:r>
            <a:endParaRPr lang="en-US" sz="3000" dirty="0"/>
          </a:p>
        </p:txBody>
      </p:sp>
      <p:sp>
        <p:nvSpPr>
          <p:cNvPr id="5" name="Text 2"/>
          <p:cNvSpPr txBox="1"/>
          <p:nvPr/>
        </p:nvSpPr>
        <p:spPr>
          <a:xfrm>
            <a:off x="548640" y="2148840"/>
            <a:ext cx="10972800" cy="3840480"/>
          </a:xfrm>
          <a:prstGeom prst="rect">
            <a:avLst/>
          </a:prstGeom>
          <a:noFill/>
          <a:ln/>
        </p:spPr>
        <p:txBody>
          <a:bodyPr wrap="square" lIns="0" tIns="0" rIns="0" bIns="0" rtlCol="0" anchor="ctr"/>
          <a:lstStyle/>
          <a:p>
            <a:pPr marL="0" indent="0">
              <a:lnSpc>
                <a:spcPct val="112000"/>
              </a:lnSpc>
              <a:buNone/>
            </a:pPr>
            <a:r>
              <a:rPr lang="en-US" sz="3400" b="1" dirty="0">
                <a:solidFill>
                  <a:srgbClr val="FFFFFF"/>
                </a:solidFill>
                <a:latin typeface="Century Gothic" pitchFamily="34" charset="0"/>
                <a:ea typeface="Century Gothic" pitchFamily="34" charset="-122"/>
                <a:cs typeface="Century Gothic" pitchFamily="34" charset="-120"/>
              </a:rPr>
              <a:t>Cuando alguien afirma hablar de parte de Dios, ¿tengo criterios bíblicos para discernirlo o me dejo llevar por lo impresionante y lo emocional?</a:t>
            </a:r>
            <a:endParaRPr lang="en-US" sz="3400" dirty="0"/>
          </a:p>
        </p:txBody>
      </p:sp>
      <p:pic>
        <p:nvPicPr>
          <p:cNvPr id="6" name="Image 1" descr="preencoded.png"/>
          <p:cNvPicPr>
            <a:picLocks noChangeAspect="1"/>
          </p:cNvPicPr>
          <p:nvPr/>
        </p:nvPicPr>
        <p:blipFill>
          <a:blip r:embed="rId4"/>
          <a:stretch>
            <a:fillRect/>
          </a:stretch>
        </p:blipFill>
        <p:spPr>
          <a:xfrm>
            <a:off x="548640" y="6419088"/>
            <a:ext cx="182880" cy="182880"/>
          </a:xfrm>
          <a:prstGeom prst="rect">
            <a:avLst/>
          </a:prstGeom>
        </p:spPr>
      </p:pic>
      <p:sp>
        <p:nvSpPr>
          <p:cNvPr id="7" name="Text 3"/>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8" name="Text 4"/>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9  ·  PONIENDO A PRUEBA A LOS PROFETAS</a:t>
            </a:r>
            <a:endParaRPr lang="en-US" sz="800"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name="Slide 111">
    <p:bg>
      <p:bgPr>
        <a:solidFill>
          <a:srgbClr val="0B1621"/>
        </a:solidFill>
        <a:effectLst/>
      </p:bgPr>
    </p:bg>
    <p:spTree>
      <p:nvGrpSpPr>
        <p:cNvPr id="1" name=""/>
        <p:cNvGrpSpPr/>
        <p:nvPr/>
      </p:nvGrpSpPr>
      <p:grpSpPr>
        <a:xfrm>
          <a:off x="0" y="0"/>
          <a:ext cx="0" cy="0"/>
          <a:chOff x="0" y="0"/>
          <a:chExt cx="0" cy="0"/>
        </a:xfrm>
      </p:grpSpPr>
      <p:sp>
        <p:nvSpPr>
          <p:cNvPr id="2" name="Shape 0"/>
          <p:cNvSpPr/>
          <p:nvPr/>
        </p:nvSpPr>
        <p:spPr>
          <a:xfrm>
            <a:off x="548640" y="502920"/>
            <a:ext cx="3611880" cy="384048"/>
          </a:xfrm>
          <a:prstGeom prst="roundRect">
            <a:avLst>
              <a:gd name="adj" fmla="val 50000"/>
            </a:avLst>
          </a:prstGeom>
          <a:solidFill>
            <a:srgbClr val="5D63A5"/>
          </a:solidFill>
          <a:ln/>
        </p:spPr>
      </p:sp>
      <p:pic>
        <p:nvPicPr>
          <p:cNvPr id="3" name="Image 0" descr="preencoded.png"/>
          <p:cNvPicPr>
            <a:picLocks noChangeAspect="1"/>
          </p:cNvPicPr>
          <p:nvPr/>
        </p:nvPicPr>
        <p:blipFill>
          <a:blip r:embed="rId3"/>
          <a:stretch>
            <a:fillRect/>
          </a:stretch>
        </p:blipFill>
        <p:spPr>
          <a:xfrm>
            <a:off x="694944" y="594360"/>
            <a:ext cx="201168" cy="201168"/>
          </a:xfrm>
          <a:prstGeom prst="rect">
            <a:avLst/>
          </a:prstGeom>
        </p:spPr>
      </p:pic>
      <p:sp>
        <p:nvSpPr>
          <p:cNvPr id="4" name="Text 1"/>
          <p:cNvSpPr txBox="1"/>
          <p:nvPr/>
        </p:nvSpPr>
        <p:spPr>
          <a:xfrm>
            <a:off x="969264" y="502920"/>
            <a:ext cx="3154680"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EXPLORA · ESTUDIO BÍBLICO</a:t>
            </a:r>
            <a:endParaRPr lang="en-US" sz="1100" dirty="0"/>
          </a:p>
        </p:txBody>
      </p:sp>
      <p:sp>
        <p:nvSpPr>
          <p:cNvPr id="5" name="Text 2"/>
          <p:cNvSpPr txBox="1"/>
          <p:nvPr/>
        </p:nvSpPr>
        <p:spPr>
          <a:xfrm>
            <a:off x="548640" y="1097280"/>
            <a:ext cx="9144000" cy="640080"/>
          </a:xfrm>
          <a:prstGeom prst="rect">
            <a:avLst/>
          </a:prstGeom>
          <a:noFill/>
          <a:ln/>
        </p:spPr>
        <p:txBody>
          <a:bodyPr wrap="square" lIns="0" tIns="0" rIns="0" bIns="0" rtlCol="0" anchor="t"/>
          <a:lstStyle/>
          <a:p>
            <a:pPr marL="0" indent="0">
              <a:buNone/>
            </a:pPr>
            <a:r>
              <a:rPr lang="en-US" sz="3200" b="1" dirty="0">
                <a:solidFill>
                  <a:srgbClr val="FFFFFF"/>
                </a:solidFill>
                <a:latin typeface="Century Gothic" pitchFamily="34" charset="0"/>
                <a:ea typeface="Century Gothic" pitchFamily="34" charset="-122"/>
                <a:cs typeface="Century Gothic" pitchFamily="34" charset="-120"/>
              </a:rPr>
              <a:t>Cuatro lecciones de vida</a:t>
            </a:r>
            <a:endParaRPr lang="en-US" sz="3200" dirty="0"/>
          </a:p>
        </p:txBody>
      </p:sp>
      <p:sp>
        <p:nvSpPr>
          <p:cNvPr id="6" name="Shape 3"/>
          <p:cNvSpPr/>
          <p:nvPr/>
        </p:nvSpPr>
        <p:spPr>
          <a:xfrm>
            <a:off x="548640" y="2057400"/>
            <a:ext cx="2567864" cy="4023360"/>
          </a:xfrm>
          <a:prstGeom prst="rect">
            <a:avLst/>
          </a:prstGeom>
          <a:solidFill>
            <a:srgbClr val="16263A"/>
          </a:solidFill>
          <a:ln/>
        </p:spPr>
      </p:sp>
      <p:pic>
        <p:nvPicPr>
          <p:cNvPr id="7" name="Image 1" descr="preencoded.png"/>
          <p:cNvPicPr>
            <a:picLocks noChangeAspect="1"/>
          </p:cNvPicPr>
          <p:nvPr/>
        </p:nvPicPr>
        <p:blipFill>
          <a:blip r:embed="rId4"/>
          <a:stretch>
            <a:fillRect/>
          </a:stretch>
        </p:blipFill>
        <p:spPr>
          <a:xfrm>
            <a:off x="548640" y="2057400"/>
            <a:ext cx="2567864" cy="1920240"/>
          </a:xfrm>
          <a:prstGeom prst="rect">
            <a:avLst/>
          </a:prstGeom>
        </p:spPr>
      </p:pic>
      <p:sp>
        <p:nvSpPr>
          <p:cNvPr id="8" name="Shape 4"/>
          <p:cNvSpPr/>
          <p:nvPr/>
        </p:nvSpPr>
        <p:spPr>
          <a:xfrm>
            <a:off x="777240" y="3703320"/>
            <a:ext cx="548640" cy="548640"/>
          </a:xfrm>
          <a:prstGeom prst="ellipse">
            <a:avLst/>
          </a:prstGeom>
          <a:solidFill>
            <a:srgbClr val="5D63A5"/>
          </a:solidFill>
          <a:ln w="25400">
            <a:solidFill>
              <a:srgbClr val="0B1621"/>
            </a:solidFill>
            <a:prstDash val="solid"/>
          </a:ln>
        </p:spPr>
      </p:sp>
      <p:sp>
        <p:nvSpPr>
          <p:cNvPr id="9" name="Text 5"/>
          <p:cNvSpPr txBox="1"/>
          <p:nvPr/>
        </p:nvSpPr>
        <p:spPr>
          <a:xfrm>
            <a:off x="777240"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1</a:t>
            </a:r>
            <a:endParaRPr lang="en-US" sz="1800" dirty="0"/>
          </a:p>
        </p:txBody>
      </p:sp>
      <p:sp>
        <p:nvSpPr>
          <p:cNvPr id="10" name="Text 6"/>
          <p:cNvSpPr txBox="1"/>
          <p:nvPr/>
        </p:nvSpPr>
        <p:spPr>
          <a:xfrm>
            <a:off x="777240"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Lo sobrenatural no basta</a:t>
            </a:r>
            <a:endParaRPr lang="en-US" sz="1500" dirty="0"/>
          </a:p>
        </p:txBody>
      </p:sp>
      <p:sp>
        <p:nvSpPr>
          <p:cNvPr id="11" name="Text 7"/>
          <p:cNvSpPr txBox="1"/>
          <p:nvPr/>
        </p:nvSpPr>
        <p:spPr>
          <a:xfrm>
            <a:off x="777240"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Deuteronomio 13:1-5</a:t>
            </a:r>
            <a:endParaRPr lang="en-US" sz="1200" dirty="0"/>
          </a:p>
        </p:txBody>
      </p:sp>
      <p:sp>
        <p:nvSpPr>
          <p:cNvPr id="12" name="Shape 8"/>
          <p:cNvSpPr/>
          <p:nvPr/>
        </p:nvSpPr>
        <p:spPr>
          <a:xfrm>
            <a:off x="3390824" y="2057400"/>
            <a:ext cx="2567864" cy="4023360"/>
          </a:xfrm>
          <a:prstGeom prst="rect">
            <a:avLst/>
          </a:prstGeom>
          <a:solidFill>
            <a:srgbClr val="16263A"/>
          </a:solidFill>
          <a:ln/>
        </p:spPr>
      </p:sp>
      <p:pic>
        <p:nvPicPr>
          <p:cNvPr id="13" name="Image 2" descr="preencoded.png"/>
          <p:cNvPicPr>
            <a:picLocks noChangeAspect="1"/>
          </p:cNvPicPr>
          <p:nvPr/>
        </p:nvPicPr>
        <p:blipFill>
          <a:blip r:embed="rId5"/>
          <a:stretch>
            <a:fillRect/>
          </a:stretch>
        </p:blipFill>
        <p:spPr>
          <a:xfrm>
            <a:off x="3390824" y="2057400"/>
            <a:ext cx="2567864" cy="1920240"/>
          </a:xfrm>
          <a:prstGeom prst="rect">
            <a:avLst/>
          </a:prstGeom>
        </p:spPr>
      </p:pic>
      <p:sp>
        <p:nvSpPr>
          <p:cNvPr id="14" name="Shape 9"/>
          <p:cNvSpPr/>
          <p:nvPr/>
        </p:nvSpPr>
        <p:spPr>
          <a:xfrm>
            <a:off x="3619424" y="3703320"/>
            <a:ext cx="548640" cy="548640"/>
          </a:xfrm>
          <a:prstGeom prst="ellipse">
            <a:avLst/>
          </a:prstGeom>
          <a:solidFill>
            <a:srgbClr val="5D63A5"/>
          </a:solidFill>
          <a:ln w="25400">
            <a:solidFill>
              <a:srgbClr val="0B1621"/>
            </a:solidFill>
            <a:prstDash val="solid"/>
          </a:ln>
        </p:spPr>
      </p:sp>
      <p:sp>
        <p:nvSpPr>
          <p:cNvPr id="15" name="Text 10"/>
          <p:cNvSpPr txBox="1"/>
          <p:nvPr/>
        </p:nvSpPr>
        <p:spPr>
          <a:xfrm>
            <a:off x="3619424"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2</a:t>
            </a:r>
            <a:endParaRPr lang="en-US" sz="1800" dirty="0"/>
          </a:p>
        </p:txBody>
      </p:sp>
      <p:sp>
        <p:nvSpPr>
          <p:cNvPr id="16" name="Text 11"/>
          <p:cNvSpPr txBox="1"/>
          <p:nvPr/>
        </p:nvSpPr>
        <p:spPr>
          <a:xfrm>
            <a:off x="3619424"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A la ley y al testimonio</a:t>
            </a:r>
            <a:endParaRPr lang="en-US" sz="1500" dirty="0"/>
          </a:p>
        </p:txBody>
      </p:sp>
      <p:sp>
        <p:nvSpPr>
          <p:cNvPr id="17" name="Text 12"/>
          <p:cNvSpPr txBox="1"/>
          <p:nvPr/>
        </p:nvSpPr>
        <p:spPr>
          <a:xfrm>
            <a:off x="3619424"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Isaías 8:20</a:t>
            </a:r>
            <a:endParaRPr lang="en-US" sz="1200" dirty="0"/>
          </a:p>
        </p:txBody>
      </p:sp>
      <p:sp>
        <p:nvSpPr>
          <p:cNvPr id="18" name="Shape 13"/>
          <p:cNvSpPr/>
          <p:nvPr/>
        </p:nvSpPr>
        <p:spPr>
          <a:xfrm>
            <a:off x="6233008" y="2057400"/>
            <a:ext cx="2567864" cy="4023360"/>
          </a:xfrm>
          <a:prstGeom prst="rect">
            <a:avLst/>
          </a:prstGeom>
          <a:solidFill>
            <a:srgbClr val="16263A"/>
          </a:solidFill>
          <a:ln/>
        </p:spPr>
      </p:sp>
      <p:pic>
        <p:nvPicPr>
          <p:cNvPr id="19" name="Image 3" descr="preencoded.png"/>
          <p:cNvPicPr>
            <a:picLocks noChangeAspect="1"/>
          </p:cNvPicPr>
          <p:nvPr/>
        </p:nvPicPr>
        <p:blipFill>
          <a:blip r:embed="rId6"/>
          <a:stretch>
            <a:fillRect/>
          </a:stretch>
        </p:blipFill>
        <p:spPr>
          <a:xfrm>
            <a:off x="6233008" y="2057400"/>
            <a:ext cx="2567864" cy="1920240"/>
          </a:xfrm>
          <a:prstGeom prst="rect">
            <a:avLst/>
          </a:prstGeom>
        </p:spPr>
      </p:pic>
      <p:sp>
        <p:nvSpPr>
          <p:cNvPr id="20" name="Shape 14"/>
          <p:cNvSpPr/>
          <p:nvPr/>
        </p:nvSpPr>
        <p:spPr>
          <a:xfrm>
            <a:off x="6461608" y="3703320"/>
            <a:ext cx="548640" cy="548640"/>
          </a:xfrm>
          <a:prstGeom prst="ellipse">
            <a:avLst/>
          </a:prstGeom>
          <a:solidFill>
            <a:srgbClr val="5D63A5"/>
          </a:solidFill>
          <a:ln w="25400">
            <a:solidFill>
              <a:srgbClr val="0B1621"/>
            </a:solidFill>
            <a:prstDash val="solid"/>
          </a:ln>
        </p:spPr>
      </p:sp>
      <p:sp>
        <p:nvSpPr>
          <p:cNvPr id="21" name="Text 15"/>
          <p:cNvSpPr txBox="1"/>
          <p:nvPr/>
        </p:nvSpPr>
        <p:spPr>
          <a:xfrm>
            <a:off x="6461608"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3</a:t>
            </a:r>
            <a:endParaRPr lang="en-US" sz="1800" dirty="0"/>
          </a:p>
        </p:txBody>
      </p:sp>
      <p:sp>
        <p:nvSpPr>
          <p:cNvPr id="22" name="Text 16"/>
          <p:cNvSpPr txBox="1"/>
          <p:nvPr/>
        </p:nvSpPr>
        <p:spPr>
          <a:xfrm>
            <a:off x="6461608"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Jesús en el centro del mensaje</a:t>
            </a:r>
            <a:endParaRPr lang="en-US" sz="1500" dirty="0"/>
          </a:p>
        </p:txBody>
      </p:sp>
      <p:sp>
        <p:nvSpPr>
          <p:cNvPr id="23" name="Text 17"/>
          <p:cNvSpPr txBox="1"/>
          <p:nvPr/>
        </p:nvSpPr>
        <p:spPr>
          <a:xfrm>
            <a:off x="6461608"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1 Juan 4:1-3</a:t>
            </a:r>
            <a:endParaRPr lang="en-US" sz="1200" dirty="0"/>
          </a:p>
        </p:txBody>
      </p:sp>
      <p:sp>
        <p:nvSpPr>
          <p:cNvPr id="24" name="Shape 18"/>
          <p:cNvSpPr/>
          <p:nvPr/>
        </p:nvSpPr>
        <p:spPr>
          <a:xfrm>
            <a:off x="9075191" y="2057400"/>
            <a:ext cx="2567864" cy="4023360"/>
          </a:xfrm>
          <a:prstGeom prst="rect">
            <a:avLst/>
          </a:prstGeom>
          <a:solidFill>
            <a:srgbClr val="16263A"/>
          </a:solidFill>
          <a:ln/>
        </p:spPr>
      </p:sp>
      <p:pic>
        <p:nvPicPr>
          <p:cNvPr id="25" name="Image 4" descr="preencoded.png"/>
          <p:cNvPicPr>
            <a:picLocks noChangeAspect="1"/>
          </p:cNvPicPr>
          <p:nvPr/>
        </p:nvPicPr>
        <p:blipFill>
          <a:blip r:embed="rId7"/>
          <a:stretch>
            <a:fillRect/>
          </a:stretch>
        </p:blipFill>
        <p:spPr>
          <a:xfrm>
            <a:off x="9075191" y="2057400"/>
            <a:ext cx="2567864" cy="1920240"/>
          </a:xfrm>
          <a:prstGeom prst="rect">
            <a:avLst/>
          </a:prstGeom>
        </p:spPr>
      </p:pic>
      <p:sp>
        <p:nvSpPr>
          <p:cNvPr id="26" name="Shape 19"/>
          <p:cNvSpPr/>
          <p:nvPr/>
        </p:nvSpPr>
        <p:spPr>
          <a:xfrm>
            <a:off x="9303791" y="3703320"/>
            <a:ext cx="548640" cy="548640"/>
          </a:xfrm>
          <a:prstGeom prst="ellipse">
            <a:avLst/>
          </a:prstGeom>
          <a:solidFill>
            <a:srgbClr val="5D63A5"/>
          </a:solidFill>
          <a:ln w="25400">
            <a:solidFill>
              <a:srgbClr val="0B1621"/>
            </a:solidFill>
            <a:prstDash val="solid"/>
          </a:ln>
        </p:spPr>
      </p:sp>
      <p:sp>
        <p:nvSpPr>
          <p:cNvPr id="27" name="Text 20"/>
          <p:cNvSpPr txBox="1"/>
          <p:nvPr/>
        </p:nvSpPr>
        <p:spPr>
          <a:xfrm>
            <a:off x="9303791"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4</a:t>
            </a:r>
            <a:endParaRPr lang="en-US" sz="1800" dirty="0"/>
          </a:p>
        </p:txBody>
      </p:sp>
      <p:sp>
        <p:nvSpPr>
          <p:cNvPr id="28" name="Text 21"/>
          <p:cNvSpPr txBox="1"/>
          <p:nvPr/>
        </p:nvSpPr>
        <p:spPr>
          <a:xfrm>
            <a:off x="9303791"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Frutos y predicciones cumplidas</a:t>
            </a:r>
            <a:endParaRPr lang="en-US" sz="1500" dirty="0"/>
          </a:p>
        </p:txBody>
      </p:sp>
      <p:sp>
        <p:nvSpPr>
          <p:cNvPr id="29" name="Text 22"/>
          <p:cNvSpPr txBox="1"/>
          <p:nvPr/>
        </p:nvSpPr>
        <p:spPr>
          <a:xfrm>
            <a:off x="9303791"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Jeremías 28:9, 15-17</a:t>
            </a:r>
            <a:endParaRPr lang="en-US" sz="1200" dirty="0"/>
          </a:p>
        </p:txBody>
      </p:sp>
      <p:pic>
        <p:nvPicPr>
          <p:cNvPr id="30" name="Image 5" descr="preencoded.png"/>
          <p:cNvPicPr>
            <a:picLocks noChangeAspect="1"/>
          </p:cNvPicPr>
          <p:nvPr/>
        </p:nvPicPr>
        <p:blipFill>
          <a:blip r:embed="rId8"/>
          <a:stretch>
            <a:fillRect/>
          </a:stretch>
        </p:blipFill>
        <p:spPr>
          <a:xfrm>
            <a:off x="548640" y="6419088"/>
            <a:ext cx="182880" cy="182880"/>
          </a:xfrm>
          <a:prstGeom prst="rect">
            <a:avLst/>
          </a:prstGeom>
        </p:spPr>
      </p:pic>
      <p:sp>
        <p:nvSpPr>
          <p:cNvPr id="31" name="Text 23"/>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32" name="Text 24"/>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9  ·  PONIENDO A PRUEBA A LOS PROFETAS</a:t>
            </a:r>
            <a:endParaRPr lang="en-US" sz="800" dirty="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name="Slide 112">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400" dirty="0">
                <a:solidFill>
                  <a:srgbClr val="FFFFFF"/>
                </a:solidFill>
                <a:latin typeface="Calibri" pitchFamily="34" charset="0"/>
                <a:ea typeface="Calibri" pitchFamily="34" charset="-122"/>
                <a:cs typeface="Calibri" pitchFamily="34" charset="-120"/>
              </a:rPr>
              <a:t>No me dejaré impresionar por milagros, lágrimas o experiencias espectaculares en un culto o video. Esta semana, ante cualquier mensaje “revelado”, preguntaré primero si me acerca al Dios de la Biblia o me aleja de él.</a:t>
            </a:r>
            <a:endParaRPr lang="en-US" sz="140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1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1</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800" b="1" dirty="0">
                <a:solidFill>
                  <a:srgbClr val="0B1621"/>
                </a:solidFill>
                <a:latin typeface="Century Gothic" pitchFamily="34" charset="0"/>
                <a:ea typeface="Century Gothic" pitchFamily="34" charset="-122"/>
                <a:cs typeface="Century Gothic" pitchFamily="34" charset="-120"/>
              </a:rPr>
              <a:t>Lo sobrenatural no basta</a:t>
            </a:r>
            <a:endParaRPr lang="en-US" sz="28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Si un profeta hace señales que se cumplen, ¿por qué Dios advierte que aun así podría ser falso?  </a:t>
            </a:r>
            <a:r>
              <a:rPr lang="en-US" sz="1600" b="1" dirty="0">
                <a:solidFill>
                  <a:srgbClr val="5D63A5"/>
                </a:solidFill>
                <a:latin typeface="Calibri" pitchFamily="34" charset="0"/>
                <a:ea typeface="Calibri" pitchFamily="34" charset="-122"/>
                <a:cs typeface="Calibri" pitchFamily="34" charset="-120"/>
              </a:rPr>
              <a:t>Deuteronomio 13:1-5</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Dios habla a sus profetas en visiones y sueños; Daniel perdió las fuerzas, quedó sin aliento y los que estaban con él huyeron aterrorizados</a:t>
            </a:r>
            <a:r>
              <a:rPr lang="en-US" sz="1600" b="1" dirty="0">
                <a:solidFill>
                  <a:srgbClr val="5D63A5"/>
                </a:solidFill>
                <a:latin typeface="Calibri" pitchFamily="34" charset="0"/>
                <a:ea typeface="Calibri" pitchFamily="34" charset="-122"/>
                <a:cs typeface="Calibri" pitchFamily="34" charset="-120"/>
              </a:rPr>
              <a:t> (Números 12:6; Daniel 10:7-10, 16-17)</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Un profeta puede anunciar una señal que se cumpla y aun así invitar a seguir a otros dioses; la prueba decisiva es la fidelidad al Señor, no el prodigio</a:t>
            </a:r>
            <a:r>
              <a:rPr lang="en-US" sz="1600" b="1" dirty="0">
                <a:solidFill>
                  <a:srgbClr val="5D63A5"/>
                </a:solidFill>
                <a:latin typeface="Calibri" pitchFamily="34" charset="0"/>
                <a:ea typeface="Calibri" pitchFamily="34" charset="-122"/>
                <a:cs typeface="Calibri" pitchFamily="34" charset="-120"/>
              </a:rPr>
              <a:t> (Deuteronomio 13:1-3; Mateo 24:24)</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Satanás también produce fenómenos sobrenaturales; ninguna prueba basta por sí sola y todas las credenciales bíblicas deben estar presentes en un mensajero</a:t>
            </a:r>
            <a:r>
              <a:rPr lang="en-US" sz="1600" b="1" dirty="0">
                <a:solidFill>
                  <a:srgbClr val="5D63A5"/>
                </a:solidFill>
                <a:latin typeface="Calibri" pitchFamily="34" charset="0"/>
                <a:ea typeface="Calibri" pitchFamily="34" charset="-122"/>
                <a:cs typeface="Calibri" pitchFamily="34" charset="-120"/>
              </a:rPr>
              <a:t> (Mateo 7:15; 2 Tesalonicenses 2:9)</a:t>
            </a:r>
            <a:endParaRPr lang="en-US" sz="16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9  ·  PONIENDO A PRUEBA A LOS PROFETAS</a:t>
            </a:r>
            <a:endParaRPr lang="en-US" sz="800"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name="Slide 113">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400" dirty="0">
                <a:solidFill>
                  <a:srgbClr val="FFFFFF"/>
                </a:solidFill>
                <a:latin typeface="Calibri" pitchFamily="34" charset="0"/>
                <a:ea typeface="Calibri" pitchFamily="34" charset="-122"/>
                <a:cs typeface="Calibri" pitchFamily="34" charset="-120"/>
              </a:rPr>
              <a:t>Mi mejor defensa contra falsos profetas es conocer bien mi Biblia. Esta semana dedicaré tiempo diario a la lectura, para que cuando escuche una enseñanza nueva pueda compararla, como los de Berea, con lo que está escrito.</a:t>
            </a:r>
            <a:endParaRPr lang="en-US" sz="140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2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2</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800" b="1" dirty="0">
                <a:solidFill>
                  <a:srgbClr val="0B1621"/>
                </a:solidFill>
                <a:latin typeface="Century Gothic" pitchFamily="34" charset="0"/>
                <a:ea typeface="Century Gothic" pitchFamily="34" charset="-122"/>
                <a:cs typeface="Century Gothic" pitchFamily="34" charset="-120"/>
              </a:rPr>
              <a:t>A la ley y al testimonio</a:t>
            </a:r>
            <a:endParaRPr lang="en-US" sz="28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¿Por qué la Biblia es la norma definitiva para evaluar toda pretensión de inspiración profética?  </a:t>
            </a:r>
            <a:r>
              <a:rPr lang="en-US" sz="1600" b="1" dirty="0">
                <a:solidFill>
                  <a:srgbClr val="5D63A5"/>
                </a:solidFill>
                <a:latin typeface="Calibri" pitchFamily="34" charset="0"/>
                <a:ea typeface="Calibri" pitchFamily="34" charset="-122"/>
                <a:cs typeface="Calibri" pitchFamily="34" charset="-120"/>
              </a:rPr>
              <a:t>Isaías 8:20</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Dios no miente ni cambia; por eso un verdadero profeta nunca contradice, minimiza ni desvía la atención de la verdad bíblica revelada anteriormente</a:t>
            </a:r>
            <a:r>
              <a:rPr lang="en-US" sz="1600" b="1" dirty="0">
                <a:solidFill>
                  <a:srgbClr val="5D63A5"/>
                </a:solidFill>
                <a:latin typeface="Calibri" pitchFamily="34" charset="0"/>
                <a:ea typeface="Calibri" pitchFamily="34" charset="-122"/>
                <a:cs typeface="Calibri" pitchFamily="34" charset="-120"/>
              </a:rPr>
              <a:t> (Números 23:19; Santiago 1:17)</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Los profetas posteriores se remitieron a los anteriores como norma; añadieron luz sobre el plan de salvación, desde Génesis 3:15, sin contradecir lo ya revelado</a:t>
            </a:r>
            <a:r>
              <a:rPr lang="en-US" sz="1600" b="1" dirty="0">
                <a:solidFill>
                  <a:srgbClr val="5D63A5"/>
                </a:solidFill>
                <a:latin typeface="Calibri" pitchFamily="34" charset="0"/>
                <a:ea typeface="Calibri" pitchFamily="34" charset="-122"/>
                <a:cs typeface="Calibri" pitchFamily="34" charset="-120"/>
              </a:rPr>
              <a:t> (2 Pedro 1:19-21; Romanos 15:4)</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La verdad es progresiva: cada generación puede comprender más, pero la nueva luz siempre armoniza con la antigua; conocer la Escritura protege del engaño</a:t>
            </a:r>
            <a:r>
              <a:rPr lang="en-US" sz="1600" b="1" dirty="0">
                <a:solidFill>
                  <a:srgbClr val="5D63A5"/>
                </a:solidFill>
                <a:latin typeface="Calibri" pitchFamily="34" charset="0"/>
                <a:ea typeface="Calibri" pitchFamily="34" charset="-122"/>
                <a:cs typeface="Calibri" pitchFamily="34" charset="-120"/>
              </a:rPr>
              <a:t> (Hechos 17:11; Proverbios 4:18)</a:t>
            </a:r>
            <a:endParaRPr lang="en-US" sz="16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9  ·  PONIENDO A PRUEBA A LOS PROFETAS</a:t>
            </a:r>
            <a:endParaRPr lang="en-US" sz="800"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name="Slide 114">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400" dirty="0">
                <a:solidFill>
                  <a:srgbClr val="FFFFFF"/>
                </a:solidFill>
                <a:latin typeface="Calibri" pitchFamily="34" charset="0"/>
                <a:ea typeface="Calibri" pitchFamily="34" charset="-122"/>
                <a:cs typeface="Calibri" pitchFamily="34" charset="-120"/>
              </a:rPr>
              <a:t>Evaluaré lo que leo y escucho con una pregunta sencilla: ¿me lleva a una relación más profunda con Jesús o a admirar a una persona? También revisaré si mi propio testimonio pone a Cristo en el centro.</a:t>
            </a:r>
            <a:endParaRPr lang="en-US" sz="140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3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3</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800" b="1" dirty="0">
                <a:solidFill>
                  <a:srgbClr val="0B1621"/>
                </a:solidFill>
                <a:latin typeface="Century Gothic" pitchFamily="34" charset="0"/>
                <a:ea typeface="Century Gothic" pitchFamily="34" charset="-122"/>
                <a:cs typeface="Century Gothic" pitchFamily="34" charset="-120"/>
              </a:rPr>
              <a:t>Jesús en el centro del mensaje</a:t>
            </a:r>
            <a:endParaRPr lang="en-US" sz="28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¿Qué significa confesar que Jesús “ha venido en carne”, más allá de admitir que existió?  </a:t>
            </a:r>
            <a:r>
              <a:rPr lang="en-US" sz="1600" b="1" dirty="0">
                <a:solidFill>
                  <a:srgbClr val="5D63A5"/>
                </a:solidFill>
                <a:latin typeface="Calibri" pitchFamily="34" charset="0"/>
                <a:ea typeface="Calibri" pitchFamily="34" charset="-122"/>
                <a:cs typeface="Calibri" pitchFamily="34" charset="-120"/>
              </a:rPr>
              <a:t>1 Juan 4:1-3</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Juan enfrentaba maestros que negaban la humanidad real de Jesús; un verdadero profeta confiesa a Cristo como Dios encarnado y verdaderamente humano a la vez</a:t>
            </a:r>
            <a:r>
              <a:rPr lang="en-US" sz="1600" b="1" dirty="0">
                <a:solidFill>
                  <a:srgbClr val="5D63A5"/>
                </a:solidFill>
                <a:latin typeface="Calibri" pitchFamily="34" charset="0"/>
                <a:ea typeface="Calibri" pitchFamily="34" charset="-122"/>
                <a:cs typeface="Calibri" pitchFamily="34" charset="-120"/>
              </a:rPr>
              <a:t> (1 Juan 4:2-3; Juan 1:14)</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La prueba abarca toda la verdad sobre Jesús: su vida sin pecado, su muerte expiatoria, su resurrección, su sacerdocio celestial y su segunda venida</a:t>
            </a:r>
            <a:r>
              <a:rPr lang="en-US" sz="1600" b="1" dirty="0">
                <a:solidFill>
                  <a:srgbClr val="5D63A5"/>
                </a:solidFill>
                <a:latin typeface="Calibri" pitchFamily="34" charset="0"/>
                <a:ea typeface="Calibri" pitchFamily="34" charset="-122"/>
                <a:cs typeface="Calibri" pitchFamily="34" charset="-120"/>
              </a:rPr>
              <a:t> (2 Corintios 5:21; Juan 11:25; Hebreos 4:14-15; Juan 14:1-3)</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Los profetas que exaltan a Jesús no se promocionan ni buscan seguidores propios; el don profético dirige continuamente la mirada hacia Cristo, la Estrella de la mañana</a:t>
            </a:r>
            <a:r>
              <a:rPr lang="en-US" sz="1600" b="1" dirty="0">
                <a:solidFill>
                  <a:srgbClr val="5D63A5"/>
                </a:solidFill>
                <a:latin typeface="Calibri" pitchFamily="34" charset="0"/>
                <a:ea typeface="Calibri" pitchFamily="34" charset="-122"/>
                <a:cs typeface="Calibri" pitchFamily="34" charset="-120"/>
              </a:rPr>
              <a:t> (Hechos 4:12; Apocalipsis 19:10)</a:t>
            </a:r>
            <a:endParaRPr lang="en-US" sz="16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9  ·  PONIENDO A PRUEBA A LOS PROFETAS</a:t>
            </a:r>
            <a:endParaRPr lang="en-US" sz="800"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name="Slide 115">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400" dirty="0">
                <a:solidFill>
                  <a:srgbClr val="FFFFFF"/>
                </a:solidFill>
                <a:latin typeface="Calibri" pitchFamily="34" charset="0"/>
                <a:ea typeface="Calibri" pitchFamily="34" charset="-122"/>
                <a:cs typeface="Calibri" pitchFamily="34" charset="-120"/>
              </a:rPr>
              <a:t>No exigiré perfección a los siervos de Dios, pero sí coherencia entre su vida y su mensaje. Esta semana “gustaré y veré”: leeré con oración un capítulo de El camino a Cristo y evaluaré su fruto en mi corazón.</a:t>
            </a:r>
            <a:endParaRPr lang="en-US" sz="140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4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4</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800" b="1" dirty="0">
                <a:solidFill>
                  <a:srgbClr val="0B1621"/>
                </a:solidFill>
                <a:latin typeface="Century Gothic" pitchFamily="34" charset="0"/>
                <a:ea typeface="Century Gothic" pitchFamily="34" charset="-122"/>
                <a:cs typeface="Century Gothic" pitchFamily="34" charset="-120"/>
              </a:rPr>
              <a:t>Frutos y predicciones cumplidas</a:t>
            </a:r>
            <a:endParaRPr lang="en-US" sz="28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¿Cómo distinguió el pueblo entre Hananías y Jeremías, y qué papel juegan los frutos y el cumplimiento?  </a:t>
            </a:r>
            <a:r>
              <a:rPr lang="en-US" sz="1600" b="1" dirty="0">
                <a:solidFill>
                  <a:srgbClr val="5D63A5"/>
                </a:solidFill>
                <a:latin typeface="Calibri" pitchFamily="34" charset="0"/>
                <a:ea typeface="Calibri" pitchFamily="34" charset="-122"/>
                <a:cs typeface="Calibri" pitchFamily="34" charset="-120"/>
              </a:rPr>
              <a:t>Jeremías 28:9, 15-17</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Hananías prometió paz en dos años; Jeremías respondió que el profeta se reconoce cuando su palabra se cumple, y Hananías murió ese mismo año</a:t>
            </a:r>
            <a:r>
              <a:rPr lang="en-US" sz="1600" b="1" dirty="0">
                <a:solidFill>
                  <a:srgbClr val="5D63A5"/>
                </a:solidFill>
                <a:latin typeface="Calibri" pitchFamily="34" charset="0"/>
                <a:ea typeface="Calibri" pitchFamily="34" charset="-122"/>
                <a:cs typeface="Calibri" pitchFamily="34" charset="-120"/>
              </a:rPr>
              <a:t> (Jeremías 28:9, 15-17; Deuteronomio 18:22)</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Algunas profecías son condicionales: Nínive no fue destruida porque se arrepintió; Dios responde a la actitud de los destinatarios y nuestras decisiones moldean el futuro</a:t>
            </a:r>
            <a:r>
              <a:rPr lang="en-US" sz="1600" b="1" dirty="0">
                <a:solidFill>
                  <a:srgbClr val="5D63A5"/>
                </a:solidFill>
                <a:latin typeface="Calibri" pitchFamily="34" charset="0"/>
                <a:ea typeface="Calibri" pitchFamily="34" charset="-122"/>
                <a:cs typeface="Calibri" pitchFamily="34" charset="-120"/>
              </a:rPr>
              <a:t> (Jeremías 18:7-10; Jonás 3:4, 10)</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“Por sus frutos los conocerán”: Jonás, Pablo y Pedro fallaron, pero la tendencia de su vida armonizaba con Dios; el estilo de vida no debe contradecir el mensaje</a:t>
            </a:r>
            <a:r>
              <a:rPr lang="en-US" sz="1600" b="1" dirty="0">
                <a:solidFill>
                  <a:srgbClr val="5D63A5"/>
                </a:solidFill>
                <a:latin typeface="Calibri" pitchFamily="34" charset="0"/>
                <a:ea typeface="Calibri" pitchFamily="34" charset="-122"/>
                <a:cs typeface="Calibri" pitchFamily="34" charset="-120"/>
              </a:rPr>
              <a:t> (Mateo 7:20; Hechos 15:36-39; Gálatas 2:11-14)</a:t>
            </a:r>
            <a:endParaRPr lang="en-US" sz="16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9  ·  PONIENDO A PRUEBA A LOS PROFETAS</a:t>
            </a:r>
            <a:endParaRPr lang="en-US" sz="800" dirty="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name="Slide 116">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1695" cy="2514600"/>
          </a:xfrm>
          <a:prstGeom prst="rect">
            <a:avLst/>
          </a:prstGeom>
        </p:spPr>
      </p:pic>
      <p:sp>
        <p:nvSpPr>
          <p:cNvPr id="3" name="Shape 0"/>
          <p:cNvSpPr/>
          <p:nvPr/>
        </p:nvSpPr>
        <p:spPr>
          <a:xfrm>
            <a:off x="0" y="0"/>
            <a:ext cx="12191695" cy="2514600"/>
          </a:xfrm>
          <a:prstGeom prst="rect">
            <a:avLst/>
          </a:prstGeom>
          <a:solidFill>
            <a:srgbClr val="0B1621">
              <a:alpha val="45000"/>
            </a:srgbClr>
          </a:solidFill>
          <a:ln/>
        </p:spPr>
      </p:sp>
      <p:sp>
        <p:nvSpPr>
          <p:cNvPr id="4" name="Shape 1"/>
          <p:cNvSpPr/>
          <p:nvPr/>
        </p:nvSpPr>
        <p:spPr>
          <a:xfrm>
            <a:off x="548640" y="502920"/>
            <a:ext cx="3845966" cy="384048"/>
          </a:xfrm>
          <a:prstGeom prst="roundRect">
            <a:avLst>
              <a:gd name="adj" fmla="val 50000"/>
            </a:avLst>
          </a:prstGeom>
          <a:solidFill>
            <a:srgbClr val="5D63A5"/>
          </a:solidFill>
          <a:ln/>
        </p:spPr>
      </p:sp>
      <p:pic>
        <p:nvPicPr>
          <p:cNvPr id="5" name="Image 1" descr="preencoded.png"/>
          <p:cNvPicPr>
            <a:picLocks noChangeAspect="1"/>
          </p:cNvPicPr>
          <p:nvPr/>
        </p:nvPicPr>
        <p:blipFill>
          <a:blip r:embed="rId4"/>
          <a:stretch>
            <a:fillRect/>
          </a:stretch>
        </p:blipFill>
        <p:spPr>
          <a:xfrm>
            <a:off x="694944" y="594360"/>
            <a:ext cx="201168" cy="201168"/>
          </a:xfrm>
          <a:prstGeom prst="rect">
            <a:avLst/>
          </a:prstGeom>
        </p:spPr>
      </p:pic>
      <p:sp>
        <p:nvSpPr>
          <p:cNvPr id="6" name="Text 2"/>
          <p:cNvSpPr txBox="1"/>
          <p:nvPr/>
        </p:nvSpPr>
        <p:spPr>
          <a:xfrm>
            <a:off x="969264" y="502920"/>
            <a:ext cx="3388766"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APLICA · REFLEXIÓN PERSONAL</a:t>
            </a:r>
            <a:endParaRPr lang="en-US" sz="1100" dirty="0"/>
          </a:p>
        </p:txBody>
      </p:sp>
      <p:pic>
        <p:nvPicPr>
          <p:cNvPr id="7" name="Image 2" descr="preencoded.png"/>
          <p:cNvPicPr>
            <a:picLocks noChangeAspect="1"/>
          </p:cNvPicPr>
          <p:nvPr/>
        </p:nvPicPr>
        <p:blipFill>
          <a:blip r:embed="rId5"/>
          <a:stretch>
            <a:fillRect/>
          </a:stretch>
        </p:blipFill>
        <p:spPr>
          <a:xfrm>
            <a:off x="548640" y="2926080"/>
            <a:ext cx="457200" cy="457200"/>
          </a:xfrm>
          <a:prstGeom prst="rect">
            <a:avLst/>
          </a:prstGeom>
        </p:spPr>
      </p:pic>
      <p:sp>
        <p:nvSpPr>
          <p:cNvPr id="8" name="Text 3"/>
          <p:cNvSpPr txBox="1"/>
          <p:nvPr/>
        </p:nvSpPr>
        <p:spPr>
          <a:xfrm>
            <a:off x="1280160" y="2926080"/>
            <a:ext cx="10332720" cy="3291840"/>
          </a:xfrm>
          <a:prstGeom prst="rect">
            <a:avLst/>
          </a:prstGeom>
          <a:noFill/>
          <a:ln/>
        </p:spPr>
        <p:txBody>
          <a:bodyPr wrap="square" lIns="0" tIns="0" rIns="0" bIns="0" rtlCol="0" anchor="t"/>
          <a:lstStyle/>
          <a:p>
            <a:pPr marL="0" indent="0">
              <a:lnSpc>
                <a:spcPct val="115000"/>
              </a:lnSpc>
              <a:spcAft>
                <a:spcPts val="1400"/>
              </a:spcAft>
              <a:buNone/>
            </a:pPr>
            <a:r>
              <a:rPr lang="en-US" sz="2200" i="1" dirty="0">
                <a:solidFill>
                  <a:srgbClr val="1F2233"/>
                </a:solidFill>
                <a:latin typeface="Calibri" pitchFamily="34" charset="0"/>
                <a:ea typeface="Calibri" pitchFamily="34" charset="-122"/>
                <a:cs typeface="Calibri" pitchFamily="34" charset="-120"/>
              </a:rPr>
              <a:t>“Recomiendo al amable lector la Palabra de Dios como regla de fe y práctica. Por esa Palabra hemos de ser juzgados. En ella Dios ha prometido dar visiones en los ‘postreros días’; no para dar una nueva regla de fe, sino para consolar a su pueblo y corregir a los que se apartan de la verdad bíblica.”</a:t>
            </a:r>
            <a:endParaRPr lang="en-US" sz="2200" dirty="0"/>
          </a:p>
          <a:p>
            <a:pPr marL="0" indent="0">
              <a:lnSpc>
                <a:spcPct val="115000"/>
              </a:lnSpc>
              <a:buNone/>
            </a:pPr>
            <a:r>
              <a:rPr lang="en-US" sz="1300" b="1" dirty="0">
                <a:solidFill>
                  <a:srgbClr val="5D63A5"/>
                </a:solidFill>
                <a:latin typeface="Century Gothic" pitchFamily="34" charset="0"/>
                <a:ea typeface="Century Gothic" pitchFamily="34" charset="-122"/>
                <a:cs typeface="Century Gothic" pitchFamily="34" charset="-120"/>
              </a:rPr>
              <a:t>— Elena G. de White, Primeros escritos, p. 78</a:t>
            </a:r>
            <a:endParaRPr lang="en-US" sz="2200" dirty="0"/>
          </a:p>
        </p:txBody>
      </p:sp>
      <p:pic>
        <p:nvPicPr>
          <p:cNvPr id="9" name="Image 3" descr="preencoded.png"/>
          <p:cNvPicPr>
            <a:picLocks noChangeAspect="1"/>
          </p:cNvPicPr>
          <p:nvPr/>
        </p:nvPicPr>
        <p:blipFill>
          <a:blip r:embed="rId6"/>
          <a:stretch>
            <a:fillRect/>
          </a:stretch>
        </p:blipFill>
        <p:spPr>
          <a:xfrm>
            <a:off x="548640" y="6419088"/>
            <a:ext cx="182880" cy="182880"/>
          </a:xfrm>
          <a:prstGeom prst="rect">
            <a:avLst/>
          </a:prstGeom>
        </p:spPr>
      </p:pic>
      <p:sp>
        <p:nvSpPr>
          <p:cNvPr id="10" name="Text 4"/>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5A5F73"/>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1" name="Text 5"/>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9  ·  PONIENDO A PRUEBA A LOS PROFETAS</a:t>
            </a:r>
            <a:endParaRPr lang="en-US" sz="800"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name="Slide 11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548640" y="822960"/>
            <a:ext cx="1097280" cy="1097280"/>
          </a:xfrm>
          <a:prstGeom prst="ellipse">
            <a:avLst/>
          </a:prstGeom>
          <a:solidFill>
            <a:srgbClr val="5D63A5"/>
          </a:solidFill>
          <a:ln/>
        </p:spPr>
      </p:sp>
      <p:pic>
        <p:nvPicPr>
          <p:cNvPr id="3" name="Image 0" descr="preencoded.png"/>
          <p:cNvPicPr>
            <a:picLocks noChangeAspect="1"/>
          </p:cNvPicPr>
          <p:nvPr/>
        </p:nvPicPr>
        <p:blipFill>
          <a:blip r:embed="rId4"/>
          <a:stretch>
            <a:fillRect/>
          </a:stretch>
        </p:blipFill>
        <p:spPr>
          <a:xfrm>
            <a:off x="841248" y="1097280"/>
            <a:ext cx="512064" cy="548640"/>
          </a:xfrm>
          <a:prstGeom prst="rect">
            <a:avLst/>
          </a:prstGeom>
        </p:spPr>
      </p:pic>
      <p:sp>
        <p:nvSpPr>
          <p:cNvPr id="4" name="Text 1"/>
          <p:cNvSpPr txBox="1"/>
          <p:nvPr/>
        </p:nvSpPr>
        <p:spPr>
          <a:xfrm>
            <a:off x="1920240" y="868680"/>
            <a:ext cx="7315200" cy="1005840"/>
          </a:xfrm>
          <a:prstGeom prst="rect">
            <a:avLst/>
          </a:prstGeom>
          <a:noFill/>
          <a:ln/>
        </p:spPr>
        <p:txBody>
          <a:bodyPr wrap="square" lIns="0" tIns="0" rIns="0" bIns="0" rtlCol="0" anchor="ctr"/>
          <a:lstStyle/>
          <a:p>
            <a:pPr marL="0" indent="0">
              <a:buNone/>
            </a:pPr>
            <a:r>
              <a:rPr lang="en-US" sz="3000" b="1" dirty="0">
                <a:solidFill>
                  <a:srgbClr val="FFFFFF"/>
                </a:solidFill>
                <a:latin typeface="Century Gothic" pitchFamily="34" charset="0"/>
                <a:ea typeface="Century Gothic" pitchFamily="34" charset="-122"/>
                <a:cs typeface="Century Gothic" pitchFamily="34" charset="-120"/>
              </a:rPr>
              <a:t>Reflexiona</a:t>
            </a:r>
            <a:endParaRPr lang="en-US" sz="3000" dirty="0"/>
          </a:p>
          <a:p>
            <a:pPr marL="0" indent="0">
              <a:buNone/>
            </a:pPr>
            <a:r>
              <a:rPr lang="en-US" sz="1400" dirty="0">
                <a:solidFill>
                  <a:srgbClr val="A7ABDE"/>
                </a:solidFill>
                <a:latin typeface="Century Gothic" pitchFamily="34" charset="0"/>
                <a:ea typeface="Century Gothic" pitchFamily="34" charset="-122"/>
                <a:cs typeface="Century Gothic" pitchFamily="34" charset="-120"/>
              </a:rPr>
              <a:t>Un momento personal de introspección</a:t>
            </a:r>
            <a:endParaRPr lang="en-US" sz="3000" dirty="0"/>
          </a:p>
        </p:txBody>
      </p:sp>
      <p:sp>
        <p:nvSpPr>
          <p:cNvPr id="5" name="Text 2"/>
          <p:cNvSpPr txBox="1"/>
          <p:nvPr/>
        </p:nvSpPr>
        <p:spPr>
          <a:xfrm>
            <a:off x="548640" y="2148840"/>
            <a:ext cx="10972800" cy="3840480"/>
          </a:xfrm>
          <a:prstGeom prst="rect">
            <a:avLst/>
          </a:prstGeom>
          <a:noFill/>
          <a:ln/>
        </p:spPr>
        <p:txBody>
          <a:bodyPr wrap="square" lIns="0" tIns="0" rIns="0" bIns="0" rtlCol="0" anchor="ctr"/>
          <a:lstStyle/>
          <a:p>
            <a:pPr marL="0" indent="0">
              <a:lnSpc>
                <a:spcPct val="115000"/>
              </a:lnSpc>
              <a:buNone/>
            </a:pPr>
            <a:r>
              <a:rPr lang="en-US" sz="3200" dirty="0">
                <a:solidFill>
                  <a:srgbClr val="FFFFFF"/>
                </a:solidFill>
                <a:latin typeface="Century Gothic" pitchFamily="34" charset="0"/>
                <a:ea typeface="Century Gothic" pitchFamily="34" charset="-122"/>
                <a:cs typeface="Century Gothic" pitchFamily="34" charset="-120"/>
              </a:rPr>
              <a:t>¿A qué voces espirituales estoy dando crédito sin probarlas, y cuál de las cuatro pruebas bíblicas aplicaré esta semana a una de ellas?</a:t>
            </a:r>
            <a:endParaRPr lang="en-US" sz="3200" dirty="0"/>
          </a:p>
        </p:txBody>
      </p:sp>
      <p:pic>
        <p:nvPicPr>
          <p:cNvPr id="6" name="Image 1" descr="preencoded.png"/>
          <p:cNvPicPr>
            <a:picLocks noChangeAspect="1"/>
          </p:cNvPicPr>
          <p:nvPr/>
        </p:nvPicPr>
        <p:blipFill>
          <a:blip r:embed="rId5"/>
          <a:stretch>
            <a:fillRect/>
          </a:stretch>
        </p:blipFill>
        <p:spPr>
          <a:xfrm>
            <a:off x="548640" y="6419088"/>
            <a:ext cx="182880" cy="182880"/>
          </a:xfrm>
          <a:prstGeom prst="rect">
            <a:avLst/>
          </a:prstGeom>
        </p:spPr>
      </p:pic>
      <p:sp>
        <p:nvSpPr>
          <p:cNvPr id="7" name="Text 3"/>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8" name="Text 4"/>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9  ·  PONIENDO A PRUEBA A LOS PROFETAS</a:t>
            </a:r>
            <a:endParaRPr lang="en-US" sz="800" dirty="0"/>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name="Slide 118">
    <p:bg>
      <p:bgPr>
        <a:solidFill>
          <a:srgbClr val="F4F5FB"/>
        </a:solidFill>
        <a:effectLst/>
      </p:bgPr>
    </p:bg>
    <p:spTree>
      <p:nvGrpSpPr>
        <p:cNvPr id="1" name=""/>
        <p:cNvGrpSpPr/>
        <p:nvPr/>
      </p:nvGrpSpPr>
      <p:grpSpPr>
        <a:xfrm>
          <a:off x="0" y="0"/>
          <a:ext cx="0" cy="0"/>
          <a:chOff x="0" y="0"/>
          <a:chExt cx="0" cy="0"/>
        </a:xfrm>
      </p:grpSpPr>
      <p:sp>
        <p:nvSpPr>
          <p:cNvPr id="2" name="Shape 0"/>
          <p:cNvSpPr/>
          <p:nvPr/>
        </p:nvSpPr>
        <p:spPr>
          <a:xfrm>
            <a:off x="548640" y="502920"/>
            <a:ext cx="2792578" cy="384048"/>
          </a:xfrm>
          <a:prstGeom prst="roundRect">
            <a:avLst>
              <a:gd name="adj" fmla="val 50000"/>
            </a:avLst>
          </a:prstGeom>
          <a:solidFill>
            <a:srgbClr val="5D63A5"/>
          </a:solidFill>
          <a:ln/>
        </p:spPr>
      </p:sp>
      <p:pic>
        <p:nvPicPr>
          <p:cNvPr id="3" name="Image 0" descr="preencoded.png"/>
          <p:cNvPicPr>
            <a:picLocks noChangeAspect="1"/>
          </p:cNvPicPr>
          <p:nvPr/>
        </p:nvPicPr>
        <p:blipFill>
          <a:blip r:embed="rId3"/>
          <a:stretch>
            <a:fillRect/>
          </a:stretch>
        </p:blipFill>
        <p:spPr>
          <a:xfrm>
            <a:off x="694944" y="594360"/>
            <a:ext cx="201168" cy="201168"/>
          </a:xfrm>
          <a:prstGeom prst="rect">
            <a:avLst/>
          </a:prstGeom>
        </p:spPr>
      </p:pic>
      <p:sp>
        <p:nvSpPr>
          <p:cNvPr id="4" name="Text 1"/>
          <p:cNvSpPr txBox="1"/>
          <p:nvPr/>
        </p:nvSpPr>
        <p:spPr>
          <a:xfrm>
            <a:off x="969264" y="502920"/>
            <a:ext cx="2335378"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CREA · MI DECISIÓN</a:t>
            </a:r>
            <a:endParaRPr lang="en-US" sz="1100" dirty="0"/>
          </a:p>
        </p:txBody>
      </p:sp>
      <p:sp>
        <p:nvSpPr>
          <p:cNvPr id="5" name="Text 2"/>
          <p:cNvSpPr txBox="1"/>
          <p:nvPr/>
        </p:nvSpPr>
        <p:spPr>
          <a:xfrm>
            <a:off x="548640" y="1097280"/>
            <a:ext cx="8229600" cy="640080"/>
          </a:xfrm>
          <a:prstGeom prst="rect">
            <a:avLst/>
          </a:prstGeom>
          <a:noFill/>
          <a:ln/>
        </p:spPr>
        <p:txBody>
          <a:bodyPr wrap="square" lIns="0" tIns="0" rIns="0" bIns="0" rtlCol="0" anchor="t"/>
          <a:lstStyle/>
          <a:p>
            <a:pPr marL="0" indent="0">
              <a:buNone/>
            </a:pPr>
            <a:r>
              <a:rPr lang="en-US" sz="3200" b="1" dirty="0">
                <a:solidFill>
                  <a:srgbClr val="0B1621"/>
                </a:solidFill>
                <a:latin typeface="Century Gothic" pitchFamily="34" charset="0"/>
                <a:ea typeface="Century Gothic" pitchFamily="34" charset="-122"/>
                <a:cs typeface="Century Gothic" pitchFamily="34" charset="-120"/>
              </a:rPr>
              <a:t>Mi desafío para esta semana</a:t>
            </a:r>
            <a:endParaRPr lang="en-US" sz="3200" dirty="0"/>
          </a:p>
        </p:txBody>
      </p:sp>
      <p:sp>
        <p:nvSpPr>
          <p:cNvPr id="6" name="Text 3"/>
          <p:cNvSpPr txBox="1"/>
          <p:nvPr/>
        </p:nvSpPr>
        <p:spPr>
          <a:xfrm>
            <a:off x="548640" y="1719072"/>
            <a:ext cx="8229600" cy="320040"/>
          </a:xfrm>
          <a:prstGeom prst="rect">
            <a:avLst/>
          </a:prstGeom>
          <a:noFill/>
          <a:ln/>
        </p:spPr>
        <p:txBody>
          <a:bodyPr wrap="square" lIns="0" tIns="0" rIns="0" bIns="0" rtlCol="0" anchor="t"/>
          <a:lstStyle/>
          <a:p>
            <a:pPr marL="0" indent="0">
              <a:buNone/>
            </a:pPr>
            <a:r>
              <a:rPr lang="en-US" sz="1500" i="1" dirty="0">
                <a:solidFill>
                  <a:srgbClr val="5A5F73"/>
                </a:solidFill>
                <a:latin typeface="Calibri" pitchFamily="34" charset="0"/>
                <a:ea typeface="Calibri" pitchFamily="34" charset="-122"/>
                <a:cs typeface="Calibri" pitchFamily="34" charset="-120"/>
              </a:rPr>
              <a:t>Marca tu respuesta honesta:</a:t>
            </a:r>
            <a:endParaRPr lang="en-US" sz="1500" dirty="0"/>
          </a:p>
        </p:txBody>
      </p:sp>
      <p:sp>
        <p:nvSpPr>
          <p:cNvPr id="7" name="Shape 4"/>
          <p:cNvSpPr/>
          <p:nvPr/>
        </p:nvSpPr>
        <p:spPr>
          <a:xfrm>
            <a:off x="548640" y="2240280"/>
            <a:ext cx="11094415" cy="1188720"/>
          </a:xfrm>
          <a:prstGeom prst="rect">
            <a:avLst/>
          </a:prstGeom>
          <a:solidFill>
            <a:srgbClr val="FFFFFF"/>
          </a:solidFill>
          <a:ln w="9525">
            <a:solidFill>
              <a:srgbClr val="DADCEB"/>
            </a:solidFill>
            <a:prstDash val="solid"/>
          </a:ln>
          <a:effectLst>
            <a:outerShdw blurRad="76200" dist="25400" dir="5400000" algn="bl" rotWithShape="0">
              <a:srgbClr val="000000">
                <a:alpha val="8000"/>
              </a:srgbClr>
            </a:outerShdw>
          </a:effectLst>
        </p:spPr>
      </p:sp>
      <p:sp>
        <p:nvSpPr>
          <p:cNvPr id="8" name="Shape 5"/>
          <p:cNvSpPr/>
          <p:nvPr/>
        </p:nvSpPr>
        <p:spPr>
          <a:xfrm>
            <a:off x="822960" y="2532888"/>
            <a:ext cx="603504" cy="603504"/>
          </a:xfrm>
          <a:prstGeom prst="ellipse">
            <a:avLst/>
          </a:prstGeom>
          <a:solidFill>
            <a:srgbClr val="5D63A5"/>
          </a:solidFill>
          <a:ln/>
        </p:spPr>
      </p:sp>
      <p:sp>
        <p:nvSpPr>
          <p:cNvPr id="9" name="Text 6"/>
          <p:cNvSpPr txBox="1"/>
          <p:nvPr/>
        </p:nvSpPr>
        <p:spPr>
          <a:xfrm>
            <a:off x="822960" y="2532888"/>
            <a:ext cx="603504" cy="603504"/>
          </a:xfrm>
          <a:prstGeom prst="rect">
            <a:avLst/>
          </a:prstGeom>
          <a:noFill/>
          <a:ln/>
        </p:spPr>
        <p:txBody>
          <a:bodyPr wrap="square" lIns="0" tIns="0" rIns="0" bIns="0" rtlCol="0" anchor="ctr"/>
          <a:lstStyle/>
          <a:p>
            <a:pPr marL="0" indent="0" algn="ctr">
              <a:buNone/>
            </a:pPr>
            <a:r>
              <a:rPr lang="en-US" sz="2000" b="1" dirty="0">
                <a:solidFill>
                  <a:srgbClr val="FFFFFF"/>
                </a:solidFill>
                <a:latin typeface="Century Gothic" pitchFamily="34" charset="0"/>
                <a:ea typeface="Century Gothic" pitchFamily="34" charset="-122"/>
                <a:cs typeface="Century Gothic" pitchFamily="34" charset="-120"/>
              </a:rPr>
              <a:t>1</a:t>
            </a:r>
            <a:endParaRPr lang="en-US" sz="2000" dirty="0"/>
          </a:p>
        </p:txBody>
      </p:sp>
      <p:sp>
        <p:nvSpPr>
          <p:cNvPr id="10" name="Text 7"/>
          <p:cNvSpPr txBox="1"/>
          <p:nvPr/>
        </p:nvSpPr>
        <p:spPr>
          <a:xfrm>
            <a:off x="1645920" y="2240280"/>
            <a:ext cx="7635240" cy="1188720"/>
          </a:xfrm>
          <a:prstGeom prst="rect">
            <a:avLst/>
          </a:prstGeom>
          <a:noFill/>
          <a:ln/>
        </p:spPr>
        <p:txBody>
          <a:bodyPr wrap="square" lIns="0" tIns="0" rIns="0" bIns="0" rtlCol="0" anchor="ctr"/>
          <a:lstStyle/>
          <a:p>
            <a:pPr marL="0" indent="0">
              <a:buNone/>
            </a:pPr>
            <a:r>
              <a:rPr lang="en-US" sz="1700" dirty="0">
                <a:solidFill>
                  <a:srgbClr val="1F2233"/>
                </a:solidFill>
                <a:latin typeface="Calibri" pitchFamily="34" charset="0"/>
                <a:ea typeface="Calibri" pitchFamily="34" charset="-122"/>
                <a:cs typeface="Calibri" pitchFamily="34" charset="-120"/>
              </a:rPr>
              <a:t>Aplicaré las cuatro pruebas bíblicas a un predicador, canal o libro que sigo, y decidiré con la Biblia en mano si continúo.</a:t>
            </a:r>
            <a:r>
              <a:rPr lang="en-US" sz="1700" b="1" dirty="0">
                <a:solidFill>
                  <a:srgbClr val="5D63A5"/>
                </a:solidFill>
                <a:latin typeface="Calibri" pitchFamily="34" charset="0"/>
                <a:ea typeface="Calibri" pitchFamily="34" charset="-122"/>
                <a:cs typeface="Calibri" pitchFamily="34" charset="-120"/>
              </a:rPr>
              <a:t> (1 Tesalonicenses 5:21)</a:t>
            </a:r>
            <a:endParaRPr lang="en-US" sz="1700" dirty="0"/>
          </a:p>
        </p:txBody>
      </p:sp>
      <p:sp>
        <p:nvSpPr>
          <p:cNvPr id="11" name="Shape 8"/>
          <p:cNvSpPr/>
          <p:nvPr/>
        </p:nvSpPr>
        <p:spPr>
          <a:xfrm>
            <a:off x="9494215" y="2679192"/>
            <a:ext cx="310896" cy="310896"/>
          </a:xfrm>
          <a:prstGeom prst="roundRect">
            <a:avLst>
              <a:gd name="adj" fmla="val 14706"/>
            </a:avLst>
          </a:prstGeom>
          <a:solidFill>
            <a:srgbClr val="FFFFFF"/>
          </a:solidFill>
          <a:ln w="22225">
            <a:solidFill>
              <a:srgbClr val="EE8A2A"/>
            </a:solidFill>
            <a:prstDash val="solid"/>
          </a:ln>
        </p:spPr>
      </p:sp>
      <p:sp>
        <p:nvSpPr>
          <p:cNvPr id="12" name="Text 9"/>
          <p:cNvSpPr txBox="1"/>
          <p:nvPr/>
        </p:nvSpPr>
        <p:spPr>
          <a:xfrm>
            <a:off x="9896551" y="2679192"/>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Sí</a:t>
            </a:r>
            <a:endParaRPr lang="en-US" sz="1500" dirty="0"/>
          </a:p>
        </p:txBody>
      </p:sp>
      <p:sp>
        <p:nvSpPr>
          <p:cNvPr id="13" name="Shape 10"/>
          <p:cNvSpPr/>
          <p:nvPr/>
        </p:nvSpPr>
        <p:spPr>
          <a:xfrm>
            <a:off x="10500055" y="2679192"/>
            <a:ext cx="310896" cy="310896"/>
          </a:xfrm>
          <a:prstGeom prst="roundRect">
            <a:avLst>
              <a:gd name="adj" fmla="val 14706"/>
            </a:avLst>
          </a:prstGeom>
          <a:solidFill>
            <a:srgbClr val="FFFFFF"/>
          </a:solidFill>
          <a:ln w="22225">
            <a:solidFill>
              <a:srgbClr val="EE8A2A"/>
            </a:solidFill>
            <a:prstDash val="solid"/>
          </a:ln>
        </p:spPr>
      </p:sp>
      <p:sp>
        <p:nvSpPr>
          <p:cNvPr id="14" name="Text 11"/>
          <p:cNvSpPr txBox="1"/>
          <p:nvPr/>
        </p:nvSpPr>
        <p:spPr>
          <a:xfrm>
            <a:off x="10902391" y="2679192"/>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No</a:t>
            </a:r>
            <a:endParaRPr lang="en-US" sz="1500" dirty="0"/>
          </a:p>
        </p:txBody>
      </p:sp>
      <p:sp>
        <p:nvSpPr>
          <p:cNvPr id="15" name="Shape 12"/>
          <p:cNvSpPr/>
          <p:nvPr/>
        </p:nvSpPr>
        <p:spPr>
          <a:xfrm>
            <a:off x="548640" y="3630168"/>
            <a:ext cx="11094415" cy="1188720"/>
          </a:xfrm>
          <a:prstGeom prst="rect">
            <a:avLst/>
          </a:prstGeom>
          <a:solidFill>
            <a:srgbClr val="FFFFFF"/>
          </a:solidFill>
          <a:ln w="9525">
            <a:solidFill>
              <a:srgbClr val="DADCEB"/>
            </a:solidFill>
            <a:prstDash val="solid"/>
          </a:ln>
          <a:effectLst>
            <a:outerShdw blurRad="76200" dist="25400" dir="5400000" algn="bl" rotWithShape="0">
              <a:srgbClr val="000000">
                <a:alpha val="8000"/>
              </a:srgbClr>
            </a:outerShdw>
          </a:effectLst>
        </p:spPr>
      </p:sp>
      <p:sp>
        <p:nvSpPr>
          <p:cNvPr id="16" name="Shape 13"/>
          <p:cNvSpPr/>
          <p:nvPr/>
        </p:nvSpPr>
        <p:spPr>
          <a:xfrm>
            <a:off x="822960" y="3922776"/>
            <a:ext cx="603504" cy="603504"/>
          </a:xfrm>
          <a:prstGeom prst="ellipse">
            <a:avLst/>
          </a:prstGeom>
          <a:solidFill>
            <a:srgbClr val="5D63A5"/>
          </a:solidFill>
          <a:ln/>
        </p:spPr>
      </p:sp>
      <p:sp>
        <p:nvSpPr>
          <p:cNvPr id="17" name="Text 14"/>
          <p:cNvSpPr txBox="1"/>
          <p:nvPr/>
        </p:nvSpPr>
        <p:spPr>
          <a:xfrm>
            <a:off x="822960" y="3922776"/>
            <a:ext cx="603504" cy="603504"/>
          </a:xfrm>
          <a:prstGeom prst="rect">
            <a:avLst/>
          </a:prstGeom>
          <a:noFill/>
          <a:ln/>
        </p:spPr>
        <p:txBody>
          <a:bodyPr wrap="square" lIns="0" tIns="0" rIns="0" bIns="0" rtlCol="0" anchor="ctr"/>
          <a:lstStyle/>
          <a:p>
            <a:pPr marL="0" indent="0" algn="ctr">
              <a:buNone/>
            </a:pPr>
            <a:r>
              <a:rPr lang="en-US" sz="2000" b="1" dirty="0">
                <a:solidFill>
                  <a:srgbClr val="FFFFFF"/>
                </a:solidFill>
                <a:latin typeface="Century Gothic" pitchFamily="34" charset="0"/>
                <a:ea typeface="Century Gothic" pitchFamily="34" charset="-122"/>
                <a:cs typeface="Century Gothic" pitchFamily="34" charset="-120"/>
              </a:rPr>
              <a:t>2</a:t>
            </a:r>
            <a:endParaRPr lang="en-US" sz="2000" dirty="0"/>
          </a:p>
        </p:txBody>
      </p:sp>
      <p:sp>
        <p:nvSpPr>
          <p:cNvPr id="18" name="Text 15"/>
          <p:cNvSpPr txBox="1"/>
          <p:nvPr/>
        </p:nvSpPr>
        <p:spPr>
          <a:xfrm>
            <a:off x="1645920" y="3630168"/>
            <a:ext cx="7635240" cy="1188720"/>
          </a:xfrm>
          <a:prstGeom prst="rect">
            <a:avLst/>
          </a:prstGeom>
          <a:noFill/>
          <a:ln/>
        </p:spPr>
        <p:txBody>
          <a:bodyPr wrap="square" lIns="0" tIns="0" rIns="0" bIns="0" rtlCol="0" anchor="ctr"/>
          <a:lstStyle/>
          <a:p>
            <a:pPr marL="0" indent="0">
              <a:buNone/>
            </a:pPr>
            <a:r>
              <a:rPr lang="en-US" sz="1700" dirty="0">
                <a:solidFill>
                  <a:srgbClr val="1F2233"/>
                </a:solidFill>
                <a:latin typeface="Calibri" pitchFamily="34" charset="0"/>
                <a:ea typeface="Calibri" pitchFamily="34" charset="-122"/>
                <a:cs typeface="Calibri" pitchFamily="34" charset="-120"/>
              </a:rPr>
              <a:t>Leeré un capítulo diario de El camino a Cristo esta semana, con oración, para evaluar personalmente el fruto del don profético.</a:t>
            </a:r>
            <a:r>
              <a:rPr lang="en-US" sz="1700" b="1" dirty="0">
                <a:solidFill>
                  <a:srgbClr val="5D63A5"/>
                </a:solidFill>
                <a:latin typeface="Calibri" pitchFamily="34" charset="0"/>
                <a:ea typeface="Calibri" pitchFamily="34" charset="-122"/>
                <a:cs typeface="Calibri" pitchFamily="34" charset="-120"/>
              </a:rPr>
              <a:t> (Salmo 34:8)</a:t>
            </a:r>
            <a:endParaRPr lang="en-US" sz="1700" dirty="0"/>
          </a:p>
        </p:txBody>
      </p:sp>
      <p:sp>
        <p:nvSpPr>
          <p:cNvPr id="19" name="Shape 16"/>
          <p:cNvSpPr/>
          <p:nvPr/>
        </p:nvSpPr>
        <p:spPr>
          <a:xfrm>
            <a:off x="9494215" y="4069080"/>
            <a:ext cx="310896" cy="310896"/>
          </a:xfrm>
          <a:prstGeom prst="roundRect">
            <a:avLst>
              <a:gd name="adj" fmla="val 14706"/>
            </a:avLst>
          </a:prstGeom>
          <a:solidFill>
            <a:srgbClr val="FFFFFF"/>
          </a:solidFill>
          <a:ln w="22225">
            <a:solidFill>
              <a:srgbClr val="EE8A2A"/>
            </a:solidFill>
            <a:prstDash val="solid"/>
          </a:ln>
        </p:spPr>
      </p:sp>
      <p:sp>
        <p:nvSpPr>
          <p:cNvPr id="20" name="Text 17"/>
          <p:cNvSpPr txBox="1"/>
          <p:nvPr/>
        </p:nvSpPr>
        <p:spPr>
          <a:xfrm>
            <a:off x="9896551" y="4069080"/>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Sí</a:t>
            </a:r>
            <a:endParaRPr lang="en-US" sz="1500" dirty="0"/>
          </a:p>
        </p:txBody>
      </p:sp>
      <p:sp>
        <p:nvSpPr>
          <p:cNvPr id="21" name="Shape 18"/>
          <p:cNvSpPr/>
          <p:nvPr/>
        </p:nvSpPr>
        <p:spPr>
          <a:xfrm>
            <a:off x="10500055" y="4069080"/>
            <a:ext cx="310896" cy="310896"/>
          </a:xfrm>
          <a:prstGeom prst="roundRect">
            <a:avLst>
              <a:gd name="adj" fmla="val 14706"/>
            </a:avLst>
          </a:prstGeom>
          <a:solidFill>
            <a:srgbClr val="FFFFFF"/>
          </a:solidFill>
          <a:ln w="22225">
            <a:solidFill>
              <a:srgbClr val="EE8A2A"/>
            </a:solidFill>
            <a:prstDash val="solid"/>
          </a:ln>
        </p:spPr>
      </p:sp>
      <p:sp>
        <p:nvSpPr>
          <p:cNvPr id="22" name="Text 19"/>
          <p:cNvSpPr txBox="1"/>
          <p:nvPr/>
        </p:nvSpPr>
        <p:spPr>
          <a:xfrm>
            <a:off x="10902391" y="4069080"/>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No</a:t>
            </a:r>
            <a:endParaRPr lang="en-US" sz="1500" dirty="0"/>
          </a:p>
        </p:txBody>
      </p:sp>
      <p:sp>
        <p:nvSpPr>
          <p:cNvPr id="23" name="Shape 20"/>
          <p:cNvSpPr/>
          <p:nvPr/>
        </p:nvSpPr>
        <p:spPr>
          <a:xfrm>
            <a:off x="548640" y="5020056"/>
            <a:ext cx="11094415" cy="1188720"/>
          </a:xfrm>
          <a:prstGeom prst="rect">
            <a:avLst/>
          </a:prstGeom>
          <a:solidFill>
            <a:srgbClr val="FFFFFF"/>
          </a:solidFill>
          <a:ln w="9525">
            <a:solidFill>
              <a:srgbClr val="DADCEB"/>
            </a:solidFill>
            <a:prstDash val="solid"/>
          </a:ln>
          <a:effectLst>
            <a:outerShdw blurRad="76200" dist="25400" dir="5400000" algn="bl" rotWithShape="0">
              <a:srgbClr val="000000">
                <a:alpha val="8000"/>
              </a:srgbClr>
            </a:outerShdw>
          </a:effectLst>
        </p:spPr>
      </p:sp>
      <p:sp>
        <p:nvSpPr>
          <p:cNvPr id="24" name="Shape 21"/>
          <p:cNvSpPr/>
          <p:nvPr/>
        </p:nvSpPr>
        <p:spPr>
          <a:xfrm>
            <a:off x="822960" y="5312664"/>
            <a:ext cx="603504" cy="603504"/>
          </a:xfrm>
          <a:prstGeom prst="ellipse">
            <a:avLst/>
          </a:prstGeom>
          <a:solidFill>
            <a:srgbClr val="5D63A5"/>
          </a:solidFill>
          <a:ln/>
        </p:spPr>
      </p:sp>
      <p:sp>
        <p:nvSpPr>
          <p:cNvPr id="25" name="Text 22"/>
          <p:cNvSpPr txBox="1"/>
          <p:nvPr/>
        </p:nvSpPr>
        <p:spPr>
          <a:xfrm>
            <a:off x="822960" y="5312664"/>
            <a:ext cx="603504" cy="603504"/>
          </a:xfrm>
          <a:prstGeom prst="rect">
            <a:avLst/>
          </a:prstGeom>
          <a:noFill/>
          <a:ln/>
        </p:spPr>
        <p:txBody>
          <a:bodyPr wrap="square" lIns="0" tIns="0" rIns="0" bIns="0" rtlCol="0" anchor="ctr"/>
          <a:lstStyle/>
          <a:p>
            <a:pPr marL="0" indent="0" algn="ctr">
              <a:buNone/>
            </a:pPr>
            <a:r>
              <a:rPr lang="en-US" sz="2000" b="1" dirty="0">
                <a:solidFill>
                  <a:srgbClr val="FFFFFF"/>
                </a:solidFill>
                <a:latin typeface="Century Gothic" pitchFamily="34" charset="0"/>
                <a:ea typeface="Century Gothic" pitchFamily="34" charset="-122"/>
                <a:cs typeface="Century Gothic" pitchFamily="34" charset="-120"/>
              </a:rPr>
              <a:t>3</a:t>
            </a:r>
            <a:endParaRPr lang="en-US" sz="2000" dirty="0"/>
          </a:p>
        </p:txBody>
      </p:sp>
      <p:sp>
        <p:nvSpPr>
          <p:cNvPr id="26" name="Text 23"/>
          <p:cNvSpPr txBox="1"/>
          <p:nvPr/>
        </p:nvSpPr>
        <p:spPr>
          <a:xfrm>
            <a:off x="1645920" y="5020056"/>
            <a:ext cx="7635240" cy="1188720"/>
          </a:xfrm>
          <a:prstGeom prst="rect">
            <a:avLst/>
          </a:prstGeom>
          <a:noFill/>
          <a:ln/>
        </p:spPr>
        <p:txBody>
          <a:bodyPr wrap="square" lIns="0" tIns="0" rIns="0" bIns="0" rtlCol="0" anchor="ctr"/>
          <a:lstStyle/>
          <a:p>
            <a:pPr marL="0" indent="0">
              <a:buNone/>
            </a:pPr>
            <a:r>
              <a:rPr lang="en-US" sz="1700" dirty="0">
                <a:solidFill>
                  <a:srgbClr val="1F2233"/>
                </a:solidFill>
                <a:latin typeface="Calibri" pitchFamily="34" charset="0"/>
                <a:ea typeface="Calibri" pitchFamily="34" charset="-122"/>
                <a:cs typeface="Calibri" pitchFamily="34" charset="-120"/>
              </a:rPr>
              <a:t>Compartiré con un joven o nuevo creyente cómo distinguir un verdadero profeta de un falso, usando Isaías 8:20 y 1 Juan 4:1-3.</a:t>
            </a:r>
            <a:r>
              <a:rPr lang="en-US" sz="1700" b="1" dirty="0">
                <a:solidFill>
                  <a:srgbClr val="5D63A5"/>
                </a:solidFill>
                <a:latin typeface="Calibri" pitchFamily="34" charset="0"/>
                <a:ea typeface="Calibri" pitchFamily="34" charset="-122"/>
                <a:cs typeface="Calibri" pitchFamily="34" charset="-120"/>
              </a:rPr>
              <a:t> (Isaías 8:20)</a:t>
            </a:r>
            <a:endParaRPr lang="en-US" sz="1700" dirty="0"/>
          </a:p>
        </p:txBody>
      </p:sp>
      <p:sp>
        <p:nvSpPr>
          <p:cNvPr id="27" name="Shape 24"/>
          <p:cNvSpPr/>
          <p:nvPr/>
        </p:nvSpPr>
        <p:spPr>
          <a:xfrm>
            <a:off x="9494215" y="5458968"/>
            <a:ext cx="310896" cy="310896"/>
          </a:xfrm>
          <a:prstGeom prst="roundRect">
            <a:avLst>
              <a:gd name="adj" fmla="val 14706"/>
            </a:avLst>
          </a:prstGeom>
          <a:solidFill>
            <a:srgbClr val="FFFFFF"/>
          </a:solidFill>
          <a:ln w="22225">
            <a:solidFill>
              <a:srgbClr val="EE8A2A"/>
            </a:solidFill>
            <a:prstDash val="solid"/>
          </a:ln>
        </p:spPr>
      </p:sp>
      <p:sp>
        <p:nvSpPr>
          <p:cNvPr id="28" name="Text 25"/>
          <p:cNvSpPr txBox="1"/>
          <p:nvPr/>
        </p:nvSpPr>
        <p:spPr>
          <a:xfrm>
            <a:off x="9896551" y="5458968"/>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Sí</a:t>
            </a:r>
            <a:endParaRPr lang="en-US" sz="1500" dirty="0"/>
          </a:p>
        </p:txBody>
      </p:sp>
      <p:sp>
        <p:nvSpPr>
          <p:cNvPr id="29" name="Shape 26"/>
          <p:cNvSpPr/>
          <p:nvPr/>
        </p:nvSpPr>
        <p:spPr>
          <a:xfrm>
            <a:off x="10500055" y="5458968"/>
            <a:ext cx="310896" cy="310896"/>
          </a:xfrm>
          <a:prstGeom prst="roundRect">
            <a:avLst>
              <a:gd name="adj" fmla="val 14706"/>
            </a:avLst>
          </a:prstGeom>
          <a:solidFill>
            <a:srgbClr val="FFFFFF"/>
          </a:solidFill>
          <a:ln w="22225">
            <a:solidFill>
              <a:srgbClr val="EE8A2A"/>
            </a:solidFill>
            <a:prstDash val="solid"/>
          </a:ln>
        </p:spPr>
      </p:sp>
      <p:sp>
        <p:nvSpPr>
          <p:cNvPr id="30" name="Text 27"/>
          <p:cNvSpPr txBox="1"/>
          <p:nvPr/>
        </p:nvSpPr>
        <p:spPr>
          <a:xfrm>
            <a:off x="10902391" y="5458968"/>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No</a:t>
            </a:r>
            <a:endParaRPr lang="en-US" sz="1500" dirty="0"/>
          </a:p>
        </p:txBody>
      </p:sp>
      <p:pic>
        <p:nvPicPr>
          <p:cNvPr id="31" name="Image 1" descr="preencoded.png"/>
          <p:cNvPicPr>
            <a:picLocks noChangeAspect="1"/>
          </p:cNvPicPr>
          <p:nvPr/>
        </p:nvPicPr>
        <p:blipFill>
          <a:blip r:embed="rId4"/>
          <a:stretch>
            <a:fillRect/>
          </a:stretch>
        </p:blipFill>
        <p:spPr>
          <a:xfrm>
            <a:off x="548640" y="6419088"/>
            <a:ext cx="182880" cy="182880"/>
          </a:xfrm>
          <a:prstGeom prst="rect">
            <a:avLst/>
          </a:prstGeom>
        </p:spPr>
      </p:pic>
      <p:sp>
        <p:nvSpPr>
          <p:cNvPr id="32" name="Text 28"/>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5A5F73"/>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33" name="Text 29"/>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9  ·  PONIENDO A PRUEBA A LOS PROFETAS</a:t>
            </a:r>
            <a:endParaRPr lang="en-US" sz="800" dirty="0"/>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name="Slide 119">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4"/>
          <a:stretch>
            <a:fillRect/>
          </a:stretch>
        </p:blipFill>
        <p:spPr>
          <a:xfrm>
            <a:off x="5730088" y="640080"/>
            <a:ext cx="731520" cy="731520"/>
          </a:xfrm>
          <a:prstGeom prst="rect">
            <a:avLst/>
          </a:prstGeom>
        </p:spPr>
      </p:pic>
      <p:sp>
        <p:nvSpPr>
          <p:cNvPr id="3" name="Text 0"/>
          <p:cNvSpPr txBox="1"/>
          <p:nvPr/>
        </p:nvSpPr>
        <p:spPr>
          <a:xfrm>
            <a:off x="1066648" y="1645920"/>
            <a:ext cx="10058400" cy="4206240"/>
          </a:xfrm>
          <a:prstGeom prst="rect">
            <a:avLst/>
          </a:prstGeom>
          <a:noFill/>
          <a:ln/>
        </p:spPr>
        <p:txBody>
          <a:bodyPr wrap="square" lIns="0" tIns="0" rIns="0" bIns="0" rtlCol="0" anchor="ctr"/>
          <a:lstStyle/>
          <a:p>
            <a:pPr marL="0" indent="0" algn="ctr">
              <a:lnSpc>
                <a:spcPct val="112000"/>
              </a:lnSpc>
              <a:spcAft>
                <a:spcPts val="1800"/>
              </a:spcAft>
              <a:buNone/>
            </a:pPr>
            <a:r>
              <a:rPr lang="en-US" sz="3200" i="1" dirty="0">
                <a:solidFill>
                  <a:srgbClr val="FFFFFF"/>
                </a:solidFill>
                <a:latin typeface="Century Gothic" pitchFamily="34" charset="0"/>
                <a:ea typeface="Century Gothic" pitchFamily="34" charset="-122"/>
                <a:cs typeface="Century Gothic" pitchFamily="34" charset="-120"/>
              </a:rPr>
              <a:t>“Amados, no crean a todo espíritu, sino prueben los espíritus si son de Dios; porque muchos falsos profetas han salido al mundo”</a:t>
            </a:r>
            <a:endParaRPr lang="en-US" sz="3200" dirty="0"/>
          </a:p>
          <a:p>
            <a:pPr marL="0" indent="0" algn="ctr">
              <a:lnSpc>
                <a:spcPct val="112000"/>
              </a:lnSpc>
              <a:buNone/>
            </a:pPr>
            <a:r>
              <a:rPr lang="en-US" sz="2200" b="1" dirty="0">
                <a:solidFill>
                  <a:srgbClr val="A7ABDE"/>
                </a:solidFill>
                <a:latin typeface="Century Gothic" pitchFamily="34" charset="0"/>
                <a:ea typeface="Century Gothic" pitchFamily="34" charset="-122"/>
                <a:cs typeface="Century Gothic" pitchFamily="34" charset="-120"/>
              </a:rPr>
              <a:t>1 Juan 4:1</a:t>
            </a:r>
            <a:endParaRPr lang="en-US" sz="3200" dirty="0"/>
          </a:p>
        </p:txBody>
      </p:sp>
      <p:sp>
        <p:nvSpPr>
          <p:cNvPr id="4" name="Text 1"/>
          <p:cNvSpPr txBox="1"/>
          <p:nvPr/>
        </p:nvSpPr>
        <p:spPr>
          <a:xfrm>
            <a:off x="0" y="6172200"/>
            <a:ext cx="12191695" cy="274320"/>
          </a:xfrm>
          <a:prstGeom prst="rect">
            <a:avLst/>
          </a:prstGeom>
          <a:noFill/>
          <a:ln/>
        </p:spPr>
        <p:txBody>
          <a:bodyPr wrap="square" lIns="0" tIns="0" rIns="0" bIns="0" rtlCol="0" anchor="t"/>
          <a:lstStyle/>
          <a:p>
            <a:pPr marL="0" indent="0" algn="ctr">
              <a:buNone/>
            </a:pPr>
            <a:r>
              <a:rPr lang="en-US" sz="1000" kern="0" spc="300" dirty="0">
                <a:solidFill>
                  <a:srgbClr val="A7ABDE"/>
                </a:solidFill>
                <a:latin typeface="Century Gothic" pitchFamily="34" charset="0"/>
                <a:ea typeface="Century Gothic" pitchFamily="34" charset="-122"/>
                <a:cs typeface="Century Gothic" pitchFamily="34" charset="-120"/>
              </a:rPr>
              <a:t>DR. TITO GOICOCHEA M.  -  NEED DSA</a:t>
            </a:r>
            <a:endParaRPr lang="en-US" sz="1000" dirty="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name="Slide 120">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502920"/>
            <a:ext cx="5486400" cy="274320"/>
          </a:xfrm>
          <a:prstGeom prst="rect">
            <a:avLst/>
          </a:prstGeom>
          <a:noFill/>
          <a:ln/>
        </p:spPr>
        <p:txBody>
          <a:bodyPr wrap="square" lIns="0" tIns="0" rIns="0" bIns="0" rtlCol="0" anchor="t"/>
          <a:lstStyle/>
          <a:p>
            <a:pPr marL="0" indent="0">
              <a:buNone/>
            </a:pPr>
            <a:r>
              <a:rPr lang="en-US" sz="1300" b="1" kern="0" spc="500" dirty="0">
                <a:solidFill>
                  <a:srgbClr val="FFFFFF"/>
                </a:solidFill>
                <a:latin typeface="Century Gothic" pitchFamily="34" charset="0"/>
                <a:ea typeface="Century Gothic" pitchFamily="34" charset="-122"/>
                <a:cs typeface="Century Gothic" pitchFamily="34" charset="-120"/>
              </a:rPr>
              <a:t>EL DON DE PROFECÍA</a:t>
            </a:r>
            <a:endParaRPr lang="en-US" sz="1300" dirty="0"/>
          </a:p>
        </p:txBody>
      </p:sp>
      <p:sp>
        <p:nvSpPr>
          <p:cNvPr id="3" name="Text 1"/>
          <p:cNvSpPr txBox="1"/>
          <p:nvPr/>
        </p:nvSpPr>
        <p:spPr>
          <a:xfrm>
            <a:off x="548640" y="822960"/>
            <a:ext cx="5943600" cy="274320"/>
          </a:xfrm>
          <a:prstGeom prst="rect">
            <a:avLst/>
          </a:prstGeom>
          <a:noFill/>
          <a:ln/>
        </p:spPr>
        <p:txBody>
          <a:bodyPr wrap="square" lIns="0" tIns="0" rIns="0" bIns="0" rtlCol="0" anchor="t"/>
          <a:lstStyle/>
          <a:p>
            <a:pPr marL="0" indent="0">
              <a:buNone/>
            </a:pPr>
            <a:r>
              <a:rPr lang="en-US" sz="1100" kern="0" spc="100" dirty="0">
                <a:solidFill>
                  <a:srgbClr val="A7ABDE"/>
                </a:solidFill>
                <a:latin typeface="Calibri" pitchFamily="34" charset="0"/>
                <a:ea typeface="Calibri" pitchFamily="34" charset="-122"/>
                <a:cs typeface="Calibri" pitchFamily="34" charset="-120"/>
              </a:rPr>
              <a:t>Guía didáctica · Escuela Sabática de Adultos · IV Trimestre 2026</a:t>
            </a:r>
            <a:endParaRPr lang="en-US" sz="1100" dirty="0"/>
          </a:p>
        </p:txBody>
      </p:sp>
      <p:sp>
        <p:nvSpPr>
          <p:cNvPr id="4" name="Text 2"/>
          <p:cNvSpPr txBox="1"/>
          <p:nvPr/>
        </p:nvSpPr>
        <p:spPr>
          <a:xfrm>
            <a:off x="502920" y="1874520"/>
            <a:ext cx="2377440" cy="1325880"/>
          </a:xfrm>
          <a:prstGeom prst="rect">
            <a:avLst/>
          </a:prstGeom>
          <a:noFill/>
          <a:ln/>
        </p:spPr>
        <p:txBody>
          <a:bodyPr wrap="square" lIns="0" tIns="0" rIns="0" bIns="0" rtlCol="0" anchor="b"/>
          <a:lstStyle/>
          <a:p>
            <a:pPr marL="0" indent="0">
              <a:buNone/>
            </a:pPr>
            <a:r>
              <a:rPr lang="en-US" sz="9600" b="1" dirty="0">
                <a:solidFill>
                  <a:srgbClr val="A7ABDE"/>
                </a:solidFill>
                <a:latin typeface="Century Gothic" pitchFamily="34" charset="0"/>
                <a:ea typeface="Century Gothic" pitchFamily="34" charset="-122"/>
                <a:cs typeface="Century Gothic" pitchFamily="34" charset="-120"/>
              </a:rPr>
              <a:t>10</a:t>
            </a:r>
            <a:endParaRPr lang="en-US" sz="9600" dirty="0"/>
          </a:p>
        </p:txBody>
      </p:sp>
      <p:sp>
        <p:nvSpPr>
          <p:cNvPr id="5" name="Shape 3"/>
          <p:cNvSpPr/>
          <p:nvPr/>
        </p:nvSpPr>
        <p:spPr>
          <a:xfrm>
            <a:off x="2788920" y="2331720"/>
            <a:ext cx="0" cy="777240"/>
          </a:xfrm>
          <a:prstGeom prst="line">
            <a:avLst/>
          </a:prstGeom>
          <a:noFill/>
          <a:ln w="12700">
            <a:solidFill>
              <a:srgbClr val="A7ABDE"/>
            </a:solidFill>
            <a:prstDash val="solid"/>
          </a:ln>
        </p:spPr>
      </p:sp>
      <p:sp>
        <p:nvSpPr>
          <p:cNvPr id="6" name="Text 4"/>
          <p:cNvSpPr txBox="1"/>
          <p:nvPr/>
        </p:nvSpPr>
        <p:spPr>
          <a:xfrm>
            <a:off x="2971800" y="2377440"/>
            <a:ext cx="2194560" cy="731520"/>
          </a:xfrm>
          <a:prstGeom prst="rect">
            <a:avLst/>
          </a:prstGeom>
          <a:noFill/>
          <a:ln/>
        </p:spPr>
        <p:txBody>
          <a:bodyPr wrap="square" lIns="0" tIns="0" rIns="0" bIns="0" rtlCol="0" anchor="ctr"/>
          <a:lstStyle/>
          <a:p>
            <a:pPr marL="0" indent="0">
              <a:buNone/>
            </a:pPr>
            <a:r>
              <a:rPr lang="en-US" sz="1400" b="1" kern="0" spc="400" dirty="0">
                <a:solidFill>
                  <a:srgbClr val="FFFFFF"/>
                </a:solidFill>
                <a:latin typeface="Century Gothic" pitchFamily="34" charset="0"/>
                <a:ea typeface="Century Gothic" pitchFamily="34" charset="-122"/>
                <a:cs typeface="Century Gothic" pitchFamily="34" charset="-120"/>
              </a:rPr>
              <a:t>LECCIÓN</a:t>
            </a:r>
            <a:endParaRPr lang="en-US" sz="1400" dirty="0"/>
          </a:p>
          <a:p>
            <a:pPr marL="0" indent="0">
              <a:buNone/>
            </a:pPr>
            <a:r>
              <a:rPr lang="en-US" sz="1100" kern="0" spc="200" dirty="0">
                <a:solidFill>
                  <a:srgbClr val="A7ABDE"/>
                </a:solidFill>
                <a:latin typeface="Century Gothic" pitchFamily="34" charset="0"/>
                <a:ea typeface="Century Gothic" pitchFamily="34" charset="-122"/>
                <a:cs typeface="Century Gothic" pitchFamily="34" charset="-120"/>
              </a:rPr>
              <a:t>10 de 13</a:t>
            </a:r>
            <a:endParaRPr lang="en-US" sz="1400" dirty="0"/>
          </a:p>
        </p:txBody>
      </p:sp>
      <p:sp>
        <p:nvSpPr>
          <p:cNvPr id="7" name="Text 5"/>
          <p:cNvSpPr txBox="1"/>
          <p:nvPr/>
        </p:nvSpPr>
        <p:spPr>
          <a:xfrm>
            <a:off x="548640" y="3337560"/>
            <a:ext cx="6035040" cy="1737360"/>
          </a:xfrm>
          <a:prstGeom prst="rect">
            <a:avLst/>
          </a:prstGeom>
          <a:noFill/>
          <a:ln/>
        </p:spPr>
        <p:txBody>
          <a:bodyPr wrap="square" lIns="0" tIns="0" rIns="0" bIns="0" rtlCol="0" anchor="t"/>
          <a:lstStyle/>
          <a:p>
            <a:pPr marL="0" indent="0">
              <a:lnSpc>
                <a:spcPct val="95000"/>
              </a:lnSpc>
              <a:buNone/>
            </a:pPr>
            <a:r>
              <a:rPr lang="en-US" sz="3800" b="1" dirty="0">
                <a:solidFill>
                  <a:srgbClr val="FFFFFF"/>
                </a:solidFill>
                <a:latin typeface="Century Gothic" pitchFamily="34" charset="0"/>
                <a:ea typeface="Century Gothic" pitchFamily="34" charset="-122"/>
                <a:cs typeface="Century Gothic" pitchFamily="34" charset="-120"/>
              </a:rPr>
              <a:t>AUTORIDAD Y RELEVANCIA PROFÉTICAS</a:t>
            </a:r>
            <a:endParaRPr lang="en-US" sz="3800" dirty="0"/>
          </a:p>
        </p:txBody>
      </p:sp>
      <p:sp>
        <p:nvSpPr>
          <p:cNvPr id="8" name="Text 6"/>
          <p:cNvSpPr txBox="1"/>
          <p:nvPr/>
        </p:nvSpPr>
        <p:spPr>
          <a:xfrm>
            <a:off x="548640" y="5166360"/>
            <a:ext cx="6035040" cy="365760"/>
          </a:xfrm>
          <a:prstGeom prst="rect">
            <a:avLst/>
          </a:prstGeom>
          <a:noFill/>
          <a:ln/>
        </p:spPr>
        <p:txBody>
          <a:bodyPr wrap="square" lIns="0" tIns="0" rIns="0" bIns="0" rtlCol="0" anchor="t"/>
          <a:lstStyle/>
          <a:p>
            <a:pPr marL="0" indent="0">
              <a:buNone/>
            </a:pPr>
            <a:r>
              <a:rPr lang="en-US" sz="1800" i="1" dirty="0">
                <a:solidFill>
                  <a:srgbClr val="A7ABDE"/>
                </a:solidFill>
                <a:latin typeface="Calibri" pitchFamily="34" charset="0"/>
                <a:ea typeface="Calibri" pitchFamily="34" charset="-122"/>
                <a:cs typeface="Calibri" pitchFamily="34" charset="-120"/>
              </a:rPr>
              <a:t>Para el sábado 5 de diciembre de 2026</a:t>
            </a:r>
            <a:endParaRPr lang="en-US" sz="1800" dirty="0"/>
          </a:p>
        </p:txBody>
      </p:sp>
      <p:pic>
        <p:nvPicPr>
          <p:cNvPr id="9" name="Image 0" descr="preencoded.png"/>
          <p:cNvPicPr>
            <a:picLocks noChangeAspect="1"/>
          </p:cNvPicPr>
          <p:nvPr/>
        </p:nvPicPr>
        <p:blipFill>
          <a:blip r:embed="rId4"/>
          <a:stretch>
            <a:fillRect/>
          </a:stretch>
        </p:blipFill>
        <p:spPr>
          <a:xfrm>
            <a:off x="548640" y="6080760"/>
            <a:ext cx="310896" cy="310896"/>
          </a:xfrm>
          <a:prstGeom prst="rect">
            <a:avLst/>
          </a:prstGeom>
        </p:spPr>
      </p:pic>
      <p:sp>
        <p:nvSpPr>
          <p:cNvPr id="10" name="Text 7"/>
          <p:cNvSpPr txBox="1"/>
          <p:nvPr/>
        </p:nvSpPr>
        <p:spPr>
          <a:xfrm>
            <a:off x="987552" y="6080760"/>
            <a:ext cx="5486400" cy="310896"/>
          </a:xfrm>
          <a:prstGeom prst="rect">
            <a:avLst/>
          </a:prstGeom>
          <a:noFill/>
          <a:ln/>
        </p:spPr>
        <p:txBody>
          <a:bodyPr wrap="square" lIns="0" tIns="0" rIns="0" bIns="0" rtlCol="0" anchor="ctr"/>
          <a:lstStyle/>
          <a:p>
            <a:pPr marL="0" indent="0">
              <a:buNone/>
            </a:pPr>
            <a:r>
              <a:rPr lang="en-US" sz="1100" kern="0" spc="300" dirty="0">
                <a:solidFill>
                  <a:srgbClr val="FFFFFF"/>
                </a:solidFill>
                <a:latin typeface="Century Gothic" pitchFamily="34" charset="0"/>
                <a:ea typeface="Century Gothic" pitchFamily="34" charset="-122"/>
                <a:cs typeface="Century Gothic" pitchFamily="34" charset="-120"/>
              </a:rPr>
              <a:t>DR. TITO GOICOCHEA M.  -  NEED DSA</a:t>
            </a:r>
            <a:endParaRPr lang="en-US" sz="1100" dirty="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name="Slide 12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548640" y="502920"/>
            <a:ext cx="3494837" cy="384048"/>
          </a:xfrm>
          <a:prstGeom prst="roundRect">
            <a:avLst>
              <a:gd name="adj" fmla="val 50000"/>
            </a:avLst>
          </a:prstGeom>
          <a:solidFill>
            <a:srgbClr val="5D63A5"/>
          </a:solidFill>
          <a:ln/>
        </p:spPr>
      </p:sp>
      <p:pic>
        <p:nvPicPr>
          <p:cNvPr id="3" name="Image 0" descr="preencoded.png"/>
          <p:cNvPicPr>
            <a:picLocks noChangeAspect="1"/>
          </p:cNvPicPr>
          <p:nvPr/>
        </p:nvPicPr>
        <p:blipFill>
          <a:blip r:embed="rId4"/>
          <a:stretch>
            <a:fillRect/>
          </a:stretch>
        </p:blipFill>
        <p:spPr>
          <a:xfrm>
            <a:off x="694944" y="594360"/>
            <a:ext cx="201168" cy="201168"/>
          </a:xfrm>
          <a:prstGeom prst="rect">
            <a:avLst/>
          </a:prstGeom>
        </p:spPr>
      </p:pic>
      <p:sp>
        <p:nvSpPr>
          <p:cNvPr id="4" name="Text 1"/>
          <p:cNvSpPr txBox="1"/>
          <p:nvPr/>
        </p:nvSpPr>
        <p:spPr>
          <a:xfrm>
            <a:off x="969264" y="502920"/>
            <a:ext cx="3037637"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MOTIVA · INICIO DEL TEMA</a:t>
            </a:r>
            <a:endParaRPr lang="en-US" sz="1100" dirty="0"/>
          </a:p>
        </p:txBody>
      </p:sp>
      <p:sp>
        <p:nvSpPr>
          <p:cNvPr id="5" name="Text 2"/>
          <p:cNvSpPr txBox="1"/>
          <p:nvPr/>
        </p:nvSpPr>
        <p:spPr>
          <a:xfrm>
            <a:off x="548640" y="1325880"/>
            <a:ext cx="7315200" cy="274320"/>
          </a:xfrm>
          <a:prstGeom prst="rect">
            <a:avLst/>
          </a:prstGeom>
          <a:noFill/>
          <a:ln/>
        </p:spPr>
        <p:txBody>
          <a:bodyPr wrap="square" lIns="0" tIns="0" rIns="0" bIns="0" rtlCol="0" anchor="t"/>
          <a:lstStyle/>
          <a:p>
            <a:pPr marL="0" indent="0">
              <a:buNone/>
            </a:pPr>
            <a:r>
              <a:rPr lang="en-US" sz="1100" b="1" kern="0" spc="300" dirty="0">
                <a:solidFill>
                  <a:srgbClr val="A7ABDE"/>
                </a:solidFill>
                <a:latin typeface="Century Gothic" pitchFamily="34" charset="0"/>
                <a:ea typeface="Century Gothic" pitchFamily="34" charset="-122"/>
                <a:cs typeface="Century Gothic" pitchFamily="34" charset="-120"/>
              </a:rPr>
              <a:t>TEXTO PRINCIPAL DE LA SEMANA</a:t>
            </a:r>
            <a:endParaRPr lang="en-US" sz="1100" dirty="0"/>
          </a:p>
        </p:txBody>
      </p:sp>
      <p:pic>
        <p:nvPicPr>
          <p:cNvPr id="6" name="Image 1" descr="preencoded.png"/>
          <p:cNvPicPr>
            <a:picLocks noChangeAspect="1"/>
          </p:cNvPicPr>
          <p:nvPr/>
        </p:nvPicPr>
        <p:blipFill>
          <a:blip r:embed="rId5"/>
          <a:stretch>
            <a:fillRect/>
          </a:stretch>
        </p:blipFill>
        <p:spPr>
          <a:xfrm>
            <a:off x="548640" y="1828800"/>
            <a:ext cx="640080" cy="640080"/>
          </a:xfrm>
          <a:prstGeom prst="rect">
            <a:avLst/>
          </a:prstGeom>
        </p:spPr>
      </p:pic>
      <p:sp>
        <p:nvSpPr>
          <p:cNvPr id="7" name="Text 3"/>
          <p:cNvSpPr txBox="1"/>
          <p:nvPr/>
        </p:nvSpPr>
        <p:spPr>
          <a:xfrm>
            <a:off x="1417320" y="1783080"/>
            <a:ext cx="10241280" cy="3931920"/>
          </a:xfrm>
          <a:prstGeom prst="rect">
            <a:avLst/>
          </a:prstGeom>
          <a:noFill/>
          <a:ln/>
        </p:spPr>
        <p:txBody>
          <a:bodyPr wrap="square" lIns="0" tIns="0" rIns="0" bIns="0" rtlCol="0" anchor="t"/>
          <a:lstStyle/>
          <a:p>
            <a:pPr marL="0" indent="0">
              <a:lnSpc>
                <a:spcPct val="115000"/>
              </a:lnSpc>
              <a:spcAft>
                <a:spcPts val="1800"/>
              </a:spcAft>
              <a:buNone/>
            </a:pPr>
            <a:r>
              <a:rPr lang="en-US" sz="3200" i="1" dirty="0">
                <a:solidFill>
                  <a:srgbClr val="FFFFFF"/>
                </a:solidFill>
                <a:latin typeface="Century Gothic" pitchFamily="34" charset="0"/>
                <a:ea typeface="Century Gothic" pitchFamily="34" charset="-122"/>
                <a:cs typeface="Century Gothic" pitchFamily="34" charset="-120"/>
              </a:rPr>
              <a:t>“Porque la palabra de Dios es viva y eficaz, más cortante que cualquier espada de dos filos. Penetra hasta partir el alma y el espíritu, las coyunturas y los tuétanos, y discierne los pensamientos y las intenciones del corazón”</a:t>
            </a:r>
            <a:endParaRPr lang="en-US" sz="3200" dirty="0"/>
          </a:p>
          <a:p>
            <a:pPr marL="0" indent="0">
              <a:lnSpc>
                <a:spcPct val="115000"/>
              </a:lnSpc>
              <a:buNone/>
            </a:pPr>
            <a:r>
              <a:rPr lang="en-US" sz="2200" b="1" dirty="0">
                <a:solidFill>
                  <a:srgbClr val="A7ABDE"/>
                </a:solidFill>
                <a:latin typeface="Century Gothic" pitchFamily="34" charset="0"/>
                <a:ea typeface="Century Gothic" pitchFamily="34" charset="-122"/>
                <a:cs typeface="Century Gothic" pitchFamily="34" charset="-120"/>
              </a:rPr>
              <a:t>Hebreos 4:12</a:t>
            </a:r>
            <a:endParaRPr lang="en-US" sz="3200" dirty="0"/>
          </a:p>
        </p:txBody>
      </p:sp>
      <p:pic>
        <p:nvPicPr>
          <p:cNvPr id="8" name="Image 2" descr="preencoded.png"/>
          <p:cNvPicPr>
            <a:picLocks noChangeAspect="1"/>
          </p:cNvPicPr>
          <p:nvPr/>
        </p:nvPicPr>
        <p:blipFill>
          <a:blip r:embed="rId6"/>
          <a:stretch>
            <a:fillRect/>
          </a:stretch>
        </p:blipFill>
        <p:spPr>
          <a:xfrm>
            <a:off x="548640" y="6419088"/>
            <a:ext cx="182880" cy="182880"/>
          </a:xfrm>
          <a:prstGeom prst="rect">
            <a:avLst/>
          </a:prstGeom>
        </p:spPr>
      </p:pic>
      <p:sp>
        <p:nvSpPr>
          <p:cNvPr id="9" name="Text 4"/>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0" name="Text 5"/>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10  ·  AUTORIDAD Y RELEVANCIA PROFÉTICAS</a:t>
            </a:r>
            <a:endParaRPr lang="en-US" sz="800" dirty="0"/>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name="Slide 122">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071055" y="0"/>
            <a:ext cx="5120640" cy="6858000"/>
          </a:xfrm>
          <a:prstGeom prst="rect">
            <a:avLst/>
          </a:prstGeom>
        </p:spPr>
      </p:pic>
      <p:sp>
        <p:nvSpPr>
          <p:cNvPr id="3" name="Shape 0"/>
          <p:cNvSpPr/>
          <p:nvPr/>
        </p:nvSpPr>
        <p:spPr>
          <a:xfrm>
            <a:off x="548640" y="502920"/>
            <a:ext cx="3494837" cy="384048"/>
          </a:xfrm>
          <a:prstGeom prst="roundRect">
            <a:avLst>
              <a:gd name="adj" fmla="val 50000"/>
            </a:avLst>
          </a:prstGeom>
          <a:solidFill>
            <a:srgbClr val="5D63A5"/>
          </a:solidFill>
          <a:ln/>
        </p:spPr>
      </p:sp>
      <p:pic>
        <p:nvPicPr>
          <p:cNvPr id="4" name="Image 1" descr="preencoded.png"/>
          <p:cNvPicPr>
            <a:picLocks noChangeAspect="1"/>
          </p:cNvPicPr>
          <p:nvPr/>
        </p:nvPicPr>
        <p:blipFill>
          <a:blip r:embed="rId4"/>
          <a:stretch>
            <a:fillRect/>
          </a:stretch>
        </p:blipFill>
        <p:spPr>
          <a:xfrm>
            <a:off x="694944" y="594360"/>
            <a:ext cx="201168" cy="201168"/>
          </a:xfrm>
          <a:prstGeom prst="rect">
            <a:avLst/>
          </a:prstGeom>
        </p:spPr>
      </p:pic>
      <p:sp>
        <p:nvSpPr>
          <p:cNvPr id="5" name="Text 1"/>
          <p:cNvSpPr txBox="1"/>
          <p:nvPr/>
        </p:nvSpPr>
        <p:spPr>
          <a:xfrm>
            <a:off x="969264" y="502920"/>
            <a:ext cx="3037637"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MOTIVA · INICIO DEL TEMA</a:t>
            </a:r>
            <a:endParaRPr lang="en-US" sz="1100" dirty="0"/>
          </a:p>
        </p:txBody>
      </p:sp>
      <p:sp>
        <p:nvSpPr>
          <p:cNvPr id="6" name="Text 2"/>
          <p:cNvSpPr txBox="1"/>
          <p:nvPr/>
        </p:nvSpPr>
        <p:spPr>
          <a:xfrm>
            <a:off x="548640" y="1234440"/>
            <a:ext cx="5852160" cy="640080"/>
          </a:xfrm>
          <a:prstGeom prst="rect">
            <a:avLst/>
          </a:prstGeom>
          <a:noFill/>
          <a:ln/>
        </p:spPr>
        <p:txBody>
          <a:bodyPr wrap="square" lIns="0" tIns="0" rIns="0" bIns="0" rtlCol="0" anchor="t"/>
          <a:lstStyle/>
          <a:p>
            <a:pPr marL="0" indent="0">
              <a:buNone/>
            </a:pPr>
            <a:r>
              <a:rPr lang="en-US" sz="3400" b="1" dirty="0">
                <a:solidFill>
                  <a:srgbClr val="0B1621"/>
                </a:solidFill>
                <a:latin typeface="Century Gothic" pitchFamily="34" charset="0"/>
                <a:ea typeface="Century Gothic" pitchFamily="34" charset="-122"/>
                <a:cs typeface="Century Gothic" pitchFamily="34" charset="-120"/>
              </a:rPr>
              <a:t>Tema central</a:t>
            </a:r>
            <a:endParaRPr lang="en-US" sz="3400" dirty="0"/>
          </a:p>
        </p:txBody>
      </p:sp>
      <p:sp>
        <p:nvSpPr>
          <p:cNvPr id="7" name="Text 3"/>
          <p:cNvSpPr txBox="1"/>
          <p:nvPr/>
        </p:nvSpPr>
        <p:spPr>
          <a:xfrm>
            <a:off x="548640" y="2103120"/>
            <a:ext cx="5943600" cy="3931920"/>
          </a:xfrm>
          <a:prstGeom prst="rect">
            <a:avLst/>
          </a:prstGeom>
          <a:noFill/>
          <a:ln/>
        </p:spPr>
        <p:txBody>
          <a:bodyPr wrap="square" lIns="0" tIns="0" rIns="0" bIns="0" rtlCol="0" anchor="t"/>
          <a:lstStyle/>
          <a:p>
            <a:pPr marL="0" indent="0">
              <a:lnSpc>
                <a:spcPct val="120000"/>
              </a:lnSpc>
              <a:buNone/>
            </a:pPr>
            <a:r>
              <a:rPr lang="en-US" sz="2100" dirty="0">
                <a:solidFill>
                  <a:srgbClr val="1F2233"/>
                </a:solidFill>
                <a:latin typeface="Calibri" pitchFamily="34" charset="0"/>
                <a:ea typeface="Calibri" pitchFamily="34" charset="-122"/>
                <a:cs typeface="Calibri" pitchFamily="34" charset="-120"/>
              </a:rPr>
              <a:t>Cada día confiamos en voceros: un portavoz que habla por su empresa, un abogado que habla por su cliente. Dios también escogió mensajeros para hablar en su nombre: Moisés, Natán, Juan el Bautista y, en los últimos días, Elena de White. Su autoridad no nace de títulos ni de escuelas, sino de la Palabra viva y eficaz que Dios puso en su boca.</a:t>
            </a:r>
            <a:endParaRPr lang="en-US" sz="2100" dirty="0"/>
          </a:p>
        </p:txBody>
      </p:sp>
      <p:pic>
        <p:nvPicPr>
          <p:cNvPr id="8"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9" name="Text 4"/>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5A5F73"/>
                </a:solidFill>
                <a:latin typeface="Century Gothic" pitchFamily="34" charset="0"/>
                <a:ea typeface="Century Gothic" pitchFamily="34" charset="-122"/>
                <a:cs typeface="Century Gothic" pitchFamily="34" charset="-120"/>
              </a:rPr>
              <a:t>DR. TITO GOICOCHEA M.  ·  NEED DSA</a:t>
            </a:r>
            <a:endParaRPr lang="en-US" sz="800" dirty="0"/>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name="Slide 123">
    <p:bg>
      <p:bgPr>
        <a:solidFill>
          <a:srgbClr val="5D63A5"/>
        </a:solidFill>
        <a:effectLst/>
      </p:bgPr>
    </p:bg>
    <p:spTree>
      <p:nvGrpSpPr>
        <p:cNvPr id="1" name=""/>
        <p:cNvGrpSpPr/>
        <p:nvPr/>
      </p:nvGrpSpPr>
      <p:grpSpPr>
        <a:xfrm>
          <a:off x="0" y="0"/>
          <a:ext cx="0" cy="0"/>
          <a:chOff x="0" y="0"/>
          <a:chExt cx="0" cy="0"/>
        </a:xfrm>
      </p:grpSpPr>
      <p:sp>
        <p:nvSpPr>
          <p:cNvPr id="2" name="Shape 0"/>
          <p:cNvSpPr/>
          <p:nvPr/>
        </p:nvSpPr>
        <p:spPr>
          <a:xfrm>
            <a:off x="548640" y="822960"/>
            <a:ext cx="1097280" cy="1097280"/>
          </a:xfrm>
          <a:prstGeom prst="ellipse">
            <a:avLst/>
          </a:prstGeom>
          <a:solidFill>
            <a:srgbClr val="FFFFFF">
              <a:alpha val="18000"/>
            </a:srgbClr>
          </a:solidFill>
          <a:ln/>
        </p:spPr>
      </p:sp>
      <p:pic>
        <p:nvPicPr>
          <p:cNvPr id="3" name="Image 0" descr="preencoded.png"/>
          <p:cNvPicPr>
            <a:picLocks noChangeAspect="1"/>
          </p:cNvPicPr>
          <p:nvPr/>
        </p:nvPicPr>
        <p:blipFill>
          <a:blip r:embed="rId3"/>
          <a:stretch>
            <a:fillRect/>
          </a:stretch>
        </p:blipFill>
        <p:spPr>
          <a:xfrm>
            <a:off x="822960" y="1097280"/>
            <a:ext cx="548640" cy="548640"/>
          </a:xfrm>
          <a:prstGeom prst="rect">
            <a:avLst/>
          </a:prstGeom>
        </p:spPr>
      </p:pic>
      <p:sp>
        <p:nvSpPr>
          <p:cNvPr id="4" name="Text 1"/>
          <p:cNvSpPr txBox="1"/>
          <p:nvPr/>
        </p:nvSpPr>
        <p:spPr>
          <a:xfrm>
            <a:off x="1920240" y="868680"/>
            <a:ext cx="6400800" cy="1005840"/>
          </a:xfrm>
          <a:prstGeom prst="rect">
            <a:avLst/>
          </a:prstGeom>
          <a:noFill/>
          <a:ln/>
        </p:spPr>
        <p:txBody>
          <a:bodyPr wrap="square" lIns="0" tIns="0" rIns="0" bIns="0" rtlCol="0" anchor="ctr"/>
          <a:lstStyle/>
          <a:p>
            <a:pPr marL="0" indent="0">
              <a:buNone/>
            </a:pPr>
            <a:r>
              <a:rPr lang="en-US" sz="3000" b="1" dirty="0">
                <a:solidFill>
                  <a:srgbClr val="FFFFFF"/>
                </a:solidFill>
                <a:latin typeface="Century Gothic" pitchFamily="34" charset="0"/>
                <a:ea typeface="Century Gothic" pitchFamily="34" charset="-122"/>
                <a:cs typeface="Century Gothic" pitchFamily="34" charset="-120"/>
              </a:rPr>
              <a:t>GPS</a:t>
            </a:r>
            <a:endParaRPr lang="en-US" sz="3000" dirty="0"/>
          </a:p>
          <a:p>
            <a:pPr marL="0" indent="0">
              <a:buNone/>
            </a:pPr>
            <a:r>
              <a:rPr lang="en-US" sz="1400" dirty="0">
                <a:solidFill>
                  <a:srgbClr val="E6E7F5"/>
                </a:solidFill>
                <a:latin typeface="Century Gothic" pitchFamily="34" charset="0"/>
                <a:ea typeface="Century Gothic" pitchFamily="34" charset="-122"/>
                <a:cs typeface="Century Gothic" pitchFamily="34" charset="-120"/>
              </a:rPr>
              <a:t>Pregunta que orienta el estudio</a:t>
            </a:r>
            <a:endParaRPr lang="en-US" sz="3000" dirty="0"/>
          </a:p>
        </p:txBody>
      </p:sp>
      <p:sp>
        <p:nvSpPr>
          <p:cNvPr id="5" name="Text 2"/>
          <p:cNvSpPr txBox="1"/>
          <p:nvPr/>
        </p:nvSpPr>
        <p:spPr>
          <a:xfrm>
            <a:off x="548640" y="2148840"/>
            <a:ext cx="10972800" cy="3840480"/>
          </a:xfrm>
          <a:prstGeom prst="rect">
            <a:avLst/>
          </a:prstGeom>
          <a:noFill/>
          <a:ln/>
        </p:spPr>
        <p:txBody>
          <a:bodyPr wrap="square" lIns="0" tIns="0" rIns="0" bIns="0" rtlCol="0" anchor="ctr"/>
          <a:lstStyle/>
          <a:p>
            <a:pPr marL="0" indent="0">
              <a:lnSpc>
                <a:spcPct val="112000"/>
              </a:lnSpc>
              <a:buNone/>
            </a:pPr>
            <a:r>
              <a:rPr lang="en-US" sz="3400" b="1" dirty="0">
                <a:solidFill>
                  <a:srgbClr val="FFFFFF"/>
                </a:solidFill>
                <a:latin typeface="Century Gothic" pitchFamily="34" charset="0"/>
                <a:ea typeface="Century Gothic" pitchFamily="34" charset="-122"/>
                <a:cs typeface="Century Gothic" pitchFamily="34" charset="-120"/>
              </a:rPr>
              <a:t>Si la Biblia es la autoridad final de mi vida, ¿por qué me resulta tan fácil ignorarla mientras digo que creo en ella?</a:t>
            </a:r>
            <a:endParaRPr lang="en-US" sz="3400" dirty="0"/>
          </a:p>
        </p:txBody>
      </p:sp>
      <p:pic>
        <p:nvPicPr>
          <p:cNvPr id="6" name="Image 1" descr="preencoded.png"/>
          <p:cNvPicPr>
            <a:picLocks noChangeAspect="1"/>
          </p:cNvPicPr>
          <p:nvPr/>
        </p:nvPicPr>
        <p:blipFill>
          <a:blip r:embed="rId4"/>
          <a:stretch>
            <a:fillRect/>
          </a:stretch>
        </p:blipFill>
        <p:spPr>
          <a:xfrm>
            <a:off x="548640" y="6419088"/>
            <a:ext cx="182880" cy="182880"/>
          </a:xfrm>
          <a:prstGeom prst="rect">
            <a:avLst/>
          </a:prstGeom>
        </p:spPr>
      </p:pic>
      <p:sp>
        <p:nvSpPr>
          <p:cNvPr id="7" name="Text 3"/>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8" name="Text 4"/>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10  ·  AUTORIDAD Y RELEVANCIA PROFÉTICAS</a:t>
            </a:r>
            <a:endParaRPr lang="en-US" sz="800" dirty="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name="Slide 124">
    <p:bg>
      <p:bgPr>
        <a:solidFill>
          <a:srgbClr val="0B1621"/>
        </a:solidFill>
        <a:effectLst/>
      </p:bgPr>
    </p:bg>
    <p:spTree>
      <p:nvGrpSpPr>
        <p:cNvPr id="1" name=""/>
        <p:cNvGrpSpPr/>
        <p:nvPr/>
      </p:nvGrpSpPr>
      <p:grpSpPr>
        <a:xfrm>
          <a:off x="0" y="0"/>
          <a:ext cx="0" cy="0"/>
          <a:chOff x="0" y="0"/>
          <a:chExt cx="0" cy="0"/>
        </a:xfrm>
      </p:grpSpPr>
      <p:sp>
        <p:nvSpPr>
          <p:cNvPr id="2" name="Shape 0"/>
          <p:cNvSpPr/>
          <p:nvPr/>
        </p:nvSpPr>
        <p:spPr>
          <a:xfrm>
            <a:off x="548640" y="502920"/>
            <a:ext cx="3611880" cy="384048"/>
          </a:xfrm>
          <a:prstGeom prst="roundRect">
            <a:avLst>
              <a:gd name="adj" fmla="val 50000"/>
            </a:avLst>
          </a:prstGeom>
          <a:solidFill>
            <a:srgbClr val="5D63A5"/>
          </a:solidFill>
          <a:ln/>
        </p:spPr>
      </p:sp>
      <p:pic>
        <p:nvPicPr>
          <p:cNvPr id="3" name="Image 0" descr="preencoded.png"/>
          <p:cNvPicPr>
            <a:picLocks noChangeAspect="1"/>
          </p:cNvPicPr>
          <p:nvPr/>
        </p:nvPicPr>
        <p:blipFill>
          <a:blip r:embed="rId3"/>
          <a:stretch>
            <a:fillRect/>
          </a:stretch>
        </p:blipFill>
        <p:spPr>
          <a:xfrm>
            <a:off x="694944" y="594360"/>
            <a:ext cx="201168" cy="201168"/>
          </a:xfrm>
          <a:prstGeom prst="rect">
            <a:avLst/>
          </a:prstGeom>
        </p:spPr>
      </p:pic>
      <p:sp>
        <p:nvSpPr>
          <p:cNvPr id="4" name="Text 1"/>
          <p:cNvSpPr txBox="1"/>
          <p:nvPr/>
        </p:nvSpPr>
        <p:spPr>
          <a:xfrm>
            <a:off x="969264" y="502920"/>
            <a:ext cx="3154680"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EXPLORA · ESTUDIO BÍBLICO</a:t>
            </a:r>
            <a:endParaRPr lang="en-US" sz="1100" dirty="0"/>
          </a:p>
        </p:txBody>
      </p:sp>
      <p:sp>
        <p:nvSpPr>
          <p:cNvPr id="5" name="Text 2"/>
          <p:cNvSpPr txBox="1"/>
          <p:nvPr/>
        </p:nvSpPr>
        <p:spPr>
          <a:xfrm>
            <a:off x="548640" y="1097280"/>
            <a:ext cx="9144000" cy="640080"/>
          </a:xfrm>
          <a:prstGeom prst="rect">
            <a:avLst/>
          </a:prstGeom>
          <a:noFill/>
          <a:ln/>
        </p:spPr>
        <p:txBody>
          <a:bodyPr wrap="square" lIns="0" tIns="0" rIns="0" bIns="0" rtlCol="0" anchor="t"/>
          <a:lstStyle/>
          <a:p>
            <a:pPr marL="0" indent="0">
              <a:buNone/>
            </a:pPr>
            <a:r>
              <a:rPr lang="en-US" sz="3200" b="1" dirty="0">
                <a:solidFill>
                  <a:srgbClr val="FFFFFF"/>
                </a:solidFill>
                <a:latin typeface="Century Gothic" pitchFamily="34" charset="0"/>
                <a:ea typeface="Century Gothic" pitchFamily="34" charset="-122"/>
                <a:cs typeface="Century Gothic" pitchFamily="34" charset="-120"/>
              </a:rPr>
              <a:t>Cuatro lecciones de vida</a:t>
            </a:r>
            <a:endParaRPr lang="en-US" sz="3200" dirty="0"/>
          </a:p>
        </p:txBody>
      </p:sp>
      <p:sp>
        <p:nvSpPr>
          <p:cNvPr id="6" name="Shape 3"/>
          <p:cNvSpPr/>
          <p:nvPr/>
        </p:nvSpPr>
        <p:spPr>
          <a:xfrm>
            <a:off x="548640" y="2057400"/>
            <a:ext cx="2567864" cy="4023360"/>
          </a:xfrm>
          <a:prstGeom prst="rect">
            <a:avLst/>
          </a:prstGeom>
          <a:solidFill>
            <a:srgbClr val="16263A"/>
          </a:solidFill>
          <a:ln/>
        </p:spPr>
      </p:sp>
      <p:pic>
        <p:nvPicPr>
          <p:cNvPr id="7" name="Image 1" descr="preencoded.png"/>
          <p:cNvPicPr>
            <a:picLocks noChangeAspect="1"/>
          </p:cNvPicPr>
          <p:nvPr/>
        </p:nvPicPr>
        <p:blipFill>
          <a:blip r:embed="rId4"/>
          <a:stretch>
            <a:fillRect/>
          </a:stretch>
        </p:blipFill>
        <p:spPr>
          <a:xfrm>
            <a:off x="548640" y="2057400"/>
            <a:ext cx="2567864" cy="1920240"/>
          </a:xfrm>
          <a:prstGeom prst="rect">
            <a:avLst/>
          </a:prstGeom>
        </p:spPr>
      </p:pic>
      <p:sp>
        <p:nvSpPr>
          <p:cNvPr id="8" name="Shape 4"/>
          <p:cNvSpPr/>
          <p:nvPr/>
        </p:nvSpPr>
        <p:spPr>
          <a:xfrm>
            <a:off x="777240" y="3703320"/>
            <a:ext cx="548640" cy="548640"/>
          </a:xfrm>
          <a:prstGeom prst="ellipse">
            <a:avLst/>
          </a:prstGeom>
          <a:solidFill>
            <a:srgbClr val="5D63A5"/>
          </a:solidFill>
          <a:ln w="25400">
            <a:solidFill>
              <a:srgbClr val="0B1621"/>
            </a:solidFill>
            <a:prstDash val="solid"/>
          </a:ln>
        </p:spPr>
      </p:sp>
      <p:sp>
        <p:nvSpPr>
          <p:cNvPr id="9" name="Text 5"/>
          <p:cNvSpPr txBox="1"/>
          <p:nvPr/>
        </p:nvSpPr>
        <p:spPr>
          <a:xfrm>
            <a:off x="777240"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1</a:t>
            </a:r>
            <a:endParaRPr lang="en-US" sz="1800" dirty="0"/>
          </a:p>
        </p:txBody>
      </p:sp>
      <p:sp>
        <p:nvSpPr>
          <p:cNvPr id="10" name="Text 6"/>
          <p:cNvSpPr txBox="1"/>
          <p:nvPr/>
        </p:nvSpPr>
        <p:spPr>
          <a:xfrm>
            <a:off x="777240"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Dios pone palabras en bocas temerosas</a:t>
            </a:r>
            <a:endParaRPr lang="en-US" sz="1500" dirty="0"/>
          </a:p>
        </p:txBody>
      </p:sp>
      <p:sp>
        <p:nvSpPr>
          <p:cNvPr id="11" name="Text 7"/>
          <p:cNvSpPr txBox="1"/>
          <p:nvPr/>
        </p:nvSpPr>
        <p:spPr>
          <a:xfrm>
            <a:off x="777240"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Éxodo 4:10-16</a:t>
            </a:r>
            <a:endParaRPr lang="en-US" sz="1200" dirty="0"/>
          </a:p>
        </p:txBody>
      </p:sp>
      <p:sp>
        <p:nvSpPr>
          <p:cNvPr id="12" name="Shape 8"/>
          <p:cNvSpPr/>
          <p:nvPr/>
        </p:nvSpPr>
        <p:spPr>
          <a:xfrm>
            <a:off x="3390824" y="2057400"/>
            <a:ext cx="2567864" cy="4023360"/>
          </a:xfrm>
          <a:prstGeom prst="rect">
            <a:avLst/>
          </a:prstGeom>
          <a:solidFill>
            <a:srgbClr val="16263A"/>
          </a:solidFill>
          <a:ln/>
        </p:spPr>
      </p:sp>
      <p:pic>
        <p:nvPicPr>
          <p:cNvPr id="13" name="Image 2" descr="preencoded.png"/>
          <p:cNvPicPr>
            <a:picLocks noChangeAspect="1"/>
          </p:cNvPicPr>
          <p:nvPr/>
        </p:nvPicPr>
        <p:blipFill>
          <a:blip r:embed="rId5"/>
          <a:stretch>
            <a:fillRect/>
          </a:stretch>
        </p:blipFill>
        <p:spPr>
          <a:xfrm>
            <a:off x="3390824" y="2057400"/>
            <a:ext cx="2567864" cy="1920240"/>
          </a:xfrm>
          <a:prstGeom prst="rect">
            <a:avLst/>
          </a:prstGeom>
        </p:spPr>
      </p:pic>
      <p:sp>
        <p:nvSpPr>
          <p:cNvPr id="14" name="Shape 9"/>
          <p:cNvSpPr/>
          <p:nvPr/>
        </p:nvSpPr>
        <p:spPr>
          <a:xfrm>
            <a:off x="3619424" y="3703320"/>
            <a:ext cx="548640" cy="548640"/>
          </a:xfrm>
          <a:prstGeom prst="ellipse">
            <a:avLst/>
          </a:prstGeom>
          <a:solidFill>
            <a:srgbClr val="5D63A5"/>
          </a:solidFill>
          <a:ln w="25400">
            <a:solidFill>
              <a:srgbClr val="0B1621"/>
            </a:solidFill>
            <a:prstDash val="solid"/>
          </a:ln>
        </p:spPr>
      </p:sp>
      <p:sp>
        <p:nvSpPr>
          <p:cNvPr id="15" name="Text 10"/>
          <p:cNvSpPr txBox="1"/>
          <p:nvPr/>
        </p:nvSpPr>
        <p:spPr>
          <a:xfrm>
            <a:off x="3619424"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2</a:t>
            </a:r>
            <a:endParaRPr lang="en-US" sz="1800" dirty="0"/>
          </a:p>
        </p:txBody>
      </p:sp>
      <p:sp>
        <p:nvSpPr>
          <p:cNvPr id="16" name="Text 11"/>
          <p:cNvSpPr txBox="1"/>
          <p:nvPr/>
        </p:nvSpPr>
        <p:spPr>
          <a:xfrm>
            <a:off x="3619424"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Una palabra que calma tempestades</a:t>
            </a:r>
            <a:endParaRPr lang="en-US" sz="1500" dirty="0"/>
          </a:p>
        </p:txBody>
      </p:sp>
      <p:sp>
        <p:nvSpPr>
          <p:cNvPr id="17" name="Text 12"/>
          <p:cNvSpPr txBox="1"/>
          <p:nvPr/>
        </p:nvSpPr>
        <p:spPr>
          <a:xfrm>
            <a:off x="3619424"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Lucas 8:22-25</a:t>
            </a:r>
            <a:endParaRPr lang="en-US" sz="1200" dirty="0"/>
          </a:p>
        </p:txBody>
      </p:sp>
      <p:sp>
        <p:nvSpPr>
          <p:cNvPr id="18" name="Shape 13"/>
          <p:cNvSpPr/>
          <p:nvPr/>
        </p:nvSpPr>
        <p:spPr>
          <a:xfrm>
            <a:off x="6233008" y="2057400"/>
            <a:ext cx="2567864" cy="4023360"/>
          </a:xfrm>
          <a:prstGeom prst="rect">
            <a:avLst/>
          </a:prstGeom>
          <a:solidFill>
            <a:srgbClr val="16263A"/>
          </a:solidFill>
          <a:ln/>
        </p:spPr>
      </p:sp>
      <p:pic>
        <p:nvPicPr>
          <p:cNvPr id="19" name="Image 3" descr="preencoded.png"/>
          <p:cNvPicPr>
            <a:picLocks noChangeAspect="1"/>
          </p:cNvPicPr>
          <p:nvPr/>
        </p:nvPicPr>
        <p:blipFill>
          <a:blip r:embed="rId6"/>
          <a:stretch>
            <a:fillRect/>
          </a:stretch>
        </p:blipFill>
        <p:spPr>
          <a:xfrm>
            <a:off x="6233008" y="2057400"/>
            <a:ext cx="2567864" cy="1920240"/>
          </a:xfrm>
          <a:prstGeom prst="rect">
            <a:avLst/>
          </a:prstGeom>
        </p:spPr>
      </p:pic>
      <p:sp>
        <p:nvSpPr>
          <p:cNvPr id="20" name="Shape 14"/>
          <p:cNvSpPr/>
          <p:nvPr/>
        </p:nvSpPr>
        <p:spPr>
          <a:xfrm>
            <a:off x="6461608" y="3703320"/>
            <a:ext cx="548640" cy="548640"/>
          </a:xfrm>
          <a:prstGeom prst="ellipse">
            <a:avLst/>
          </a:prstGeom>
          <a:solidFill>
            <a:srgbClr val="5D63A5"/>
          </a:solidFill>
          <a:ln w="25400">
            <a:solidFill>
              <a:srgbClr val="0B1621"/>
            </a:solidFill>
            <a:prstDash val="solid"/>
          </a:ln>
        </p:spPr>
      </p:sp>
      <p:sp>
        <p:nvSpPr>
          <p:cNvPr id="21" name="Text 15"/>
          <p:cNvSpPr txBox="1"/>
          <p:nvPr/>
        </p:nvSpPr>
        <p:spPr>
          <a:xfrm>
            <a:off x="6461608"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3</a:t>
            </a:r>
            <a:endParaRPr lang="en-US" sz="1800" dirty="0"/>
          </a:p>
        </p:txBody>
      </p:sp>
      <p:sp>
        <p:nvSpPr>
          <p:cNvPr id="22" name="Text 16"/>
          <p:cNvSpPr txBox="1"/>
          <p:nvPr/>
        </p:nvSpPr>
        <p:spPr>
          <a:xfrm>
            <a:off x="6461608"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La Palabra hablada que penetra el corazón</a:t>
            </a:r>
            <a:endParaRPr lang="en-US" sz="1500" dirty="0"/>
          </a:p>
        </p:txBody>
      </p:sp>
      <p:sp>
        <p:nvSpPr>
          <p:cNvPr id="23" name="Text 17"/>
          <p:cNvSpPr txBox="1"/>
          <p:nvPr/>
        </p:nvSpPr>
        <p:spPr>
          <a:xfrm>
            <a:off x="6461608"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Juan 3:1-10</a:t>
            </a:r>
            <a:endParaRPr lang="en-US" sz="1200" dirty="0"/>
          </a:p>
        </p:txBody>
      </p:sp>
      <p:sp>
        <p:nvSpPr>
          <p:cNvPr id="24" name="Shape 18"/>
          <p:cNvSpPr/>
          <p:nvPr/>
        </p:nvSpPr>
        <p:spPr>
          <a:xfrm>
            <a:off x="9075191" y="2057400"/>
            <a:ext cx="2567864" cy="4023360"/>
          </a:xfrm>
          <a:prstGeom prst="rect">
            <a:avLst/>
          </a:prstGeom>
          <a:solidFill>
            <a:srgbClr val="16263A"/>
          </a:solidFill>
          <a:ln/>
        </p:spPr>
      </p:sp>
      <p:pic>
        <p:nvPicPr>
          <p:cNvPr id="25" name="Image 4" descr="preencoded.png"/>
          <p:cNvPicPr>
            <a:picLocks noChangeAspect="1"/>
          </p:cNvPicPr>
          <p:nvPr/>
        </p:nvPicPr>
        <p:blipFill>
          <a:blip r:embed="rId7"/>
          <a:stretch>
            <a:fillRect/>
          </a:stretch>
        </p:blipFill>
        <p:spPr>
          <a:xfrm>
            <a:off x="9075191" y="2057400"/>
            <a:ext cx="2567864" cy="1920240"/>
          </a:xfrm>
          <a:prstGeom prst="rect">
            <a:avLst/>
          </a:prstGeom>
        </p:spPr>
      </p:pic>
      <p:sp>
        <p:nvSpPr>
          <p:cNvPr id="26" name="Shape 19"/>
          <p:cNvSpPr/>
          <p:nvPr/>
        </p:nvSpPr>
        <p:spPr>
          <a:xfrm>
            <a:off x="9303791" y="3703320"/>
            <a:ext cx="548640" cy="548640"/>
          </a:xfrm>
          <a:prstGeom prst="ellipse">
            <a:avLst/>
          </a:prstGeom>
          <a:solidFill>
            <a:srgbClr val="5D63A5"/>
          </a:solidFill>
          <a:ln w="25400">
            <a:solidFill>
              <a:srgbClr val="0B1621"/>
            </a:solidFill>
            <a:prstDash val="solid"/>
          </a:ln>
        </p:spPr>
      </p:sp>
      <p:sp>
        <p:nvSpPr>
          <p:cNvPr id="27" name="Text 20"/>
          <p:cNvSpPr txBox="1"/>
          <p:nvPr/>
        </p:nvSpPr>
        <p:spPr>
          <a:xfrm>
            <a:off x="9303791"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4</a:t>
            </a:r>
            <a:endParaRPr lang="en-US" sz="1800" dirty="0"/>
          </a:p>
        </p:txBody>
      </p:sp>
      <p:sp>
        <p:nvSpPr>
          <p:cNvPr id="28" name="Text 21"/>
          <p:cNvSpPr txBox="1"/>
          <p:nvPr/>
        </p:nvSpPr>
        <p:spPr>
          <a:xfrm>
            <a:off x="9303791"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Profetas sin libro, con autoridad divina</a:t>
            </a:r>
            <a:endParaRPr lang="en-US" sz="1500" dirty="0"/>
          </a:p>
        </p:txBody>
      </p:sp>
      <p:sp>
        <p:nvSpPr>
          <p:cNvPr id="29" name="Text 22"/>
          <p:cNvSpPr txBox="1"/>
          <p:nvPr/>
        </p:nvSpPr>
        <p:spPr>
          <a:xfrm>
            <a:off x="9303791"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Lucas 7:28</a:t>
            </a:r>
            <a:endParaRPr lang="en-US" sz="1200" dirty="0"/>
          </a:p>
        </p:txBody>
      </p:sp>
      <p:pic>
        <p:nvPicPr>
          <p:cNvPr id="30" name="Image 5" descr="preencoded.png"/>
          <p:cNvPicPr>
            <a:picLocks noChangeAspect="1"/>
          </p:cNvPicPr>
          <p:nvPr/>
        </p:nvPicPr>
        <p:blipFill>
          <a:blip r:embed="rId8"/>
          <a:stretch>
            <a:fillRect/>
          </a:stretch>
        </p:blipFill>
        <p:spPr>
          <a:xfrm>
            <a:off x="548640" y="6419088"/>
            <a:ext cx="182880" cy="182880"/>
          </a:xfrm>
          <a:prstGeom prst="rect">
            <a:avLst/>
          </a:prstGeom>
        </p:spPr>
      </p:pic>
      <p:sp>
        <p:nvSpPr>
          <p:cNvPr id="31" name="Text 23"/>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32" name="Text 24"/>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10  ·  AUTORIDAD Y RELEVANCIA PROFÉTICAS</a:t>
            </a:r>
            <a:endParaRPr lang="en-US" sz="800" dirty="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name="Slide 125">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350" dirty="0">
                <a:solidFill>
                  <a:srgbClr val="FFFFFF"/>
                </a:solidFill>
                <a:latin typeface="Calibri" pitchFamily="34" charset="0"/>
                <a:ea typeface="Calibri" pitchFamily="34" charset="-122"/>
                <a:cs typeface="Calibri" pitchFamily="34" charset="-120"/>
              </a:rPr>
              <a:t>Cuando Dios me pida hablar por él en mi familia o en mi trabajo, dejaré de excusarme con mis limitaciones. Esta semana aceptaré una tarea que he estado evitando por temor, confiando en que quien me envía también me da las palabras.</a:t>
            </a:r>
            <a:endParaRPr lang="en-US" sz="135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1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1</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400" b="1" dirty="0">
                <a:solidFill>
                  <a:srgbClr val="0B1621"/>
                </a:solidFill>
                <a:latin typeface="Century Gothic" pitchFamily="34" charset="0"/>
                <a:ea typeface="Century Gothic" pitchFamily="34" charset="-122"/>
                <a:cs typeface="Century Gothic" pitchFamily="34" charset="-120"/>
              </a:rPr>
              <a:t>Dios pone palabras en bocas temerosas</a:t>
            </a:r>
            <a:endParaRPr lang="en-US" sz="24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¿Qué revela la resistencia de Moisés sobre cómo Dios llama a sus mensajeros y de dónde viene realmente su autoridad?  </a:t>
            </a:r>
            <a:r>
              <a:rPr lang="en-US" sz="1600" b="1" dirty="0">
                <a:solidFill>
                  <a:srgbClr val="5D63A5"/>
                </a:solidFill>
                <a:latin typeface="Calibri" pitchFamily="34" charset="0"/>
                <a:ea typeface="Calibri" pitchFamily="34" charset="-122"/>
                <a:cs typeface="Calibri" pitchFamily="34" charset="-120"/>
              </a:rPr>
              <a:t>Éxodo 4:10-16</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Moisés alega torpeza de lengua, pero Dios responde que él hizo la boca; la autoridad del profeta no está en su elocuencia sino en quien lo envía</a:t>
            </a:r>
            <a:r>
              <a:rPr lang="en-US" sz="1600" b="1" dirty="0">
                <a:solidFill>
                  <a:srgbClr val="5D63A5"/>
                </a:solidFill>
                <a:latin typeface="Calibri" pitchFamily="34" charset="0"/>
                <a:ea typeface="Calibri" pitchFamily="34" charset="-122"/>
                <a:cs typeface="Calibri" pitchFamily="34" charset="-120"/>
              </a:rPr>
              <a:t> (Jeremías 1:6-9)</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Cuarenta largos años en el desierto desaprendiendo Egipto prepararon a Moisés: antes de hablar por Dios tuvo que conocer al Dios en cuyo nombre hablaría</a:t>
            </a:r>
            <a:r>
              <a:rPr lang="en-US" sz="1600" b="1" dirty="0">
                <a:solidFill>
                  <a:srgbClr val="5D63A5"/>
                </a:solidFill>
                <a:latin typeface="Calibri" pitchFamily="34" charset="0"/>
                <a:ea typeface="Calibri" pitchFamily="34" charset="-122"/>
                <a:cs typeface="Calibri" pitchFamily="34" charset="-120"/>
              </a:rPr>
              <a:t> (Éxodo 3:1-3, 10-13)</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Aarón sería la boca y Moisés estaría “en lugar de Dios” para él: Dios ayuda a cada mensajero a encontrar la mejor manera de transmitir el mensaje recibido</a:t>
            </a:r>
            <a:r>
              <a:rPr lang="en-US" sz="1600" b="1" dirty="0">
                <a:solidFill>
                  <a:srgbClr val="5D63A5"/>
                </a:solidFill>
                <a:latin typeface="Calibri" pitchFamily="34" charset="0"/>
                <a:ea typeface="Calibri" pitchFamily="34" charset="-122"/>
                <a:cs typeface="Calibri" pitchFamily="34" charset="-120"/>
              </a:rPr>
              <a:t> (Éxodo 7:1)</a:t>
            </a:r>
            <a:endParaRPr lang="en-US" sz="16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10  ·  AUTORIDAD Y RELEVANCIA PROFÉTICAS</a:t>
            </a:r>
            <a:endParaRPr lang="en-US" sz="800" dirty="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name="Slide 126">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350" dirty="0">
                <a:solidFill>
                  <a:srgbClr val="FFFFFF"/>
                </a:solidFill>
                <a:latin typeface="Calibri" pitchFamily="34" charset="0"/>
                <a:ea typeface="Calibri" pitchFamily="34" charset="-122"/>
                <a:cs typeface="Calibri" pitchFamily="34" charset="-120"/>
              </a:rPr>
              <a:t>En la tormenta que hoy atravieso — una enfermedad, una deuda, un conflicto familiar— reconoceré que la misma voz que calmó el mar tiene autoridad sobre mi situación. Esta semana le llevaré en oración mi “tempestad” antes de intentar resolverla solo.</a:t>
            </a:r>
            <a:endParaRPr lang="en-US" sz="135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2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2</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800" b="1" dirty="0">
                <a:solidFill>
                  <a:srgbClr val="0B1621"/>
                </a:solidFill>
                <a:latin typeface="Century Gothic" pitchFamily="34" charset="0"/>
                <a:ea typeface="Century Gothic" pitchFamily="34" charset="-122"/>
                <a:cs typeface="Century Gothic" pitchFamily="34" charset="-120"/>
              </a:rPr>
              <a:t>Una palabra que calma tempestades</a:t>
            </a:r>
            <a:endParaRPr lang="en-US" sz="28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¿Qué evidencia dio Jesús de su autoridad, y por qué los discípulos preguntaron asombrados quién era él?  </a:t>
            </a:r>
            <a:r>
              <a:rPr lang="en-US" sz="1600" b="1" dirty="0">
                <a:solidFill>
                  <a:srgbClr val="5D63A5"/>
                </a:solidFill>
                <a:latin typeface="Calibri" pitchFamily="34" charset="0"/>
                <a:ea typeface="Calibri" pitchFamily="34" charset="-122"/>
                <a:cs typeface="Calibri" pitchFamily="34" charset="-120"/>
              </a:rPr>
              <a:t>Lucas 8:22-25</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Jesús reprende al viento y al mar y le obedecen: su autoridad es la del Creador por quien todas las cosas fueron hechas, no una autoridad prestada</a:t>
            </a:r>
            <a:r>
              <a:rPr lang="en-US" sz="1600" b="1" dirty="0">
                <a:solidFill>
                  <a:srgbClr val="5D63A5"/>
                </a:solidFill>
                <a:latin typeface="Calibri" pitchFamily="34" charset="0"/>
                <a:ea typeface="Calibri" pitchFamily="34" charset="-122"/>
                <a:cs typeface="Calibri" pitchFamily="34" charset="-120"/>
              </a:rPr>
              <a:t> (Juan 1:3)</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Las multitudes se admiraban porque enseñaba con autoridad y no como los escribas; Jesús no se formó en escuelas rabínicas, pero hablaba como enviado del Padre</a:t>
            </a:r>
            <a:r>
              <a:rPr lang="en-US" sz="1600" b="1" dirty="0">
                <a:solidFill>
                  <a:srgbClr val="5D63A5"/>
                </a:solidFill>
                <a:latin typeface="Calibri" pitchFamily="34" charset="0"/>
                <a:ea typeface="Calibri" pitchFamily="34" charset="-122"/>
                <a:cs typeface="Calibri" pitchFamily="34" charset="-120"/>
              </a:rPr>
              <a:t> (Mateo 7:28-29)</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Jesús ejerció la autoridad recibida del Padre, perdonando pecados y expulsando demonios, y pudo delegarla a sus discípulos; ese mismo testimonio suyo llegó a los profetas</a:t>
            </a:r>
            <a:r>
              <a:rPr lang="en-US" sz="1600" b="1" dirty="0">
                <a:solidFill>
                  <a:srgbClr val="5D63A5"/>
                </a:solidFill>
                <a:latin typeface="Calibri" pitchFamily="34" charset="0"/>
                <a:ea typeface="Calibri" pitchFamily="34" charset="-122"/>
                <a:cs typeface="Calibri" pitchFamily="34" charset="-120"/>
              </a:rPr>
              <a:t> (Juan 17:2; Marcos 6:7; Apocalipsis 19:10)</a:t>
            </a:r>
            <a:endParaRPr lang="en-US" sz="16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10  ·  AUTORIDAD Y RELEVANCIA PROFÉTICAS</a:t>
            </a:r>
            <a:endParaRPr lang="en-US" sz="800" dirty="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name="Slide 127">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400" dirty="0">
                <a:solidFill>
                  <a:srgbClr val="FFFFFF"/>
                </a:solidFill>
                <a:latin typeface="Calibri" pitchFamily="34" charset="0"/>
                <a:ea typeface="Calibri" pitchFamily="34" charset="-122"/>
                <a:cs typeface="Calibri" pitchFamily="34" charset="-120"/>
              </a:rPr>
              <a:t>Reconozco que mi forma más común de rechazar la autoridad de la Biblia es simplemente no abrirla. Esta semana leeré cada día un capítulo preguntándole a Dios qué quiere revelar y corregir en mí, y obedeceré lo que descubra.</a:t>
            </a:r>
            <a:endParaRPr lang="en-US" sz="140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3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3</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400" b="1" dirty="0">
                <a:solidFill>
                  <a:srgbClr val="0B1621"/>
                </a:solidFill>
                <a:latin typeface="Century Gothic" pitchFamily="34" charset="0"/>
                <a:ea typeface="Century Gothic" pitchFamily="34" charset="-122"/>
                <a:cs typeface="Century Gothic" pitchFamily="34" charset="-120"/>
              </a:rPr>
              <a:t>La Palabra hablada que penetra el corazón</a:t>
            </a:r>
            <a:endParaRPr lang="en-US" sz="24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¿Qué efecto tuvo la palabra de Jesús en Nicodemo, y por qué a un maestro le costó tanto entenderla?  </a:t>
            </a:r>
            <a:r>
              <a:rPr lang="en-US" sz="1600" b="1" dirty="0">
                <a:solidFill>
                  <a:srgbClr val="5D63A5"/>
                </a:solidFill>
                <a:latin typeface="Calibri" pitchFamily="34" charset="0"/>
                <a:ea typeface="Calibri" pitchFamily="34" charset="-122"/>
                <a:cs typeface="Calibri" pitchFamily="34" charset="-120"/>
              </a:rPr>
              <a:t>Juan 3:1-10</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Nicodemo, maestro de Israel, llega de noche y recibe una palabra que desnuda su necesidad: sin nacer del Espíritu nadie ve el reino; la Palabra revela el pecado y llama a la reforma</a:t>
            </a:r>
            <a:r>
              <a:rPr lang="en-US" sz="1600" b="1" dirty="0">
                <a:solidFill>
                  <a:srgbClr val="5D63A5"/>
                </a:solidFill>
                <a:latin typeface="Calibri" pitchFamily="34" charset="0"/>
                <a:ea typeface="Calibri" pitchFamily="34" charset="-122"/>
                <a:cs typeface="Calibri" pitchFamily="34" charset="-120"/>
              </a:rPr>
              <a:t> (Hebreos 4:12)</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La misma palabra hablada convirtió al carcelero de Filipos en una noche: bajo el poder del Espíritu, la Palabra oral o escrita produce arrepentimiento y restauración</a:t>
            </a:r>
            <a:r>
              <a:rPr lang="en-US" sz="1600" b="1" dirty="0">
                <a:solidFill>
                  <a:srgbClr val="5D63A5"/>
                </a:solidFill>
                <a:latin typeface="Calibri" pitchFamily="34" charset="0"/>
                <a:ea typeface="Calibri" pitchFamily="34" charset="-122"/>
                <a:cs typeface="Calibri" pitchFamily="34" charset="-120"/>
              </a:rPr>
              <a:t> (Hechos 16:25-34)</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Rechazar la Biblia no exige quemarla como Joacim; basta ignorarla mientras se profesa creer en ella. Aceptarla, como Josías, transforma y conduce a otros a Dios</a:t>
            </a:r>
            <a:r>
              <a:rPr lang="en-US" sz="1600" b="1" dirty="0">
                <a:solidFill>
                  <a:srgbClr val="5D63A5"/>
                </a:solidFill>
                <a:latin typeface="Calibri" pitchFamily="34" charset="0"/>
                <a:ea typeface="Calibri" pitchFamily="34" charset="-122"/>
                <a:cs typeface="Calibri" pitchFamily="34" charset="-120"/>
              </a:rPr>
              <a:t> (Jeremías 36:22-27; 2 Reyes 22:10-13)</a:t>
            </a:r>
            <a:endParaRPr lang="en-US" sz="16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10  ·  AUTORIDAD Y RELEVANCIA PROFÉTICAS</a:t>
            </a:r>
            <a:endParaRPr lang="en-US" sz="800" dirty="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name="Slide 128">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400" dirty="0">
                <a:solidFill>
                  <a:srgbClr val="FFFFFF"/>
                </a:solidFill>
                <a:latin typeface="Calibri" pitchFamily="34" charset="0"/>
                <a:ea typeface="Calibri" pitchFamily="34" charset="-122"/>
                <a:cs typeface="Calibri" pitchFamily="34" charset="-120"/>
              </a:rPr>
              <a:t>Valoro los escritos de Elena de White como luz que me concentra en la Biblia, no como su reemplazo. Esta semana leeré un capítulo de sus libros junto con el pasaje bíblico que comenta, y probaré todo con la Escritura.</a:t>
            </a:r>
            <a:endParaRPr lang="en-US" sz="140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4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4</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400" b="1" dirty="0">
                <a:solidFill>
                  <a:srgbClr val="0B1621"/>
                </a:solidFill>
                <a:latin typeface="Century Gothic" pitchFamily="34" charset="0"/>
                <a:ea typeface="Century Gothic" pitchFamily="34" charset="-122"/>
                <a:cs typeface="Century Gothic" pitchFamily="34" charset="-120"/>
              </a:rPr>
              <a:t>Profetas sin libro, con autoridad divina</a:t>
            </a:r>
            <a:endParaRPr lang="en-US" sz="24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Si Juan el Bautista no escribió ningún libro bíblico, ¿de dónde venía la autoridad que Jesús le reconoce como el mayor de los profetas?  </a:t>
            </a:r>
            <a:r>
              <a:rPr lang="en-US" sz="1600" b="1" dirty="0">
                <a:solidFill>
                  <a:srgbClr val="5D63A5"/>
                </a:solidFill>
                <a:latin typeface="Calibri" pitchFamily="34" charset="0"/>
                <a:ea typeface="Calibri" pitchFamily="34" charset="-122"/>
                <a:cs typeface="Calibri" pitchFamily="34" charset="-120"/>
              </a:rPr>
              <a:t>Lucas 7:28</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Natán, Gad, Ahías e Iddo no escribieron libros bíblicos, pero fueron igualmente inspirados; David no cuestionó a Natán porque la autoridad nace de la inspiración, no del canon</a:t>
            </a:r>
            <a:r>
              <a:rPr lang="en-US" sz="1600" b="1" dirty="0">
                <a:solidFill>
                  <a:srgbClr val="5D63A5"/>
                </a:solidFill>
                <a:latin typeface="Calibri" pitchFamily="34" charset="0"/>
                <a:ea typeface="Calibri" pitchFamily="34" charset="-122"/>
                <a:cs typeface="Calibri" pitchFamily="34" charset="-120"/>
              </a:rPr>
              <a:t> (1 Crónicas 29:29; 2 Samuel 12:7-14)</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Ahías anunció a Jeroboam la división del reino y su palabra se cumplió; igualmente el don profético organizó y protegió a la iglesia primitiva ante la herejía y la inmoralidad</a:t>
            </a:r>
            <a:r>
              <a:rPr lang="en-US" sz="1600" b="1" dirty="0">
                <a:solidFill>
                  <a:srgbClr val="5D63A5"/>
                </a:solidFill>
                <a:latin typeface="Calibri" pitchFamily="34" charset="0"/>
                <a:ea typeface="Calibri" pitchFamily="34" charset="-122"/>
                <a:cs typeface="Calibri" pitchFamily="34" charset="-120"/>
              </a:rPr>
              <a:t> (1 Reyes 11:29-39; 1 Corintios 5:1-5)</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Dios prometió profetas posbíblicos para edificar a la iglesia hasta la madurez; todo profeta no canónico, incluida Elena de White, queda sujeto a la Biblia y no la sustituye</a:t>
            </a:r>
            <a:r>
              <a:rPr lang="en-US" sz="1600" b="1" dirty="0">
                <a:solidFill>
                  <a:srgbClr val="5D63A5"/>
                </a:solidFill>
                <a:latin typeface="Calibri" pitchFamily="34" charset="0"/>
                <a:ea typeface="Calibri" pitchFamily="34" charset="-122"/>
                <a:cs typeface="Calibri" pitchFamily="34" charset="-120"/>
              </a:rPr>
              <a:t> (Efesios 4:12-13; Isaías 8:20)</a:t>
            </a:r>
            <a:endParaRPr lang="en-US" sz="16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10  ·  AUTORIDAD Y RELEVANCIA PROFÉTICAS</a:t>
            </a:r>
            <a:endParaRPr lang="en-US" sz="800"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name="Slide 129">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1695" cy="2514600"/>
          </a:xfrm>
          <a:prstGeom prst="rect">
            <a:avLst/>
          </a:prstGeom>
        </p:spPr>
      </p:pic>
      <p:sp>
        <p:nvSpPr>
          <p:cNvPr id="3" name="Shape 0"/>
          <p:cNvSpPr/>
          <p:nvPr/>
        </p:nvSpPr>
        <p:spPr>
          <a:xfrm>
            <a:off x="0" y="0"/>
            <a:ext cx="12191695" cy="2514600"/>
          </a:xfrm>
          <a:prstGeom prst="rect">
            <a:avLst/>
          </a:prstGeom>
          <a:solidFill>
            <a:srgbClr val="0B1621">
              <a:alpha val="45000"/>
            </a:srgbClr>
          </a:solidFill>
          <a:ln/>
        </p:spPr>
      </p:sp>
      <p:sp>
        <p:nvSpPr>
          <p:cNvPr id="4" name="Shape 1"/>
          <p:cNvSpPr/>
          <p:nvPr/>
        </p:nvSpPr>
        <p:spPr>
          <a:xfrm>
            <a:off x="548640" y="502920"/>
            <a:ext cx="3845966" cy="384048"/>
          </a:xfrm>
          <a:prstGeom prst="roundRect">
            <a:avLst>
              <a:gd name="adj" fmla="val 50000"/>
            </a:avLst>
          </a:prstGeom>
          <a:solidFill>
            <a:srgbClr val="5D63A5"/>
          </a:solidFill>
          <a:ln/>
        </p:spPr>
      </p:sp>
      <p:pic>
        <p:nvPicPr>
          <p:cNvPr id="5" name="Image 1" descr="preencoded.png"/>
          <p:cNvPicPr>
            <a:picLocks noChangeAspect="1"/>
          </p:cNvPicPr>
          <p:nvPr/>
        </p:nvPicPr>
        <p:blipFill>
          <a:blip r:embed="rId4"/>
          <a:stretch>
            <a:fillRect/>
          </a:stretch>
        </p:blipFill>
        <p:spPr>
          <a:xfrm>
            <a:off x="694944" y="594360"/>
            <a:ext cx="201168" cy="201168"/>
          </a:xfrm>
          <a:prstGeom prst="rect">
            <a:avLst/>
          </a:prstGeom>
        </p:spPr>
      </p:pic>
      <p:sp>
        <p:nvSpPr>
          <p:cNvPr id="6" name="Text 2"/>
          <p:cNvSpPr txBox="1"/>
          <p:nvPr/>
        </p:nvSpPr>
        <p:spPr>
          <a:xfrm>
            <a:off x="969264" y="502920"/>
            <a:ext cx="3388766"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APLICA · REFLEXIÓN PERSONAL</a:t>
            </a:r>
            <a:endParaRPr lang="en-US" sz="1100" dirty="0"/>
          </a:p>
        </p:txBody>
      </p:sp>
      <p:pic>
        <p:nvPicPr>
          <p:cNvPr id="7" name="Image 2" descr="preencoded.png"/>
          <p:cNvPicPr>
            <a:picLocks noChangeAspect="1"/>
          </p:cNvPicPr>
          <p:nvPr/>
        </p:nvPicPr>
        <p:blipFill>
          <a:blip r:embed="rId5"/>
          <a:stretch>
            <a:fillRect/>
          </a:stretch>
        </p:blipFill>
        <p:spPr>
          <a:xfrm>
            <a:off x="548640" y="2926080"/>
            <a:ext cx="457200" cy="457200"/>
          </a:xfrm>
          <a:prstGeom prst="rect">
            <a:avLst/>
          </a:prstGeom>
        </p:spPr>
      </p:pic>
      <p:sp>
        <p:nvSpPr>
          <p:cNvPr id="8" name="Text 3"/>
          <p:cNvSpPr txBox="1"/>
          <p:nvPr/>
        </p:nvSpPr>
        <p:spPr>
          <a:xfrm>
            <a:off x="1280160" y="2926080"/>
            <a:ext cx="10332720" cy="3291840"/>
          </a:xfrm>
          <a:prstGeom prst="rect">
            <a:avLst/>
          </a:prstGeom>
          <a:noFill/>
          <a:ln/>
        </p:spPr>
        <p:txBody>
          <a:bodyPr wrap="square" lIns="0" tIns="0" rIns="0" bIns="0" rtlCol="0" anchor="t"/>
          <a:lstStyle/>
          <a:p>
            <a:pPr marL="0" indent="0">
              <a:lnSpc>
                <a:spcPct val="115000"/>
              </a:lnSpc>
              <a:spcAft>
                <a:spcPts val="1400"/>
              </a:spcAft>
              <a:buNone/>
            </a:pPr>
            <a:r>
              <a:rPr lang="en-US" sz="2200" i="1" dirty="0">
                <a:solidFill>
                  <a:srgbClr val="1F2233"/>
                </a:solidFill>
                <a:latin typeface="Calibri" pitchFamily="34" charset="0"/>
                <a:ea typeface="Calibri" pitchFamily="34" charset="-122"/>
                <a:cs typeface="Calibri" pitchFamily="34" charset="-120"/>
              </a:rPr>
              <a:t>“El Señor desea que estudien sus Biblias. Él no dio ninguna luz adicional para tomar el lugar de la Palabra. Esta luz se da con el propósito de concentrar en su Palabra las mentes confundidas, y si se asimila y digiere es la sangre y la vida del alma.”</a:t>
            </a:r>
            <a:endParaRPr lang="en-US" sz="2200" dirty="0"/>
          </a:p>
          <a:p>
            <a:pPr marL="0" indent="0">
              <a:lnSpc>
                <a:spcPct val="115000"/>
              </a:lnSpc>
              <a:buNone/>
            </a:pPr>
            <a:r>
              <a:rPr lang="en-US" sz="1300" b="1" dirty="0">
                <a:solidFill>
                  <a:srgbClr val="5D63A5"/>
                </a:solidFill>
                <a:latin typeface="Century Gothic" pitchFamily="34" charset="0"/>
                <a:ea typeface="Century Gothic" pitchFamily="34" charset="-122"/>
                <a:cs typeface="Century Gothic" pitchFamily="34" charset="-120"/>
              </a:rPr>
              <a:t>— Elena G. de White, Mensajes selectos, t. 3, p. 33</a:t>
            </a:r>
            <a:endParaRPr lang="en-US" sz="2200" dirty="0"/>
          </a:p>
        </p:txBody>
      </p:sp>
      <p:pic>
        <p:nvPicPr>
          <p:cNvPr id="9" name="Image 3" descr="preencoded.png"/>
          <p:cNvPicPr>
            <a:picLocks noChangeAspect="1"/>
          </p:cNvPicPr>
          <p:nvPr/>
        </p:nvPicPr>
        <p:blipFill>
          <a:blip r:embed="rId6"/>
          <a:stretch>
            <a:fillRect/>
          </a:stretch>
        </p:blipFill>
        <p:spPr>
          <a:xfrm>
            <a:off x="548640" y="6419088"/>
            <a:ext cx="182880" cy="182880"/>
          </a:xfrm>
          <a:prstGeom prst="rect">
            <a:avLst/>
          </a:prstGeom>
        </p:spPr>
      </p:pic>
      <p:sp>
        <p:nvSpPr>
          <p:cNvPr id="10" name="Text 4"/>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5A5F73"/>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1" name="Text 5"/>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10  ·  AUTORIDAD Y RELEVANCIA PROFÉTICAS</a:t>
            </a:r>
            <a:endParaRPr lang="en-US" sz="800" dirty="0"/>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name="Slide 130">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548640" y="822960"/>
            <a:ext cx="1097280" cy="1097280"/>
          </a:xfrm>
          <a:prstGeom prst="ellipse">
            <a:avLst/>
          </a:prstGeom>
          <a:solidFill>
            <a:srgbClr val="5D63A5"/>
          </a:solidFill>
          <a:ln/>
        </p:spPr>
      </p:sp>
      <p:pic>
        <p:nvPicPr>
          <p:cNvPr id="3" name="Image 0" descr="preencoded.png"/>
          <p:cNvPicPr>
            <a:picLocks noChangeAspect="1"/>
          </p:cNvPicPr>
          <p:nvPr/>
        </p:nvPicPr>
        <p:blipFill>
          <a:blip r:embed="rId4"/>
          <a:stretch>
            <a:fillRect/>
          </a:stretch>
        </p:blipFill>
        <p:spPr>
          <a:xfrm>
            <a:off x="841248" y="1097280"/>
            <a:ext cx="512064" cy="548640"/>
          </a:xfrm>
          <a:prstGeom prst="rect">
            <a:avLst/>
          </a:prstGeom>
        </p:spPr>
      </p:pic>
      <p:sp>
        <p:nvSpPr>
          <p:cNvPr id="4" name="Text 1"/>
          <p:cNvSpPr txBox="1"/>
          <p:nvPr/>
        </p:nvSpPr>
        <p:spPr>
          <a:xfrm>
            <a:off x="1920240" y="868680"/>
            <a:ext cx="7315200" cy="1005840"/>
          </a:xfrm>
          <a:prstGeom prst="rect">
            <a:avLst/>
          </a:prstGeom>
          <a:noFill/>
          <a:ln/>
        </p:spPr>
        <p:txBody>
          <a:bodyPr wrap="square" lIns="0" tIns="0" rIns="0" bIns="0" rtlCol="0" anchor="ctr"/>
          <a:lstStyle/>
          <a:p>
            <a:pPr marL="0" indent="0">
              <a:buNone/>
            </a:pPr>
            <a:r>
              <a:rPr lang="en-US" sz="3000" b="1" dirty="0">
                <a:solidFill>
                  <a:srgbClr val="FFFFFF"/>
                </a:solidFill>
                <a:latin typeface="Century Gothic" pitchFamily="34" charset="0"/>
                <a:ea typeface="Century Gothic" pitchFamily="34" charset="-122"/>
                <a:cs typeface="Century Gothic" pitchFamily="34" charset="-120"/>
              </a:rPr>
              <a:t>Reflexiona</a:t>
            </a:r>
            <a:endParaRPr lang="en-US" sz="3000" dirty="0"/>
          </a:p>
          <a:p>
            <a:pPr marL="0" indent="0">
              <a:buNone/>
            </a:pPr>
            <a:r>
              <a:rPr lang="en-US" sz="1400" dirty="0">
                <a:solidFill>
                  <a:srgbClr val="A7ABDE"/>
                </a:solidFill>
                <a:latin typeface="Century Gothic" pitchFamily="34" charset="0"/>
                <a:ea typeface="Century Gothic" pitchFamily="34" charset="-122"/>
                <a:cs typeface="Century Gothic" pitchFamily="34" charset="-120"/>
              </a:rPr>
              <a:t>Un momento personal de introspección</a:t>
            </a:r>
            <a:endParaRPr lang="en-US" sz="3000" dirty="0"/>
          </a:p>
        </p:txBody>
      </p:sp>
      <p:sp>
        <p:nvSpPr>
          <p:cNvPr id="5" name="Text 2"/>
          <p:cNvSpPr txBox="1"/>
          <p:nvPr/>
        </p:nvSpPr>
        <p:spPr>
          <a:xfrm>
            <a:off x="548640" y="2148840"/>
            <a:ext cx="10972800" cy="3840480"/>
          </a:xfrm>
          <a:prstGeom prst="rect">
            <a:avLst/>
          </a:prstGeom>
          <a:noFill/>
          <a:ln/>
        </p:spPr>
        <p:txBody>
          <a:bodyPr wrap="square" lIns="0" tIns="0" rIns="0" bIns="0" rtlCol="0" anchor="ctr"/>
          <a:lstStyle/>
          <a:p>
            <a:pPr marL="0" indent="0">
              <a:lnSpc>
                <a:spcPct val="115000"/>
              </a:lnSpc>
              <a:buNone/>
            </a:pPr>
            <a:r>
              <a:rPr lang="en-US" sz="3200" dirty="0">
                <a:solidFill>
                  <a:srgbClr val="FFFFFF"/>
                </a:solidFill>
                <a:latin typeface="Century Gothic" pitchFamily="34" charset="0"/>
                <a:ea typeface="Century Gothic" pitchFamily="34" charset="-122"/>
                <a:cs typeface="Century Gothic" pitchFamily="34" charset="-120"/>
              </a:rPr>
              <a:t>¿Qué lugar ocupa hoy la Biblia frente a mis devocionales, comentarios y hasta los escritos de Elena de White, y qué cambiaré esta semana para ponerla primero?</a:t>
            </a:r>
            <a:endParaRPr lang="en-US" sz="3200" dirty="0"/>
          </a:p>
        </p:txBody>
      </p:sp>
      <p:pic>
        <p:nvPicPr>
          <p:cNvPr id="6" name="Image 1" descr="preencoded.png"/>
          <p:cNvPicPr>
            <a:picLocks noChangeAspect="1"/>
          </p:cNvPicPr>
          <p:nvPr/>
        </p:nvPicPr>
        <p:blipFill>
          <a:blip r:embed="rId5"/>
          <a:stretch>
            <a:fillRect/>
          </a:stretch>
        </p:blipFill>
        <p:spPr>
          <a:xfrm>
            <a:off x="548640" y="6419088"/>
            <a:ext cx="182880" cy="182880"/>
          </a:xfrm>
          <a:prstGeom prst="rect">
            <a:avLst/>
          </a:prstGeom>
        </p:spPr>
      </p:pic>
      <p:sp>
        <p:nvSpPr>
          <p:cNvPr id="7" name="Text 3"/>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8" name="Text 4"/>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10  ·  AUTORIDAD Y RELEVANCIA PROFÉTICAS</a:t>
            </a:r>
            <a:endParaRPr lang="en-US" sz="800" dirty="0"/>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name="Slide 131">
    <p:bg>
      <p:bgPr>
        <a:solidFill>
          <a:srgbClr val="F4F5FB"/>
        </a:solidFill>
        <a:effectLst/>
      </p:bgPr>
    </p:bg>
    <p:spTree>
      <p:nvGrpSpPr>
        <p:cNvPr id="1" name=""/>
        <p:cNvGrpSpPr/>
        <p:nvPr/>
      </p:nvGrpSpPr>
      <p:grpSpPr>
        <a:xfrm>
          <a:off x="0" y="0"/>
          <a:ext cx="0" cy="0"/>
          <a:chOff x="0" y="0"/>
          <a:chExt cx="0" cy="0"/>
        </a:xfrm>
      </p:grpSpPr>
      <p:sp>
        <p:nvSpPr>
          <p:cNvPr id="2" name="Shape 0"/>
          <p:cNvSpPr/>
          <p:nvPr/>
        </p:nvSpPr>
        <p:spPr>
          <a:xfrm>
            <a:off x="548640" y="502920"/>
            <a:ext cx="2792578" cy="384048"/>
          </a:xfrm>
          <a:prstGeom prst="roundRect">
            <a:avLst>
              <a:gd name="adj" fmla="val 50000"/>
            </a:avLst>
          </a:prstGeom>
          <a:solidFill>
            <a:srgbClr val="5D63A5"/>
          </a:solidFill>
          <a:ln/>
        </p:spPr>
      </p:sp>
      <p:pic>
        <p:nvPicPr>
          <p:cNvPr id="3" name="Image 0" descr="preencoded.png"/>
          <p:cNvPicPr>
            <a:picLocks noChangeAspect="1"/>
          </p:cNvPicPr>
          <p:nvPr/>
        </p:nvPicPr>
        <p:blipFill>
          <a:blip r:embed="rId3"/>
          <a:stretch>
            <a:fillRect/>
          </a:stretch>
        </p:blipFill>
        <p:spPr>
          <a:xfrm>
            <a:off x="694944" y="594360"/>
            <a:ext cx="201168" cy="201168"/>
          </a:xfrm>
          <a:prstGeom prst="rect">
            <a:avLst/>
          </a:prstGeom>
        </p:spPr>
      </p:pic>
      <p:sp>
        <p:nvSpPr>
          <p:cNvPr id="4" name="Text 1"/>
          <p:cNvSpPr txBox="1"/>
          <p:nvPr/>
        </p:nvSpPr>
        <p:spPr>
          <a:xfrm>
            <a:off x="969264" y="502920"/>
            <a:ext cx="2335378"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CREA · MI DECISIÓN</a:t>
            </a:r>
            <a:endParaRPr lang="en-US" sz="1100" dirty="0"/>
          </a:p>
        </p:txBody>
      </p:sp>
      <p:sp>
        <p:nvSpPr>
          <p:cNvPr id="5" name="Text 2"/>
          <p:cNvSpPr txBox="1"/>
          <p:nvPr/>
        </p:nvSpPr>
        <p:spPr>
          <a:xfrm>
            <a:off x="548640" y="1097280"/>
            <a:ext cx="8229600" cy="640080"/>
          </a:xfrm>
          <a:prstGeom prst="rect">
            <a:avLst/>
          </a:prstGeom>
          <a:noFill/>
          <a:ln/>
        </p:spPr>
        <p:txBody>
          <a:bodyPr wrap="square" lIns="0" tIns="0" rIns="0" bIns="0" rtlCol="0" anchor="t"/>
          <a:lstStyle/>
          <a:p>
            <a:pPr marL="0" indent="0">
              <a:buNone/>
            </a:pPr>
            <a:r>
              <a:rPr lang="en-US" sz="3200" b="1" dirty="0">
                <a:solidFill>
                  <a:srgbClr val="0B1621"/>
                </a:solidFill>
                <a:latin typeface="Century Gothic" pitchFamily="34" charset="0"/>
                <a:ea typeface="Century Gothic" pitchFamily="34" charset="-122"/>
                <a:cs typeface="Century Gothic" pitchFamily="34" charset="-120"/>
              </a:rPr>
              <a:t>Mi desafío para esta semana</a:t>
            </a:r>
            <a:endParaRPr lang="en-US" sz="3200" dirty="0"/>
          </a:p>
        </p:txBody>
      </p:sp>
      <p:sp>
        <p:nvSpPr>
          <p:cNvPr id="6" name="Text 3"/>
          <p:cNvSpPr txBox="1"/>
          <p:nvPr/>
        </p:nvSpPr>
        <p:spPr>
          <a:xfrm>
            <a:off x="548640" y="1719072"/>
            <a:ext cx="8229600" cy="320040"/>
          </a:xfrm>
          <a:prstGeom prst="rect">
            <a:avLst/>
          </a:prstGeom>
          <a:noFill/>
          <a:ln/>
        </p:spPr>
        <p:txBody>
          <a:bodyPr wrap="square" lIns="0" tIns="0" rIns="0" bIns="0" rtlCol="0" anchor="t"/>
          <a:lstStyle/>
          <a:p>
            <a:pPr marL="0" indent="0">
              <a:buNone/>
            </a:pPr>
            <a:r>
              <a:rPr lang="en-US" sz="1500" i="1" dirty="0">
                <a:solidFill>
                  <a:srgbClr val="5A5F73"/>
                </a:solidFill>
                <a:latin typeface="Calibri" pitchFamily="34" charset="0"/>
                <a:ea typeface="Calibri" pitchFamily="34" charset="-122"/>
                <a:cs typeface="Calibri" pitchFamily="34" charset="-120"/>
              </a:rPr>
              <a:t>Marca tu respuesta honesta:</a:t>
            </a:r>
            <a:endParaRPr lang="en-US" sz="1500" dirty="0"/>
          </a:p>
        </p:txBody>
      </p:sp>
      <p:sp>
        <p:nvSpPr>
          <p:cNvPr id="7" name="Shape 4"/>
          <p:cNvSpPr/>
          <p:nvPr/>
        </p:nvSpPr>
        <p:spPr>
          <a:xfrm>
            <a:off x="548640" y="2240280"/>
            <a:ext cx="11094415" cy="1188720"/>
          </a:xfrm>
          <a:prstGeom prst="rect">
            <a:avLst/>
          </a:prstGeom>
          <a:solidFill>
            <a:srgbClr val="FFFFFF"/>
          </a:solidFill>
          <a:ln w="9525">
            <a:solidFill>
              <a:srgbClr val="DADCEB"/>
            </a:solidFill>
            <a:prstDash val="solid"/>
          </a:ln>
          <a:effectLst>
            <a:outerShdw blurRad="76200" dist="25400" dir="5400000" algn="bl" rotWithShape="0">
              <a:srgbClr val="000000">
                <a:alpha val="8000"/>
              </a:srgbClr>
            </a:outerShdw>
          </a:effectLst>
        </p:spPr>
      </p:sp>
      <p:sp>
        <p:nvSpPr>
          <p:cNvPr id="8" name="Shape 5"/>
          <p:cNvSpPr/>
          <p:nvPr/>
        </p:nvSpPr>
        <p:spPr>
          <a:xfrm>
            <a:off x="822960" y="2532888"/>
            <a:ext cx="603504" cy="603504"/>
          </a:xfrm>
          <a:prstGeom prst="ellipse">
            <a:avLst/>
          </a:prstGeom>
          <a:solidFill>
            <a:srgbClr val="5D63A5"/>
          </a:solidFill>
          <a:ln/>
        </p:spPr>
      </p:sp>
      <p:sp>
        <p:nvSpPr>
          <p:cNvPr id="9" name="Text 6"/>
          <p:cNvSpPr txBox="1"/>
          <p:nvPr/>
        </p:nvSpPr>
        <p:spPr>
          <a:xfrm>
            <a:off x="822960" y="2532888"/>
            <a:ext cx="603504" cy="603504"/>
          </a:xfrm>
          <a:prstGeom prst="rect">
            <a:avLst/>
          </a:prstGeom>
          <a:noFill/>
          <a:ln/>
        </p:spPr>
        <p:txBody>
          <a:bodyPr wrap="square" lIns="0" tIns="0" rIns="0" bIns="0" rtlCol="0" anchor="ctr"/>
          <a:lstStyle/>
          <a:p>
            <a:pPr marL="0" indent="0" algn="ctr">
              <a:buNone/>
            </a:pPr>
            <a:r>
              <a:rPr lang="en-US" sz="2000" b="1" dirty="0">
                <a:solidFill>
                  <a:srgbClr val="FFFFFF"/>
                </a:solidFill>
                <a:latin typeface="Century Gothic" pitchFamily="34" charset="0"/>
                <a:ea typeface="Century Gothic" pitchFamily="34" charset="-122"/>
                <a:cs typeface="Century Gothic" pitchFamily="34" charset="-120"/>
              </a:rPr>
              <a:t>1</a:t>
            </a:r>
            <a:endParaRPr lang="en-US" sz="2000" dirty="0"/>
          </a:p>
        </p:txBody>
      </p:sp>
      <p:sp>
        <p:nvSpPr>
          <p:cNvPr id="10" name="Text 7"/>
          <p:cNvSpPr txBox="1"/>
          <p:nvPr/>
        </p:nvSpPr>
        <p:spPr>
          <a:xfrm>
            <a:off x="1645920" y="2240280"/>
            <a:ext cx="7635240" cy="1188720"/>
          </a:xfrm>
          <a:prstGeom prst="rect">
            <a:avLst/>
          </a:prstGeom>
          <a:noFill/>
          <a:ln/>
        </p:spPr>
        <p:txBody>
          <a:bodyPr wrap="square" lIns="0" tIns="0" rIns="0" bIns="0" rtlCol="0" anchor="ctr"/>
          <a:lstStyle/>
          <a:p>
            <a:pPr marL="0" indent="0">
              <a:buNone/>
            </a:pPr>
            <a:r>
              <a:rPr lang="en-US" sz="1700" dirty="0">
                <a:solidFill>
                  <a:srgbClr val="1F2233"/>
                </a:solidFill>
                <a:latin typeface="Calibri" pitchFamily="34" charset="0"/>
                <a:ea typeface="Calibri" pitchFamily="34" charset="-122"/>
                <a:cs typeface="Calibri" pitchFamily="34" charset="-120"/>
              </a:rPr>
              <a:t>Leeré la Biblia cada día de esta semana antes que cualquier otro libro o pantalla, pidiendo a Dios que su Palabra discierna mis intenciones.</a:t>
            </a:r>
            <a:r>
              <a:rPr lang="en-US" sz="1700" b="1" dirty="0">
                <a:solidFill>
                  <a:srgbClr val="5D63A5"/>
                </a:solidFill>
                <a:latin typeface="Calibri" pitchFamily="34" charset="0"/>
                <a:ea typeface="Calibri" pitchFamily="34" charset="-122"/>
                <a:cs typeface="Calibri" pitchFamily="34" charset="-120"/>
              </a:rPr>
              <a:t> (Hebreos 4:12)</a:t>
            </a:r>
            <a:endParaRPr lang="en-US" sz="1700" dirty="0"/>
          </a:p>
        </p:txBody>
      </p:sp>
      <p:sp>
        <p:nvSpPr>
          <p:cNvPr id="11" name="Shape 8"/>
          <p:cNvSpPr/>
          <p:nvPr/>
        </p:nvSpPr>
        <p:spPr>
          <a:xfrm>
            <a:off x="9494215" y="2679192"/>
            <a:ext cx="310896" cy="310896"/>
          </a:xfrm>
          <a:prstGeom prst="roundRect">
            <a:avLst>
              <a:gd name="adj" fmla="val 14706"/>
            </a:avLst>
          </a:prstGeom>
          <a:solidFill>
            <a:srgbClr val="FFFFFF"/>
          </a:solidFill>
          <a:ln w="22225">
            <a:solidFill>
              <a:srgbClr val="EE8A2A"/>
            </a:solidFill>
            <a:prstDash val="solid"/>
          </a:ln>
        </p:spPr>
      </p:sp>
      <p:sp>
        <p:nvSpPr>
          <p:cNvPr id="12" name="Text 9"/>
          <p:cNvSpPr txBox="1"/>
          <p:nvPr/>
        </p:nvSpPr>
        <p:spPr>
          <a:xfrm>
            <a:off x="9896551" y="2679192"/>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Sí</a:t>
            </a:r>
            <a:endParaRPr lang="en-US" sz="1500" dirty="0"/>
          </a:p>
        </p:txBody>
      </p:sp>
      <p:sp>
        <p:nvSpPr>
          <p:cNvPr id="13" name="Shape 10"/>
          <p:cNvSpPr/>
          <p:nvPr/>
        </p:nvSpPr>
        <p:spPr>
          <a:xfrm>
            <a:off x="10500055" y="2679192"/>
            <a:ext cx="310896" cy="310896"/>
          </a:xfrm>
          <a:prstGeom prst="roundRect">
            <a:avLst>
              <a:gd name="adj" fmla="val 14706"/>
            </a:avLst>
          </a:prstGeom>
          <a:solidFill>
            <a:srgbClr val="FFFFFF"/>
          </a:solidFill>
          <a:ln w="22225">
            <a:solidFill>
              <a:srgbClr val="EE8A2A"/>
            </a:solidFill>
            <a:prstDash val="solid"/>
          </a:ln>
        </p:spPr>
      </p:sp>
      <p:sp>
        <p:nvSpPr>
          <p:cNvPr id="14" name="Text 11"/>
          <p:cNvSpPr txBox="1"/>
          <p:nvPr/>
        </p:nvSpPr>
        <p:spPr>
          <a:xfrm>
            <a:off x="10902391" y="2679192"/>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No</a:t>
            </a:r>
            <a:endParaRPr lang="en-US" sz="1500" dirty="0"/>
          </a:p>
        </p:txBody>
      </p:sp>
      <p:sp>
        <p:nvSpPr>
          <p:cNvPr id="15" name="Shape 12"/>
          <p:cNvSpPr/>
          <p:nvPr/>
        </p:nvSpPr>
        <p:spPr>
          <a:xfrm>
            <a:off x="548640" y="3630168"/>
            <a:ext cx="11094415" cy="1188720"/>
          </a:xfrm>
          <a:prstGeom prst="rect">
            <a:avLst/>
          </a:prstGeom>
          <a:solidFill>
            <a:srgbClr val="FFFFFF"/>
          </a:solidFill>
          <a:ln w="9525">
            <a:solidFill>
              <a:srgbClr val="DADCEB"/>
            </a:solidFill>
            <a:prstDash val="solid"/>
          </a:ln>
          <a:effectLst>
            <a:outerShdw blurRad="76200" dist="25400" dir="5400000" algn="bl" rotWithShape="0">
              <a:srgbClr val="000000">
                <a:alpha val="8000"/>
              </a:srgbClr>
            </a:outerShdw>
          </a:effectLst>
        </p:spPr>
      </p:sp>
      <p:sp>
        <p:nvSpPr>
          <p:cNvPr id="16" name="Shape 13"/>
          <p:cNvSpPr/>
          <p:nvPr/>
        </p:nvSpPr>
        <p:spPr>
          <a:xfrm>
            <a:off x="822960" y="3922776"/>
            <a:ext cx="603504" cy="603504"/>
          </a:xfrm>
          <a:prstGeom prst="ellipse">
            <a:avLst/>
          </a:prstGeom>
          <a:solidFill>
            <a:srgbClr val="5D63A5"/>
          </a:solidFill>
          <a:ln/>
        </p:spPr>
      </p:sp>
      <p:sp>
        <p:nvSpPr>
          <p:cNvPr id="17" name="Text 14"/>
          <p:cNvSpPr txBox="1"/>
          <p:nvPr/>
        </p:nvSpPr>
        <p:spPr>
          <a:xfrm>
            <a:off x="822960" y="3922776"/>
            <a:ext cx="603504" cy="603504"/>
          </a:xfrm>
          <a:prstGeom prst="rect">
            <a:avLst/>
          </a:prstGeom>
          <a:noFill/>
          <a:ln/>
        </p:spPr>
        <p:txBody>
          <a:bodyPr wrap="square" lIns="0" tIns="0" rIns="0" bIns="0" rtlCol="0" anchor="ctr"/>
          <a:lstStyle/>
          <a:p>
            <a:pPr marL="0" indent="0" algn="ctr">
              <a:buNone/>
            </a:pPr>
            <a:r>
              <a:rPr lang="en-US" sz="2000" b="1" dirty="0">
                <a:solidFill>
                  <a:srgbClr val="FFFFFF"/>
                </a:solidFill>
                <a:latin typeface="Century Gothic" pitchFamily="34" charset="0"/>
                <a:ea typeface="Century Gothic" pitchFamily="34" charset="-122"/>
                <a:cs typeface="Century Gothic" pitchFamily="34" charset="-120"/>
              </a:rPr>
              <a:t>2</a:t>
            </a:r>
            <a:endParaRPr lang="en-US" sz="2000" dirty="0"/>
          </a:p>
        </p:txBody>
      </p:sp>
      <p:sp>
        <p:nvSpPr>
          <p:cNvPr id="18" name="Text 15"/>
          <p:cNvSpPr txBox="1"/>
          <p:nvPr/>
        </p:nvSpPr>
        <p:spPr>
          <a:xfrm>
            <a:off x="1645920" y="3630168"/>
            <a:ext cx="7635240" cy="1188720"/>
          </a:xfrm>
          <a:prstGeom prst="rect">
            <a:avLst/>
          </a:prstGeom>
          <a:noFill/>
          <a:ln/>
        </p:spPr>
        <p:txBody>
          <a:bodyPr wrap="square" lIns="0" tIns="0" rIns="0" bIns="0" rtlCol="0" anchor="ctr"/>
          <a:lstStyle/>
          <a:p>
            <a:pPr marL="0" indent="0">
              <a:buNone/>
            </a:pPr>
            <a:r>
              <a:rPr lang="en-US" sz="1700" dirty="0">
                <a:solidFill>
                  <a:srgbClr val="1F2233"/>
                </a:solidFill>
                <a:latin typeface="Calibri" pitchFamily="34" charset="0"/>
                <a:ea typeface="Calibri" pitchFamily="34" charset="-122"/>
                <a:cs typeface="Calibri" pitchFamily="34" charset="-120"/>
              </a:rPr>
              <a:t>Dejaré de excusarme y cumpliré esta semana una responsabilidad en mi iglesia o familia que he postergado por sentirme incapaz.</a:t>
            </a:r>
            <a:r>
              <a:rPr lang="en-US" sz="1700" b="1" dirty="0">
                <a:solidFill>
                  <a:srgbClr val="5D63A5"/>
                </a:solidFill>
                <a:latin typeface="Calibri" pitchFamily="34" charset="0"/>
                <a:ea typeface="Calibri" pitchFamily="34" charset="-122"/>
                <a:cs typeface="Calibri" pitchFamily="34" charset="-120"/>
              </a:rPr>
              <a:t> (Éxodo 4:12)</a:t>
            </a:r>
            <a:endParaRPr lang="en-US" sz="1700" dirty="0"/>
          </a:p>
        </p:txBody>
      </p:sp>
      <p:sp>
        <p:nvSpPr>
          <p:cNvPr id="19" name="Shape 16"/>
          <p:cNvSpPr/>
          <p:nvPr/>
        </p:nvSpPr>
        <p:spPr>
          <a:xfrm>
            <a:off x="9494215" y="4069080"/>
            <a:ext cx="310896" cy="310896"/>
          </a:xfrm>
          <a:prstGeom prst="roundRect">
            <a:avLst>
              <a:gd name="adj" fmla="val 14706"/>
            </a:avLst>
          </a:prstGeom>
          <a:solidFill>
            <a:srgbClr val="FFFFFF"/>
          </a:solidFill>
          <a:ln w="22225">
            <a:solidFill>
              <a:srgbClr val="EE8A2A"/>
            </a:solidFill>
            <a:prstDash val="solid"/>
          </a:ln>
        </p:spPr>
      </p:sp>
      <p:sp>
        <p:nvSpPr>
          <p:cNvPr id="20" name="Text 17"/>
          <p:cNvSpPr txBox="1"/>
          <p:nvPr/>
        </p:nvSpPr>
        <p:spPr>
          <a:xfrm>
            <a:off x="9896551" y="4069080"/>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Sí</a:t>
            </a:r>
            <a:endParaRPr lang="en-US" sz="1500" dirty="0"/>
          </a:p>
        </p:txBody>
      </p:sp>
      <p:sp>
        <p:nvSpPr>
          <p:cNvPr id="21" name="Shape 18"/>
          <p:cNvSpPr/>
          <p:nvPr/>
        </p:nvSpPr>
        <p:spPr>
          <a:xfrm>
            <a:off x="10500055" y="4069080"/>
            <a:ext cx="310896" cy="310896"/>
          </a:xfrm>
          <a:prstGeom prst="roundRect">
            <a:avLst>
              <a:gd name="adj" fmla="val 14706"/>
            </a:avLst>
          </a:prstGeom>
          <a:solidFill>
            <a:srgbClr val="FFFFFF"/>
          </a:solidFill>
          <a:ln w="22225">
            <a:solidFill>
              <a:srgbClr val="EE8A2A"/>
            </a:solidFill>
            <a:prstDash val="solid"/>
          </a:ln>
        </p:spPr>
      </p:sp>
      <p:sp>
        <p:nvSpPr>
          <p:cNvPr id="22" name="Text 19"/>
          <p:cNvSpPr txBox="1"/>
          <p:nvPr/>
        </p:nvSpPr>
        <p:spPr>
          <a:xfrm>
            <a:off x="10902391" y="4069080"/>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No</a:t>
            </a:r>
            <a:endParaRPr lang="en-US" sz="1500" dirty="0"/>
          </a:p>
        </p:txBody>
      </p:sp>
      <p:sp>
        <p:nvSpPr>
          <p:cNvPr id="23" name="Shape 20"/>
          <p:cNvSpPr/>
          <p:nvPr/>
        </p:nvSpPr>
        <p:spPr>
          <a:xfrm>
            <a:off x="548640" y="5020056"/>
            <a:ext cx="11094415" cy="1188720"/>
          </a:xfrm>
          <a:prstGeom prst="rect">
            <a:avLst/>
          </a:prstGeom>
          <a:solidFill>
            <a:srgbClr val="FFFFFF"/>
          </a:solidFill>
          <a:ln w="9525">
            <a:solidFill>
              <a:srgbClr val="DADCEB"/>
            </a:solidFill>
            <a:prstDash val="solid"/>
          </a:ln>
          <a:effectLst>
            <a:outerShdw blurRad="76200" dist="25400" dir="5400000" algn="bl" rotWithShape="0">
              <a:srgbClr val="000000">
                <a:alpha val="8000"/>
              </a:srgbClr>
            </a:outerShdw>
          </a:effectLst>
        </p:spPr>
      </p:sp>
      <p:sp>
        <p:nvSpPr>
          <p:cNvPr id="24" name="Shape 21"/>
          <p:cNvSpPr/>
          <p:nvPr/>
        </p:nvSpPr>
        <p:spPr>
          <a:xfrm>
            <a:off x="822960" y="5312664"/>
            <a:ext cx="603504" cy="603504"/>
          </a:xfrm>
          <a:prstGeom prst="ellipse">
            <a:avLst/>
          </a:prstGeom>
          <a:solidFill>
            <a:srgbClr val="5D63A5"/>
          </a:solidFill>
          <a:ln/>
        </p:spPr>
      </p:sp>
      <p:sp>
        <p:nvSpPr>
          <p:cNvPr id="25" name="Text 22"/>
          <p:cNvSpPr txBox="1"/>
          <p:nvPr/>
        </p:nvSpPr>
        <p:spPr>
          <a:xfrm>
            <a:off x="822960" y="5312664"/>
            <a:ext cx="603504" cy="603504"/>
          </a:xfrm>
          <a:prstGeom prst="rect">
            <a:avLst/>
          </a:prstGeom>
          <a:noFill/>
          <a:ln/>
        </p:spPr>
        <p:txBody>
          <a:bodyPr wrap="square" lIns="0" tIns="0" rIns="0" bIns="0" rtlCol="0" anchor="ctr"/>
          <a:lstStyle/>
          <a:p>
            <a:pPr marL="0" indent="0" algn="ctr">
              <a:buNone/>
            </a:pPr>
            <a:r>
              <a:rPr lang="en-US" sz="2000" b="1" dirty="0">
                <a:solidFill>
                  <a:srgbClr val="FFFFFF"/>
                </a:solidFill>
                <a:latin typeface="Century Gothic" pitchFamily="34" charset="0"/>
                <a:ea typeface="Century Gothic" pitchFamily="34" charset="-122"/>
                <a:cs typeface="Century Gothic" pitchFamily="34" charset="-120"/>
              </a:rPr>
              <a:t>3</a:t>
            </a:r>
            <a:endParaRPr lang="en-US" sz="2000" dirty="0"/>
          </a:p>
        </p:txBody>
      </p:sp>
      <p:sp>
        <p:nvSpPr>
          <p:cNvPr id="26" name="Text 23"/>
          <p:cNvSpPr txBox="1"/>
          <p:nvPr/>
        </p:nvSpPr>
        <p:spPr>
          <a:xfrm>
            <a:off x="1645920" y="5020056"/>
            <a:ext cx="7635240" cy="1188720"/>
          </a:xfrm>
          <a:prstGeom prst="rect">
            <a:avLst/>
          </a:prstGeom>
          <a:noFill/>
          <a:ln/>
        </p:spPr>
        <p:txBody>
          <a:bodyPr wrap="square" lIns="0" tIns="0" rIns="0" bIns="0" rtlCol="0" anchor="ctr"/>
          <a:lstStyle/>
          <a:p>
            <a:pPr marL="0" indent="0">
              <a:buNone/>
            </a:pPr>
            <a:r>
              <a:rPr lang="en-US" sz="1700" dirty="0">
                <a:solidFill>
                  <a:srgbClr val="1F2233"/>
                </a:solidFill>
                <a:latin typeface="Calibri" pitchFamily="34" charset="0"/>
                <a:ea typeface="Calibri" pitchFamily="34" charset="-122"/>
                <a:cs typeface="Calibri" pitchFamily="34" charset="-120"/>
              </a:rPr>
              <a:t>Probaré con la Escritura cualquier “nueva revelación” o enseñanza que escuche esta semana, en vez de aceptarla o rechazarla por simpatía.</a:t>
            </a:r>
            <a:r>
              <a:rPr lang="en-US" sz="1700" b="1" dirty="0">
                <a:solidFill>
                  <a:srgbClr val="5D63A5"/>
                </a:solidFill>
                <a:latin typeface="Calibri" pitchFamily="34" charset="0"/>
                <a:ea typeface="Calibri" pitchFamily="34" charset="-122"/>
                <a:cs typeface="Calibri" pitchFamily="34" charset="-120"/>
              </a:rPr>
              <a:t> (Isaías 8:20)</a:t>
            </a:r>
            <a:endParaRPr lang="en-US" sz="1700" dirty="0"/>
          </a:p>
        </p:txBody>
      </p:sp>
      <p:sp>
        <p:nvSpPr>
          <p:cNvPr id="27" name="Shape 24"/>
          <p:cNvSpPr/>
          <p:nvPr/>
        </p:nvSpPr>
        <p:spPr>
          <a:xfrm>
            <a:off x="9494215" y="5458968"/>
            <a:ext cx="310896" cy="310896"/>
          </a:xfrm>
          <a:prstGeom prst="roundRect">
            <a:avLst>
              <a:gd name="adj" fmla="val 14706"/>
            </a:avLst>
          </a:prstGeom>
          <a:solidFill>
            <a:srgbClr val="FFFFFF"/>
          </a:solidFill>
          <a:ln w="22225">
            <a:solidFill>
              <a:srgbClr val="EE8A2A"/>
            </a:solidFill>
            <a:prstDash val="solid"/>
          </a:ln>
        </p:spPr>
      </p:sp>
      <p:sp>
        <p:nvSpPr>
          <p:cNvPr id="28" name="Text 25"/>
          <p:cNvSpPr txBox="1"/>
          <p:nvPr/>
        </p:nvSpPr>
        <p:spPr>
          <a:xfrm>
            <a:off x="9896551" y="5458968"/>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Sí</a:t>
            </a:r>
            <a:endParaRPr lang="en-US" sz="1500" dirty="0"/>
          </a:p>
        </p:txBody>
      </p:sp>
      <p:sp>
        <p:nvSpPr>
          <p:cNvPr id="29" name="Shape 26"/>
          <p:cNvSpPr/>
          <p:nvPr/>
        </p:nvSpPr>
        <p:spPr>
          <a:xfrm>
            <a:off x="10500055" y="5458968"/>
            <a:ext cx="310896" cy="310896"/>
          </a:xfrm>
          <a:prstGeom prst="roundRect">
            <a:avLst>
              <a:gd name="adj" fmla="val 14706"/>
            </a:avLst>
          </a:prstGeom>
          <a:solidFill>
            <a:srgbClr val="FFFFFF"/>
          </a:solidFill>
          <a:ln w="22225">
            <a:solidFill>
              <a:srgbClr val="EE8A2A"/>
            </a:solidFill>
            <a:prstDash val="solid"/>
          </a:ln>
        </p:spPr>
      </p:sp>
      <p:sp>
        <p:nvSpPr>
          <p:cNvPr id="30" name="Text 27"/>
          <p:cNvSpPr txBox="1"/>
          <p:nvPr/>
        </p:nvSpPr>
        <p:spPr>
          <a:xfrm>
            <a:off x="10902391" y="5458968"/>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No</a:t>
            </a:r>
            <a:endParaRPr lang="en-US" sz="1500" dirty="0"/>
          </a:p>
        </p:txBody>
      </p:sp>
      <p:pic>
        <p:nvPicPr>
          <p:cNvPr id="31" name="Image 1" descr="preencoded.png"/>
          <p:cNvPicPr>
            <a:picLocks noChangeAspect="1"/>
          </p:cNvPicPr>
          <p:nvPr/>
        </p:nvPicPr>
        <p:blipFill>
          <a:blip r:embed="rId4"/>
          <a:stretch>
            <a:fillRect/>
          </a:stretch>
        </p:blipFill>
        <p:spPr>
          <a:xfrm>
            <a:off x="548640" y="6419088"/>
            <a:ext cx="182880" cy="182880"/>
          </a:xfrm>
          <a:prstGeom prst="rect">
            <a:avLst/>
          </a:prstGeom>
        </p:spPr>
      </p:pic>
      <p:sp>
        <p:nvSpPr>
          <p:cNvPr id="32" name="Text 28"/>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5A5F73"/>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33" name="Text 29"/>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10  ·  AUTORIDAD Y RELEVANCIA PROFÉTICAS</a:t>
            </a:r>
            <a:endParaRPr lang="en-US" sz="800" dirty="0"/>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name="Slide 13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4"/>
          <a:stretch>
            <a:fillRect/>
          </a:stretch>
        </p:blipFill>
        <p:spPr>
          <a:xfrm>
            <a:off x="5730088" y="640080"/>
            <a:ext cx="731520" cy="731520"/>
          </a:xfrm>
          <a:prstGeom prst="rect">
            <a:avLst/>
          </a:prstGeom>
        </p:spPr>
      </p:pic>
      <p:sp>
        <p:nvSpPr>
          <p:cNvPr id="3" name="Text 0"/>
          <p:cNvSpPr txBox="1"/>
          <p:nvPr/>
        </p:nvSpPr>
        <p:spPr>
          <a:xfrm>
            <a:off x="1066648" y="1645920"/>
            <a:ext cx="10058400" cy="4206240"/>
          </a:xfrm>
          <a:prstGeom prst="rect">
            <a:avLst/>
          </a:prstGeom>
          <a:noFill/>
          <a:ln/>
        </p:spPr>
        <p:txBody>
          <a:bodyPr wrap="square" lIns="0" tIns="0" rIns="0" bIns="0" rtlCol="0" anchor="ctr"/>
          <a:lstStyle/>
          <a:p>
            <a:pPr marL="0" indent="0" algn="ctr">
              <a:lnSpc>
                <a:spcPct val="112000"/>
              </a:lnSpc>
              <a:spcAft>
                <a:spcPts val="1800"/>
              </a:spcAft>
              <a:buNone/>
            </a:pPr>
            <a:r>
              <a:rPr lang="en-US" sz="3200" i="1" dirty="0">
                <a:solidFill>
                  <a:srgbClr val="FFFFFF"/>
                </a:solidFill>
                <a:latin typeface="Century Gothic" pitchFamily="34" charset="0"/>
                <a:ea typeface="Century Gothic" pitchFamily="34" charset="-122"/>
                <a:cs typeface="Century Gothic" pitchFamily="34" charset="-120"/>
              </a:rPr>
              <a:t>“Porque la palabra de Dios es viva y eficaz, más cortante que cualquier espada de dos filos. Penetra hasta partir el alma y el espíritu, las coyunturas y los tuétanos, y discierne los pensamientos y las intenciones del corazón”</a:t>
            </a:r>
            <a:endParaRPr lang="en-US" sz="3200" dirty="0"/>
          </a:p>
          <a:p>
            <a:pPr marL="0" indent="0" algn="ctr">
              <a:lnSpc>
                <a:spcPct val="112000"/>
              </a:lnSpc>
              <a:buNone/>
            </a:pPr>
            <a:r>
              <a:rPr lang="en-US" sz="2200" b="1" dirty="0">
                <a:solidFill>
                  <a:srgbClr val="A7ABDE"/>
                </a:solidFill>
                <a:latin typeface="Century Gothic" pitchFamily="34" charset="0"/>
                <a:ea typeface="Century Gothic" pitchFamily="34" charset="-122"/>
                <a:cs typeface="Century Gothic" pitchFamily="34" charset="-120"/>
              </a:rPr>
              <a:t>Hebreos 4:12</a:t>
            </a:r>
            <a:endParaRPr lang="en-US" sz="3200" dirty="0"/>
          </a:p>
        </p:txBody>
      </p:sp>
      <p:sp>
        <p:nvSpPr>
          <p:cNvPr id="4" name="Text 1"/>
          <p:cNvSpPr txBox="1"/>
          <p:nvPr/>
        </p:nvSpPr>
        <p:spPr>
          <a:xfrm>
            <a:off x="0" y="6172200"/>
            <a:ext cx="12191695" cy="274320"/>
          </a:xfrm>
          <a:prstGeom prst="rect">
            <a:avLst/>
          </a:prstGeom>
          <a:noFill/>
          <a:ln/>
        </p:spPr>
        <p:txBody>
          <a:bodyPr wrap="square" lIns="0" tIns="0" rIns="0" bIns="0" rtlCol="0" anchor="t"/>
          <a:lstStyle/>
          <a:p>
            <a:pPr marL="0" indent="0" algn="ctr">
              <a:buNone/>
            </a:pPr>
            <a:r>
              <a:rPr lang="en-US" sz="1000" kern="0" spc="300" dirty="0">
                <a:solidFill>
                  <a:srgbClr val="A7ABDE"/>
                </a:solidFill>
                <a:latin typeface="Century Gothic" pitchFamily="34" charset="0"/>
                <a:ea typeface="Century Gothic" pitchFamily="34" charset="-122"/>
                <a:cs typeface="Century Gothic" pitchFamily="34" charset="-120"/>
              </a:rPr>
              <a:t>DR. TITO GOICOCHEA M.  -  NEED DSA</a:t>
            </a:r>
            <a:endParaRPr lang="en-US" sz="1000" dirty="0"/>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name="Slide 13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502920"/>
            <a:ext cx="5486400" cy="274320"/>
          </a:xfrm>
          <a:prstGeom prst="rect">
            <a:avLst/>
          </a:prstGeom>
          <a:noFill/>
          <a:ln/>
        </p:spPr>
        <p:txBody>
          <a:bodyPr wrap="square" lIns="0" tIns="0" rIns="0" bIns="0" rtlCol="0" anchor="t"/>
          <a:lstStyle/>
          <a:p>
            <a:pPr marL="0" indent="0">
              <a:buNone/>
            </a:pPr>
            <a:r>
              <a:rPr lang="en-US" sz="1300" b="1" kern="0" spc="500" dirty="0">
                <a:solidFill>
                  <a:srgbClr val="FFFFFF"/>
                </a:solidFill>
                <a:latin typeface="Century Gothic" pitchFamily="34" charset="0"/>
                <a:ea typeface="Century Gothic" pitchFamily="34" charset="-122"/>
                <a:cs typeface="Century Gothic" pitchFamily="34" charset="-120"/>
              </a:rPr>
              <a:t>EL DON DE PROFECÍA</a:t>
            </a:r>
            <a:endParaRPr lang="en-US" sz="1300" dirty="0"/>
          </a:p>
        </p:txBody>
      </p:sp>
      <p:sp>
        <p:nvSpPr>
          <p:cNvPr id="3" name="Text 1"/>
          <p:cNvSpPr txBox="1"/>
          <p:nvPr/>
        </p:nvSpPr>
        <p:spPr>
          <a:xfrm>
            <a:off x="548640" y="822960"/>
            <a:ext cx="5943600" cy="274320"/>
          </a:xfrm>
          <a:prstGeom prst="rect">
            <a:avLst/>
          </a:prstGeom>
          <a:noFill/>
          <a:ln/>
        </p:spPr>
        <p:txBody>
          <a:bodyPr wrap="square" lIns="0" tIns="0" rIns="0" bIns="0" rtlCol="0" anchor="t"/>
          <a:lstStyle/>
          <a:p>
            <a:pPr marL="0" indent="0">
              <a:buNone/>
            </a:pPr>
            <a:r>
              <a:rPr lang="en-US" sz="1100" kern="0" spc="100" dirty="0">
                <a:solidFill>
                  <a:srgbClr val="A7ABDE"/>
                </a:solidFill>
                <a:latin typeface="Calibri" pitchFamily="34" charset="0"/>
                <a:ea typeface="Calibri" pitchFamily="34" charset="-122"/>
                <a:cs typeface="Calibri" pitchFamily="34" charset="-120"/>
              </a:rPr>
              <a:t>Guía didáctica · Escuela Sabática de Adultos · IV Trimestre 2026</a:t>
            </a:r>
            <a:endParaRPr lang="en-US" sz="1100" dirty="0"/>
          </a:p>
        </p:txBody>
      </p:sp>
      <p:sp>
        <p:nvSpPr>
          <p:cNvPr id="4" name="Text 2"/>
          <p:cNvSpPr txBox="1"/>
          <p:nvPr/>
        </p:nvSpPr>
        <p:spPr>
          <a:xfrm>
            <a:off x="502920" y="1874520"/>
            <a:ext cx="2377440" cy="1325880"/>
          </a:xfrm>
          <a:prstGeom prst="rect">
            <a:avLst/>
          </a:prstGeom>
          <a:noFill/>
          <a:ln/>
        </p:spPr>
        <p:txBody>
          <a:bodyPr wrap="square" lIns="0" tIns="0" rIns="0" bIns="0" rtlCol="0" anchor="b"/>
          <a:lstStyle/>
          <a:p>
            <a:pPr marL="0" indent="0">
              <a:buNone/>
            </a:pPr>
            <a:r>
              <a:rPr lang="en-US" sz="9600" b="1" dirty="0">
                <a:solidFill>
                  <a:srgbClr val="A7ABDE"/>
                </a:solidFill>
                <a:latin typeface="Century Gothic" pitchFamily="34" charset="0"/>
                <a:ea typeface="Century Gothic" pitchFamily="34" charset="-122"/>
                <a:cs typeface="Century Gothic" pitchFamily="34" charset="-120"/>
              </a:rPr>
              <a:t>11</a:t>
            </a:r>
            <a:endParaRPr lang="en-US" sz="9600" dirty="0"/>
          </a:p>
        </p:txBody>
      </p:sp>
      <p:sp>
        <p:nvSpPr>
          <p:cNvPr id="5" name="Shape 3"/>
          <p:cNvSpPr/>
          <p:nvPr/>
        </p:nvSpPr>
        <p:spPr>
          <a:xfrm>
            <a:off x="2788920" y="2331720"/>
            <a:ext cx="0" cy="777240"/>
          </a:xfrm>
          <a:prstGeom prst="line">
            <a:avLst/>
          </a:prstGeom>
          <a:noFill/>
          <a:ln w="12700">
            <a:solidFill>
              <a:srgbClr val="A7ABDE"/>
            </a:solidFill>
            <a:prstDash val="solid"/>
          </a:ln>
        </p:spPr>
      </p:sp>
      <p:sp>
        <p:nvSpPr>
          <p:cNvPr id="6" name="Text 4"/>
          <p:cNvSpPr txBox="1"/>
          <p:nvPr/>
        </p:nvSpPr>
        <p:spPr>
          <a:xfrm>
            <a:off x="2971800" y="2377440"/>
            <a:ext cx="2194560" cy="731520"/>
          </a:xfrm>
          <a:prstGeom prst="rect">
            <a:avLst/>
          </a:prstGeom>
          <a:noFill/>
          <a:ln/>
        </p:spPr>
        <p:txBody>
          <a:bodyPr wrap="square" lIns="0" tIns="0" rIns="0" bIns="0" rtlCol="0" anchor="ctr"/>
          <a:lstStyle/>
          <a:p>
            <a:pPr marL="0" indent="0">
              <a:buNone/>
            </a:pPr>
            <a:r>
              <a:rPr lang="en-US" sz="1400" b="1" kern="0" spc="400" dirty="0">
                <a:solidFill>
                  <a:srgbClr val="FFFFFF"/>
                </a:solidFill>
                <a:latin typeface="Century Gothic" pitchFamily="34" charset="0"/>
                <a:ea typeface="Century Gothic" pitchFamily="34" charset="-122"/>
                <a:cs typeface="Century Gothic" pitchFamily="34" charset="-120"/>
              </a:rPr>
              <a:t>LECCIÓN</a:t>
            </a:r>
            <a:endParaRPr lang="en-US" sz="1400" dirty="0"/>
          </a:p>
          <a:p>
            <a:pPr marL="0" indent="0">
              <a:buNone/>
            </a:pPr>
            <a:r>
              <a:rPr lang="en-US" sz="1100" kern="0" spc="200" dirty="0">
                <a:solidFill>
                  <a:srgbClr val="A7ABDE"/>
                </a:solidFill>
                <a:latin typeface="Century Gothic" pitchFamily="34" charset="0"/>
                <a:ea typeface="Century Gothic" pitchFamily="34" charset="-122"/>
                <a:cs typeface="Century Gothic" pitchFamily="34" charset="-120"/>
              </a:rPr>
              <a:t>11 de 13</a:t>
            </a:r>
            <a:endParaRPr lang="en-US" sz="1400" dirty="0"/>
          </a:p>
        </p:txBody>
      </p:sp>
      <p:sp>
        <p:nvSpPr>
          <p:cNvPr id="7" name="Text 5"/>
          <p:cNvSpPr txBox="1"/>
          <p:nvPr/>
        </p:nvSpPr>
        <p:spPr>
          <a:xfrm>
            <a:off x="548640" y="3337560"/>
            <a:ext cx="6035040" cy="1737360"/>
          </a:xfrm>
          <a:prstGeom prst="rect">
            <a:avLst/>
          </a:prstGeom>
          <a:noFill/>
          <a:ln/>
        </p:spPr>
        <p:txBody>
          <a:bodyPr wrap="square" lIns="0" tIns="0" rIns="0" bIns="0" rtlCol="0" anchor="t"/>
          <a:lstStyle/>
          <a:p>
            <a:pPr marL="0" indent="0">
              <a:lnSpc>
                <a:spcPct val="95000"/>
              </a:lnSpc>
              <a:buNone/>
            </a:pPr>
            <a:r>
              <a:rPr lang="en-US" sz="3200" b="1" dirty="0">
                <a:solidFill>
                  <a:srgbClr val="FFFFFF"/>
                </a:solidFill>
                <a:latin typeface="Century Gothic" pitchFamily="34" charset="0"/>
                <a:ea typeface="Century Gothic" pitchFamily="34" charset="-122"/>
                <a:cs typeface="Century Gothic" pitchFamily="34" charset="-120"/>
              </a:rPr>
              <a:t>MANIFESTACIÓN PROFÉTICA EN MOMENTOS CRUCIALES</a:t>
            </a:r>
            <a:endParaRPr lang="en-US" sz="3200" dirty="0"/>
          </a:p>
        </p:txBody>
      </p:sp>
      <p:sp>
        <p:nvSpPr>
          <p:cNvPr id="8" name="Text 6"/>
          <p:cNvSpPr txBox="1"/>
          <p:nvPr/>
        </p:nvSpPr>
        <p:spPr>
          <a:xfrm>
            <a:off x="548640" y="5166360"/>
            <a:ext cx="6035040" cy="365760"/>
          </a:xfrm>
          <a:prstGeom prst="rect">
            <a:avLst/>
          </a:prstGeom>
          <a:noFill/>
          <a:ln/>
        </p:spPr>
        <p:txBody>
          <a:bodyPr wrap="square" lIns="0" tIns="0" rIns="0" bIns="0" rtlCol="0" anchor="t"/>
          <a:lstStyle/>
          <a:p>
            <a:pPr marL="0" indent="0">
              <a:buNone/>
            </a:pPr>
            <a:r>
              <a:rPr lang="en-US" sz="1800" i="1" dirty="0">
                <a:solidFill>
                  <a:srgbClr val="A7ABDE"/>
                </a:solidFill>
                <a:latin typeface="Calibri" pitchFamily="34" charset="0"/>
                <a:ea typeface="Calibri" pitchFamily="34" charset="-122"/>
                <a:cs typeface="Calibri" pitchFamily="34" charset="-120"/>
              </a:rPr>
              <a:t>Para el sábado 12 de diciembre de 2026</a:t>
            </a:r>
            <a:endParaRPr lang="en-US" sz="1800" dirty="0"/>
          </a:p>
        </p:txBody>
      </p:sp>
      <p:pic>
        <p:nvPicPr>
          <p:cNvPr id="9" name="Image 0" descr="preencoded.png"/>
          <p:cNvPicPr>
            <a:picLocks noChangeAspect="1"/>
          </p:cNvPicPr>
          <p:nvPr/>
        </p:nvPicPr>
        <p:blipFill>
          <a:blip r:embed="rId4"/>
          <a:stretch>
            <a:fillRect/>
          </a:stretch>
        </p:blipFill>
        <p:spPr>
          <a:xfrm>
            <a:off x="548640" y="6080760"/>
            <a:ext cx="310896" cy="310896"/>
          </a:xfrm>
          <a:prstGeom prst="rect">
            <a:avLst/>
          </a:prstGeom>
        </p:spPr>
      </p:pic>
      <p:sp>
        <p:nvSpPr>
          <p:cNvPr id="10" name="Text 7"/>
          <p:cNvSpPr txBox="1"/>
          <p:nvPr/>
        </p:nvSpPr>
        <p:spPr>
          <a:xfrm>
            <a:off x="987552" y="6080760"/>
            <a:ext cx="5486400" cy="310896"/>
          </a:xfrm>
          <a:prstGeom prst="rect">
            <a:avLst/>
          </a:prstGeom>
          <a:noFill/>
          <a:ln/>
        </p:spPr>
        <p:txBody>
          <a:bodyPr wrap="square" lIns="0" tIns="0" rIns="0" bIns="0" rtlCol="0" anchor="ctr"/>
          <a:lstStyle/>
          <a:p>
            <a:pPr marL="0" indent="0">
              <a:buNone/>
            </a:pPr>
            <a:r>
              <a:rPr lang="en-US" sz="1100" kern="0" spc="300" dirty="0">
                <a:solidFill>
                  <a:srgbClr val="FFFFFF"/>
                </a:solidFill>
                <a:latin typeface="Century Gothic" pitchFamily="34" charset="0"/>
                <a:ea typeface="Century Gothic" pitchFamily="34" charset="-122"/>
                <a:cs typeface="Century Gothic" pitchFamily="34" charset="-120"/>
              </a:rPr>
              <a:t>DR. TITO GOICOCHEA M.  -  NEED DSA</a:t>
            </a:r>
            <a:endParaRPr lang="en-US" sz="1100" dirty="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name="Slide 13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548640" y="502920"/>
            <a:ext cx="3494837" cy="384048"/>
          </a:xfrm>
          <a:prstGeom prst="roundRect">
            <a:avLst>
              <a:gd name="adj" fmla="val 50000"/>
            </a:avLst>
          </a:prstGeom>
          <a:solidFill>
            <a:srgbClr val="5D63A5"/>
          </a:solidFill>
          <a:ln/>
        </p:spPr>
      </p:sp>
      <p:pic>
        <p:nvPicPr>
          <p:cNvPr id="3" name="Image 0" descr="preencoded.png"/>
          <p:cNvPicPr>
            <a:picLocks noChangeAspect="1"/>
          </p:cNvPicPr>
          <p:nvPr/>
        </p:nvPicPr>
        <p:blipFill>
          <a:blip r:embed="rId4"/>
          <a:stretch>
            <a:fillRect/>
          </a:stretch>
        </p:blipFill>
        <p:spPr>
          <a:xfrm>
            <a:off x="694944" y="594360"/>
            <a:ext cx="201168" cy="201168"/>
          </a:xfrm>
          <a:prstGeom prst="rect">
            <a:avLst/>
          </a:prstGeom>
        </p:spPr>
      </p:pic>
      <p:sp>
        <p:nvSpPr>
          <p:cNvPr id="4" name="Text 1"/>
          <p:cNvSpPr txBox="1"/>
          <p:nvPr/>
        </p:nvSpPr>
        <p:spPr>
          <a:xfrm>
            <a:off x="969264" y="502920"/>
            <a:ext cx="3037637"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MOTIVA · INICIO DEL TEMA</a:t>
            </a:r>
            <a:endParaRPr lang="en-US" sz="1100" dirty="0"/>
          </a:p>
        </p:txBody>
      </p:sp>
      <p:sp>
        <p:nvSpPr>
          <p:cNvPr id="5" name="Text 2"/>
          <p:cNvSpPr txBox="1"/>
          <p:nvPr/>
        </p:nvSpPr>
        <p:spPr>
          <a:xfrm>
            <a:off x="548640" y="1325880"/>
            <a:ext cx="7315200" cy="274320"/>
          </a:xfrm>
          <a:prstGeom prst="rect">
            <a:avLst/>
          </a:prstGeom>
          <a:noFill/>
          <a:ln/>
        </p:spPr>
        <p:txBody>
          <a:bodyPr wrap="square" lIns="0" tIns="0" rIns="0" bIns="0" rtlCol="0" anchor="t"/>
          <a:lstStyle/>
          <a:p>
            <a:pPr marL="0" indent="0">
              <a:buNone/>
            </a:pPr>
            <a:r>
              <a:rPr lang="en-US" sz="1100" b="1" kern="0" spc="300" dirty="0">
                <a:solidFill>
                  <a:srgbClr val="A7ABDE"/>
                </a:solidFill>
                <a:latin typeface="Century Gothic" pitchFamily="34" charset="0"/>
                <a:ea typeface="Century Gothic" pitchFamily="34" charset="-122"/>
                <a:cs typeface="Century Gothic" pitchFamily="34" charset="-120"/>
              </a:rPr>
              <a:t>TEXTO PRINCIPAL DE LA SEMANA</a:t>
            </a:r>
            <a:endParaRPr lang="en-US" sz="1100" dirty="0"/>
          </a:p>
        </p:txBody>
      </p:sp>
      <p:pic>
        <p:nvPicPr>
          <p:cNvPr id="6" name="Image 1" descr="preencoded.png"/>
          <p:cNvPicPr>
            <a:picLocks noChangeAspect="1"/>
          </p:cNvPicPr>
          <p:nvPr/>
        </p:nvPicPr>
        <p:blipFill>
          <a:blip r:embed="rId5"/>
          <a:stretch>
            <a:fillRect/>
          </a:stretch>
        </p:blipFill>
        <p:spPr>
          <a:xfrm>
            <a:off x="548640" y="1828800"/>
            <a:ext cx="640080" cy="640080"/>
          </a:xfrm>
          <a:prstGeom prst="rect">
            <a:avLst/>
          </a:prstGeom>
        </p:spPr>
      </p:pic>
      <p:sp>
        <p:nvSpPr>
          <p:cNvPr id="7" name="Text 3"/>
          <p:cNvSpPr txBox="1"/>
          <p:nvPr/>
        </p:nvSpPr>
        <p:spPr>
          <a:xfrm>
            <a:off x="1417320" y="1783080"/>
            <a:ext cx="10241280" cy="3931920"/>
          </a:xfrm>
          <a:prstGeom prst="rect">
            <a:avLst/>
          </a:prstGeom>
          <a:noFill/>
          <a:ln/>
        </p:spPr>
        <p:txBody>
          <a:bodyPr wrap="square" lIns="0" tIns="0" rIns="0" bIns="0" rtlCol="0" anchor="t"/>
          <a:lstStyle/>
          <a:p>
            <a:pPr marL="0" indent="0">
              <a:lnSpc>
                <a:spcPct val="115000"/>
              </a:lnSpc>
              <a:spcAft>
                <a:spcPts val="1800"/>
              </a:spcAft>
              <a:buNone/>
            </a:pPr>
            <a:r>
              <a:rPr lang="en-US" sz="3200" i="1" dirty="0">
                <a:solidFill>
                  <a:srgbClr val="FFFFFF"/>
                </a:solidFill>
                <a:latin typeface="Century Gothic" pitchFamily="34" charset="0"/>
                <a:ea typeface="Century Gothic" pitchFamily="34" charset="-122"/>
                <a:cs typeface="Century Gothic" pitchFamily="34" charset="-120"/>
              </a:rPr>
              <a:t>“Nada hace Dios, el Señor, sin revelar su secreto a sus siervos los profetas”</a:t>
            </a:r>
            <a:endParaRPr lang="en-US" sz="3200" dirty="0"/>
          </a:p>
          <a:p>
            <a:pPr marL="0" indent="0">
              <a:lnSpc>
                <a:spcPct val="115000"/>
              </a:lnSpc>
              <a:buNone/>
            </a:pPr>
            <a:r>
              <a:rPr lang="en-US" sz="2200" b="1" dirty="0">
                <a:solidFill>
                  <a:srgbClr val="A7ABDE"/>
                </a:solidFill>
                <a:latin typeface="Century Gothic" pitchFamily="34" charset="0"/>
                <a:ea typeface="Century Gothic" pitchFamily="34" charset="-122"/>
                <a:cs typeface="Century Gothic" pitchFamily="34" charset="-120"/>
              </a:rPr>
              <a:t>Amós 3:7</a:t>
            </a:r>
            <a:endParaRPr lang="en-US" sz="3200" dirty="0"/>
          </a:p>
        </p:txBody>
      </p:sp>
      <p:pic>
        <p:nvPicPr>
          <p:cNvPr id="8" name="Image 2" descr="preencoded.png"/>
          <p:cNvPicPr>
            <a:picLocks noChangeAspect="1"/>
          </p:cNvPicPr>
          <p:nvPr/>
        </p:nvPicPr>
        <p:blipFill>
          <a:blip r:embed="rId6"/>
          <a:stretch>
            <a:fillRect/>
          </a:stretch>
        </p:blipFill>
        <p:spPr>
          <a:xfrm>
            <a:off x="548640" y="6419088"/>
            <a:ext cx="182880" cy="182880"/>
          </a:xfrm>
          <a:prstGeom prst="rect">
            <a:avLst/>
          </a:prstGeom>
        </p:spPr>
      </p:pic>
      <p:sp>
        <p:nvSpPr>
          <p:cNvPr id="9" name="Text 4"/>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0" name="Text 5"/>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11  ·  MANIFESTACIÓN PROFÉTICA EN MOMENTOS CRUCIALES</a:t>
            </a:r>
            <a:endParaRPr lang="en-US" sz="800" dirty="0"/>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name="Slide 135">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071055" y="0"/>
            <a:ext cx="5120640" cy="6858000"/>
          </a:xfrm>
          <a:prstGeom prst="rect">
            <a:avLst/>
          </a:prstGeom>
        </p:spPr>
      </p:pic>
      <p:sp>
        <p:nvSpPr>
          <p:cNvPr id="3" name="Shape 0"/>
          <p:cNvSpPr/>
          <p:nvPr/>
        </p:nvSpPr>
        <p:spPr>
          <a:xfrm>
            <a:off x="548640" y="502920"/>
            <a:ext cx="3494837" cy="384048"/>
          </a:xfrm>
          <a:prstGeom prst="roundRect">
            <a:avLst>
              <a:gd name="adj" fmla="val 50000"/>
            </a:avLst>
          </a:prstGeom>
          <a:solidFill>
            <a:srgbClr val="5D63A5"/>
          </a:solidFill>
          <a:ln/>
        </p:spPr>
      </p:sp>
      <p:pic>
        <p:nvPicPr>
          <p:cNvPr id="4" name="Image 1" descr="preencoded.png"/>
          <p:cNvPicPr>
            <a:picLocks noChangeAspect="1"/>
          </p:cNvPicPr>
          <p:nvPr/>
        </p:nvPicPr>
        <p:blipFill>
          <a:blip r:embed="rId4"/>
          <a:stretch>
            <a:fillRect/>
          </a:stretch>
        </p:blipFill>
        <p:spPr>
          <a:xfrm>
            <a:off x="694944" y="594360"/>
            <a:ext cx="201168" cy="201168"/>
          </a:xfrm>
          <a:prstGeom prst="rect">
            <a:avLst/>
          </a:prstGeom>
        </p:spPr>
      </p:pic>
      <p:sp>
        <p:nvSpPr>
          <p:cNvPr id="5" name="Text 1"/>
          <p:cNvSpPr txBox="1"/>
          <p:nvPr/>
        </p:nvSpPr>
        <p:spPr>
          <a:xfrm>
            <a:off x="969264" y="502920"/>
            <a:ext cx="3037637"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MOTIVA · INICIO DEL TEMA</a:t>
            </a:r>
            <a:endParaRPr lang="en-US" sz="1100" dirty="0"/>
          </a:p>
        </p:txBody>
      </p:sp>
      <p:sp>
        <p:nvSpPr>
          <p:cNvPr id="6" name="Text 2"/>
          <p:cNvSpPr txBox="1"/>
          <p:nvPr/>
        </p:nvSpPr>
        <p:spPr>
          <a:xfrm>
            <a:off x="548640" y="1234440"/>
            <a:ext cx="5852160" cy="640080"/>
          </a:xfrm>
          <a:prstGeom prst="rect">
            <a:avLst/>
          </a:prstGeom>
          <a:noFill/>
          <a:ln/>
        </p:spPr>
        <p:txBody>
          <a:bodyPr wrap="square" lIns="0" tIns="0" rIns="0" bIns="0" rtlCol="0" anchor="t"/>
          <a:lstStyle/>
          <a:p>
            <a:pPr marL="0" indent="0">
              <a:buNone/>
            </a:pPr>
            <a:r>
              <a:rPr lang="en-US" sz="3400" b="1" dirty="0">
                <a:solidFill>
                  <a:srgbClr val="0B1621"/>
                </a:solidFill>
                <a:latin typeface="Century Gothic" pitchFamily="34" charset="0"/>
                <a:ea typeface="Century Gothic" pitchFamily="34" charset="-122"/>
                <a:cs typeface="Century Gothic" pitchFamily="34" charset="-120"/>
              </a:rPr>
              <a:t>Tema central</a:t>
            </a:r>
            <a:endParaRPr lang="en-US" sz="3400" dirty="0"/>
          </a:p>
        </p:txBody>
      </p:sp>
      <p:sp>
        <p:nvSpPr>
          <p:cNvPr id="7" name="Text 3"/>
          <p:cNvSpPr txBox="1"/>
          <p:nvPr/>
        </p:nvSpPr>
        <p:spPr>
          <a:xfrm>
            <a:off x="548640" y="2103120"/>
            <a:ext cx="5943600" cy="3931920"/>
          </a:xfrm>
          <a:prstGeom prst="rect">
            <a:avLst/>
          </a:prstGeom>
          <a:noFill/>
          <a:ln/>
        </p:spPr>
        <p:txBody>
          <a:bodyPr wrap="square" lIns="0" tIns="0" rIns="0" bIns="0" rtlCol="0" anchor="t"/>
          <a:lstStyle/>
          <a:p>
            <a:pPr marL="0" indent="0">
              <a:lnSpc>
                <a:spcPct val="120000"/>
              </a:lnSpc>
              <a:buNone/>
            </a:pPr>
            <a:r>
              <a:rPr lang="en-US" sz="2100" dirty="0">
                <a:solidFill>
                  <a:srgbClr val="1F2233"/>
                </a:solidFill>
                <a:latin typeface="Calibri" pitchFamily="34" charset="0"/>
                <a:ea typeface="Calibri" pitchFamily="34" charset="-122"/>
                <a:cs typeface="Calibri" pitchFamily="34" charset="-120"/>
              </a:rPr>
              <a:t>En cada crisis buscamos una voz confiable que nos diga qué está pasando y qué hacer. Dios nunca ha dejado a su pueblo sin esa voz: antes del diluvio, en la opresión de los jueces, en la apostasía de Acab, en el exilio y en la espera de la iglesia, envió profetas. Y sigue hablando en el tiempo del fin.</a:t>
            </a:r>
            <a:endParaRPr lang="en-US" sz="2100" dirty="0"/>
          </a:p>
        </p:txBody>
      </p:sp>
      <p:pic>
        <p:nvPicPr>
          <p:cNvPr id="8"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9" name="Text 4"/>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5A5F73"/>
                </a:solidFill>
                <a:latin typeface="Century Gothic" pitchFamily="34" charset="0"/>
                <a:ea typeface="Century Gothic" pitchFamily="34" charset="-122"/>
                <a:cs typeface="Century Gothic" pitchFamily="34" charset="-120"/>
              </a:rPr>
              <a:t>DR. TITO GOICOCHEA M.  ·  NEED DSA</a:t>
            </a:r>
            <a:endParaRPr lang="en-US" sz="800" dirty="0"/>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name="Slide 136">
    <p:bg>
      <p:bgPr>
        <a:solidFill>
          <a:srgbClr val="5D63A5"/>
        </a:solidFill>
        <a:effectLst/>
      </p:bgPr>
    </p:bg>
    <p:spTree>
      <p:nvGrpSpPr>
        <p:cNvPr id="1" name=""/>
        <p:cNvGrpSpPr/>
        <p:nvPr/>
      </p:nvGrpSpPr>
      <p:grpSpPr>
        <a:xfrm>
          <a:off x="0" y="0"/>
          <a:ext cx="0" cy="0"/>
          <a:chOff x="0" y="0"/>
          <a:chExt cx="0" cy="0"/>
        </a:xfrm>
      </p:grpSpPr>
      <p:sp>
        <p:nvSpPr>
          <p:cNvPr id="2" name="Shape 0"/>
          <p:cNvSpPr/>
          <p:nvPr/>
        </p:nvSpPr>
        <p:spPr>
          <a:xfrm>
            <a:off x="548640" y="822960"/>
            <a:ext cx="1097280" cy="1097280"/>
          </a:xfrm>
          <a:prstGeom prst="ellipse">
            <a:avLst/>
          </a:prstGeom>
          <a:solidFill>
            <a:srgbClr val="FFFFFF">
              <a:alpha val="18000"/>
            </a:srgbClr>
          </a:solidFill>
          <a:ln/>
        </p:spPr>
      </p:sp>
      <p:pic>
        <p:nvPicPr>
          <p:cNvPr id="3" name="Image 0" descr="preencoded.png"/>
          <p:cNvPicPr>
            <a:picLocks noChangeAspect="1"/>
          </p:cNvPicPr>
          <p:nvPr/>
        </p:nvPicPr>
        <p:blipFill>
          <a:blip r:embed="rId3"/>
          <a:stretch>
            <a:fillRect/>
          </a:stretch>
        </p:blipFill>
        <p:spPr>
          <a:xfrm>
            <a:off x="822960" y="1097280"/>
            <a:ext cx="548640" cy="548640"/>
          </a:xfrm>
          <a:prstGeom prst="rect">
            <a:avLst/>
          </a:prstGeom>
        </p:spPr>
      </p:pic>
      <p:sp>
        <p:nvSpPr>
          <p:cNvPr id="4" name="Text 1"/>
          <p:cNvSpPr txBox="1"/>
          <p:nvPr/>
        </p:nvSpPr>
        <p:spPr>
          <a:xfrm>
            <a:off x="1920240" y="868680"/>
            <a:ext cx="6400800" cy="1005840"/>
          </a:xfrm>
          <a:prstGeom prst="rect">
            <a:avLst/>
          </a:prstGeom>
          <a:noFill/>
          <a:ln/>
        </p:spPr>
        <p:txBody>
          <a:bodyPr wrap="square" lIns="0" tIns="0" rIns="0" bIns="0" rtlCol="0" anchor="ctr"/>
          <a:lstStyle/>
          <a:p>
            <a:pPr marL="0" indent="0">
              <a:buNone/>
            </a:pPr>
            <a:r>
              <a:rPr lang="en-US" sz="3000" b="1" dirty="0">
                <a:solidFill>
                  <a:srgbClr val="FFFFFF"/>
                </a:solidFill>
                <a:latin typeface="Century Gothic" pitchFamily="34" charset="0"/>
                <a:ea typeface="Century Gothic" pitchFamily="34" charset="-122"/>
                <a:cs typeface="Century Gothic" pitchFamily="34" charset="-120"/>
              </a:rPr>
              <a:t>GPS</a:t>
            </a:r>
            <a:endParaRPr lang="en-US" sz="3000" dirty="0"/>
          </a:p>
          <a:p>
            <a:pPr marL="0" indent="0">
              <a:buNone/>
            </a:pPr>
            <a:r>
              <a:rPr lang="en-US" sz="1400" dirty="0">
                <a:solidFill>
                  <a:srgbClr val="E6E7F5"/>
                </a:solidFill>
                <a:latin typeface="Century Gothic" pitchFamily="34" charset="0"/>
                <a:ea typeface="Century Gothic" pitchFamily="34" charset="-122"/>
                <a:cs typeface="Century Gothic" pitchFamily="34" charset="-120"/>
              </a:rPr>
              <a:t>Pregunta que orienta el estudio</a:t>
            </a:r>
            <a:endParaRPr lang="en-US" sz="3000" dirty="0"/>
          </a:p>
        </p:txBody>
      </p:sp>
      <p:sp>
        <p:nvSpPr>
          <p:cNvPr id="5" name="Text 2"/>
          <p:cNvSpPr txBox="1"/>
          <p:nvPr/>
        </p:nvSpPr>
        <p:spPr>
          <a:xfrm>
            <a:off x="548640" y="2148840"/>
            <a:ext cx="10972800" cy="3840480"/>
          </a:xfrm>
          <a:prstGeom prst="rect">
            <a:avLst/>
          </a:prstGeom>
          <a:noFill/>
          <a:ln/>
        </p:spPr>
        <p:txBody>
          <a:bodyPr wrap="square" lIns="0" tIns="0" rIns="0" bIns="0" rtlCol="0" anchor="ctr"/>
          <a:lstStyle/>
          <a:p>
            <a:pPr marL="0" indent="0">
              <a:lnSpc>
                <a:spcPct val="112000"/>
              </a:lnSpc>
              <a:buNone/>
            </a:pPr>
            <a:r>
              <a:rPr lang="en-US" sz="3400" b="1" dirty="0">
                <a:solidFill>
                  <a:srgbClr val="FFFFFF"/>
                </a:solidFill>
                <a:latin typeface="Century Gothic" pitchFamily="34" charset="0"/>
                <a:ea typeface="Century Gothic" pitchFamily="34" charset="-122"/>
                <a:cs typeface="Century Gothic" pitchFamily="34" charset="-120"/>
              </a:rPr>
              <a:t>Si Dios nunca actúa sin avisar antes por sus profetas, ¿estoy escuchando lo que hoy me advierte, o espero que la crisis me obligue a oír?</a:t>
            </a:r>
            <a:endParaRPr lang="en-US" sz="3400" dirty="0"/>
          </a:p>
        </p:txBody>
      </p:sp>
      <p:pic>
        <p:nvPicPr>
          <p:cNvPr id="6" name="Image 1" descr="preencoded.png"/>
          <p:cNvPicPr>
            <a:picLocks noChangeAspect="1"/>
          </p:cNvPicPr>
          <p:nvPr/>
        </p:nvPicPr>
        <p:blipFill>
          <a:blip r:embed="rId4"/>
          <a:stretch>
            <a:fillRect/>
          </a:stretch>
        </p:blipFill>
        <p:spPr>
          <a:xfrm>
            <a:off x="548640" y="6419088"/>
            <a:ext cx="182880" cy="182880"/>
          </a:xfrm>
          <a:prstGeom prst="rect">
            <a:avLst/>
          </a:prstGeom>
        </p:spPr>
      </p:pic>
      <p:sp>
        <p:nvSpPr>
          <p:cNvPr id="7" name="Text 3"/>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8" name="Text 4"/>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11  ·  MANIFESTACIÓN PROFÉTICA EN MOMENTOS CRUCIALES</a:t>
            </a:r>
            <a:endParaRPr lang="en-US" sz="800" dirty="0"/>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name="Slide 137">
    <p:bg>
      <p:bgPr>
        <a:solidFill>
          <a:srgbClr val="0B1621"/>
        </a:solidFill>
        <a:effectLst/>
      </p:bgPr>
    </p:bg>
    <p:spTree>
      <p:nvGrpSpPr>
        <p:cNvPr id="1" name=""/>
        <p:cNvGrpSpPr/>
        <p:nvPr/>
      </p:nvGrpSpPr>
      <p:grpSpPr>
        <a:xfrm>
          <a:off x="0" y="0"/>
          <a:ext cx="0" cy="0"/>
          <a:chOff x="0" y="0"/>
          <a:chExt cx="0" cy="0"/>
        </a:xfrm>
      </p:grpSpPr>
      <p:sp>
        <p:nvSpPr>
          <p:cNvPr id="2" name="Shape 0"/>
          <p:cNvSpPr/>
          <p:nvPr/>
        </p:nvSpPr>
        <p:spPr>
          <a:xfrm>
            <a:off x="548640" y="502920"/>
            <a:ext cx="3611880" cy="384048"/>
          </a:xfrm>
          <a:prstGeom prst="roundRect">
            <a:avLst>
              <a:gd name="adj" fmla="val 50000"/>
            </a:avLst>
          </a:prstGeom>
          <a:solidFill>
            <a:srgbClr val="5D63A5"/>
          </a:solidFill>
          <a:ln/>
        </p:spPr>
      </p:sp>
      <p:pic>
        <p:nvPicPr>
          <p:cNvPr id="3" name="Image 0" descr="preencoded.png"/>
          <p:cNvPicPr>
            <a:picLocks noChangeAspect="1"/>
          </p:cNvPicPr>
          <p:nvPr/>
        </p:nvPicPr>
        <p:blipFill>
          <a:blip r:embed="rId3"/>
          <a:stretch>
            <a:fillRect/>
          </a:stretch>
        </p:blipFill>
        <p:spPr>
          <a:xfrm>
            <a:off x="694944" y="594360"/>
            <a:ext cx="201168" cy="201168"/>
          </a:xfrm>
          <a:prstGeom prst="rect">
            <a:avLst/>
          </a:prstGeom>
        </p:spPr>
      </p:pic>
      <p:sp>
        <p:nvSpPr>
          <p:cNvPr id="4" name="Text 1"/>
          <p:cNvSpPr txBox="1"/>
          <p:nvPr/>
        </p:nvSpPr>
        <p:spPr>
          <a:xfrm>
            <a:off x="969264" y="502920"/>
            <a:ext cx="3154680"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EXPLORA · ESTUDIO BÍBLICO</a:t>
            </a:r>
            <a:endParaRPr lang="en-US" sz="1100" dirty="0"/>
          </a:p>
        </p:txBody>
      </p:sp>
      <p:sp>
        <p:nvSpPr>
          <p:cNvPr id="5" name="Text 2"/>
          <p:cNvSpPr txBox="1"/>
          <p:nvPr/>
        </p:nvSpPr>
        <p:spPr>
          <a:xfrm>
            <a:off x="548640" y="1097280"/>
            <a:ext cx="9144000" cy="640080"/>
          </a:xfrm>
          <a:prstGeom prst="rect">
            <a:avLst/>
          </a:prstGeom>
          <a:noFill/>
          <a:ln/>
        </p:spPr>
        <p:txBody>
          <a:bodyPr wrap="square" lIns="0" tIns="0" rIns="0" bIns="0" rtlCol="0" anchor="t"/>
          <a:lstStyle/>
          <a:p>
            <a:pPr marL="0" indent="0">
              <a:buNone/>
            </a:pPr>
            <a:r>
              <a:rPr lang="en-US" sz="3200" b="1" dirty="0">
                <a:solidFill>
                  <a:srgbClr val="FFFFFF"/>
                </a:solidFill>
                <a:latin typeface="Century Gothic" pitchFamily="34" charset="0"/>
                <a:ea typeface="Century Gothic" pitchFamily="34" charset="-122"/>
                <a:cs typeface="Century Gothic" pitchFamily="34" charset="-120"/>
              </a:rPr>
              <a:t>Cuatro lecciones de vida</a:t>
            </a:r>
            <a:endParaRPr lang="en-US" sz="3200" dirty="0"/>
          </a:p>
        </p:txBody>
      </p:sp>
      <p:sp>
        <p:nvSpPr>
          <p:cNvPr id="6" name="Shape 3"/>
          <p:cNvSpPr/>
          <p:nvPr/>
        </p:nvSpPr>
        <p:spPr>
          <a:xfrm>
            <a:off x="548640" y="2057400"/>
            <a:ext cx="2567864" cy="4023360"/>
          </a:xfrm>
          <a:prstGeom prst="rect">
            <a:avLst/>
          </a:prstGeom>
          <a:solidFill>
            <a:srgbClr val="16263A"/>
          </a:solidFill>
          <a:ln/>
        </p:spPr>
      </p:sp>
      <p:pic>
        <p:nvPicPr>
          <p:cNvPr id="7" name="Image 1" descr="preencoded.png"/>
          <p:cNvPicPr>
            <a:picLocks noChangeAspect="1"/>
          </p:cNvPicPr>
          <p:nvPr/>
        </p:nvPicPr>
        <p:blipFill>
          <a:blip r:embed="rId4"/>
          <a:stretch>
            <a:fillRect/>
          </a:stretch>
        </p:blipFill>
        <p:spPr>
          <a:xfrm>
            <a:off x="548640" y="2057400"/>
            <a:ext cx="2567864" cy="1920240"/>
          </a:xfrm>
          <a:prstGeom prst="rect">
            <a:avLst/>
          </a:prstGeom>
        </p:spPr>
      </p:pic>
      <p:sp>
        <p:nvSpPr>
          <p:cNvPr id="8" name="Shape 4"/>
          <p:cNvSpPr/>
          <p:nvPr/>
        </p:nvSpPr>
        <p:spPr>
          <a:xfrm>
            <a:off x="777240" y="3703320"/>
            <a:ext cx="548640" cy="548640"/>
          </a:xfrm>
          <a:prstGeom prst="ellipse">
            <a:avLst/>
          </a:prstGeom>
          <a:solidFill>
            <a:srgbClr val="5D63A5"/>
          </a:solidFill>
          <a:ln w="25400">
            <a:solidFill>
              <a:srgbClr val="0B1621"/>
            </a:solidFill>
            <a:prstDash val="solid"/>
          </a:ln>
        </p:spPr>
      </p:sp>
      <p:sp>
        <p:nvSpPr>
          <p:cNvPr id="9" name="Text 5"/>
          <p:cNvSpPr txBox="1"/>
          <p:nvPr/>
        </p:nvSpPr>
        <p:spPr>
          <a:xfrm>
            <a:off x="777240"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1</a:t>
            </a:r>
            <a:endParaRPr lang="en-US" sz="1800" dirty="0"/>
          </a:p>
        </p:txBody>
      </p:sp>
      <p:sp>
        <p:nvSpPr>
          <p:cNvPr id="10" name="Text 6"/>
          <p:cNvSpPr txBox="1"/>
          <p:nvPr/>
        </p:nvSpPr>
        <p:spPr>
          <a:xfrm>
            <a:off x="777240"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Un pregonero de justicia antes del diluvio</a:t>
            </a:r>
            <a:endParaRPr lang="en-US" sz="1500" dirty="0"/>
          </a:p>
        </p:txBody>
      </p:sp>
      <p:sp>
        <p:nvSpPr>
          <p:cNvPr id="11" name="Text 7"/>
          <p:cNvSpPr txBox="1"/>
          <p:nvPr/>
        </p:nvSpPr>
        <p:spPr>
          <a:xfrm>
            <a:off x="777240"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2 Pedro 2:5</a:t>
            </a:r>
            <a:endParaRPr lang="en-US" sz="1200" dirty="0"/>
          </a:p>
        </p:txBody>
      </p:sp>
      <p:sp>
        <p:nvSpPr>
          <p:cNvPr id="12" name="Shape 8"/>
          <p:cNvSpPr/>
          <p:nvPr/>
        </p:nvSpPr>
        <p:spPr>
          <a:xfrm>
            <a:off x="3390824" y="2057400"/>
            <a:ext cx="2567864" cy="4023360"/>
          </a:xfrm>
          <a:prstGeom prst="rect">
            <a:avLst/>
          </a:prstGeom>
          <a:solidFill>
            <a:srgbClr val="16263A"/>
          </a:solidFill>
          <a:ln/>
        </p:spPr>
      </p:sp>
      <p:pic>
        <p:nvPicPr>
          <p:cNvPr id="13" name="Image 2" descr="preencoded.png"/>
          <p:cNvPicPr>
            <a:picLocks noChangeAspect="1"/>
          </p:cNvPicPr>
          <p:nvPr/>
        </p:nvPicPr>
        <p:blipFill>
          <a:blip r:embed="rId5"/>
          <a:stretch>
            <a:fillRect/>
          </a:stretch>
        </p:blipFill>
        <p:spPr>
          <a:xfrm>
            <a:off x="3390824" y="2057400"/>
            <a:ext cx="2567864" cy="1920240"/>
          </a:xfrm>
          <a:prstGeom prst="rect">
            <a:avLst/>
          </a:prstGeom>
        </p:spPr>
      </p:pic>
      <p:sp>
        <p:nvSpPr>
          <p:cNvPr id="14" name="Shape 9"/>
          <p:cNvSpPr/>
          <p:nvPr/>
        </p:nvSpPr>
        <p:spPr>
          <a:xfrm>
            <a:off x="3619424" y="3703320"/>
            <a:ext cx="548640" cy="548640"/>
          </a:xfrm>
          <a:prstGeom prst="ellipse">
            <a:avLst/>
          </a:prstGeom>
          <a:solidFill>
            <a:srgbClr val="5D63A5"/>
          </a:solidFill>
          <a:ln w="25400">
            <a:solidFill>
              <a:srgbClr val="0B1621"/>
            </a:solidFill>
            <a:prstDash val="solid"/>
          </a:ln>
        </p:spPr>
      </p:sp>
      <p:sp>
        <p:nvSpPr>
          <p:cNvPr id="15" name="Text 10"/>
          <p:cNvSpPr txBox="1"/>
          <p:nvPr/>
        </p:nvSpPr>
        <p:spPr>
          <a:xfrm>
            <a:off x="3619424"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2</a:t>
            </a:r>
            <a:endParaRPr lang="en-US" sz="1800" dirty="0"/>
          </a:p>
        </p:txBody>
      </p:sp>
      <p:sp>
        <p:nvSpPr>
          <p:cNvPr id="16" name="Text 11"/>
          <p:cNvSpPr txBox="1"/>
          <p:nvPr/>
        </p:nvSpPr>
        <p:spPr>
          <a:xfrm>
            <a:off x="3619424"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La profetisa que ordena la batalla</a:t>
            </a:r>
            <a:endParaRPr lang="en-US" sz="1500" dirty="0"/>
          </a:p>
        </p:txBody>
      </p:sp>
      <p:sp>
        <p:nvSpPr>
          <p:cNvPr id="17" name="Text 12"/>
          <p:cNvSpPr txBox="1"/>
          <p:nvPr/>
        </p:nvSpPr>
        <p:spPr>
          <a:xfrm>
            <a:off x="3619424"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Jueces 4:4-16</a:t>
            </a:r>
            <a:endParaRPr lang="en-US" sz="1200" dirty="0"/>
          </a:p>
        </p:txBody>
      </p:sp>
      <p:sp>
        <p:nvSpPr>
          <p:cNvPr id="18" name="Shape 13"/>
          <p:cNvSpPr/>
          <p:nvPr/>
        </p:nvSpPr>
        <p:spPr>
          <a:xfrm>
            <a:off x="6233008" y="2057400"/>
            <a:ext cx="2567864" cy="4023360"/>
          </a:xfrm>
          <a:prstGeom prst="rect">
            <a:avLst/>
          </a:prstGeom>
          <a:solidFill>
            <a:srgbClr val="16263A"/>
          </a:solidFill>
          <a:ln/>
        </p:spPr>
      </p:sp>
      <p:pic>
        <p:nvPicPr>
          <p:cNvPr id="19" name="Image 3" descr="preencoded.png"/>
          <p:cNvPicPr>
            <a:picLocks noChangeAspect="1"/>
          </p:cNvPicPr>
          <p:nvPr/>
        </p:nvPicPr>
        <p:blipFill>
          <a:blip r:embed="rId6"/>
          <a:stretch>
            <a:fillRect/>
          </a:stretch>
        </p:blipFill>
        <p:spPr>
          <a:xfrm>
            <a:off x="6233008" y="2057400"/>
            <a:ext cx="2567864" cy="1920240"/>
          </a:xfrm>
          <a:prstGeom prst="rect">
            <a:avLst/>
          </a:prstGeom>
        </p:spPr>
      </p:pic>
      <p:sp>
        <p:nvSpPr>
          <p:cNvPr id="20" name="Shape 14"/>
          <p:cNvSpPr/>
          <p:nvPr/>
        </p:nvSpPr>
        <p:spPr>
          <a:xfrm>
            <a:off x="6461608" y="3703320"/>
            <a:ext cx="548640" cy="548640"/>
          </a:xfrm>
          <a:prstGeom prst="ellipse">
            <a:avLst/>
          </a:prstGeom>
          <a:solidFill>
            <a:srgbClr val="5D63A5"/>
          </a:solidFill>
          <a:ln w="25400">
            <a:solidFill>
              <a:srgbClr val="0B1621"/>
            </a:solidFill>
            <a:prstDash val="solid"/>
          </a:ln>
        </p:spPr>
      </p:sp>
      <p:sp>
        <p:nvSpPr>
          <p:cNvPr id="21" name="Text 15"/>
          <p:cNvSpPr txBox="1"/>
          <p:nvPr/>
        </p:nvSpPr>
        <p:spPr>
          <a:xfrm>
            <a:off x="6461608"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3</a:t>
            </a:r>
            <a:endParaRPr lang="en-US" sz="1800" dirty="0"/>
          </a:p>
        </p:txBody>
      </p:sp>
      <p:sp>
        <p:nvSpPr>
          <p:cNvPr id="22" name="Text 16"/>
          <p:cNvSpPr txBox="1"/>
          <p:nvPr/>
        </p:nvSpPr>
        <p:spPr>
          <a:xfrm>
            <a:off x="6461608"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Fuego del cielo y un pueblo indeciso</a:t>
            </a:r>
            <a:endParaRPr lang="en-US" sz="1500" dirty="0"/>
          </a:p>
        </p:txBody>
      </p:sp>
      <p:sp>
        <p:nvSpPr>
          <p:cNvPr id="23" name="Text 17"/>
          <p:cNvSpPr txBox="1"/>
          <p:nvPr/>
        </p:nvSpPr>
        <p:spPr>
          <a:xfrm>
            <a:off x="6461608"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1 Reyes 18:21, 38-39</a:t>
            </a:r>
            <a:endParaRPr lang="en-US" sz="1200" dirty="0"/>
          </a:p>
        </p:txBody>
      </p:sp>
      <p:sp>
        <p:nvSpPr>
          <p:cNvPr id="24" name="Shape 18"/>
          <p:cNvSpPr/>
          <p:nvPr/>
        </p:nvSpPr>
        <p:spPr>
          <a:xfrm>
            <a:off x="9075191" y="2057400"/>
            <a:ext cx="2567864" cy="4023360"/>
          </a:xfrm>
          <a:prstGeom prst="rect">
            <a:avLst/>
          </a:prstGeom>
          <a:solidFill>
            <a:srgbClr val="16263A"/>
          </a:solidFill>
          <a:ln/>
        </p:spPr>
      </p:sp>
      <p:pic>
        <p:nvPicPr>
          <p:cNvPr id="25" name="Image 4" descr="preencoded.png"/>
          <p:cNvPicPr>
            <a:picLocks noChangeAspect="1"/>
          </p:cNvPicPr>
          <p:nvPr/>
        </p:nvPicPr>
        <p:blipFill>
          <a:blip r:embed="rId7"/>
          <a:stretch>
            <a:fillRect/>
          </a:stretch>
        </p:blipFill>
        <p:spPr>
          <a:xfrm>
            <a:off x="9075191" y="2057400"/>
            <a:ext cx="2567864" cy="1920240"/>
          </a:xfrm>
          <a:prstGeom prst="rect">
            <a:avLst/>
          </a:prstGeom>
        </p:spPr>
      </p:pic>
      <p:sp>
        <p:nvSpPr>
          <p:cNvPr id="26" name="Shape 19"/>
          <p:cNvSpPr/>
          <p:nvPr/>
        </p:nvSpPr>
        <p:spPr>
          <a:xfrm>
            <a:off x="9303791" y="3703320"/>
            <a:ext cx="548640" cy="548640"/>
          </a:xfrm>
          <a:prstGeom prst="ellipse">
            <a:avLst/>
          </a:prstGeom>
          <a:solidFill>
            <a:srgbClr val="5D63A5"/>
          </a:solidFill>
          <a:ln w="25400">
            <a:solidFill>
              <a:srgbClr val="0B1621"/>
            </a:solidFill>
            <a:prstDash val="solid"/>
          </a:ln>
        </p:spPr>
      </p:sp>
      <p:sp>
        <p:nvSpPr>
          <p:cNvPr id="27" name="Text 20"/>
          <p:cNvSpPr txBox="1"/>
          <p:nvPr/>
        </p:nvSpPr>
        <p:spPr>
          <a:xfrm>
            <a:off x="9303791"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4</a:t>
            </a:r>
            <a:endParaRPr lang="en-US" sz="1800" dirty="0"/>
          </a:p>
        </p:txBody>
      </p:sp>
      <p:sp>
        <p:nvSpPr>
          <p:cNvPr id="28" name="Text 21"/>
          <p:cNvSpPr txBox="1"/>
          <p:nvPr/>
        </p:nvSpPr>
        <p:spPr>
          <a:xfrm>
            <a:off x="9303791"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Un profeta para el tiempo de espera</a:t>
            </a:r>
            <a:endParaRPr lang="en-US" sz="1500" dirty="0"/>
          </a:p>
        </p:txBody>
      </p:sp>
      <p:sp>
        <p:nvSpPr>
          <p:cNvPr id="29" name="Text 22"/>
          <p:cNvSpPr txBox="1"/>
          <p:nvPr/>
        </p:nvSpPr>
        <p:spPr>
          <a:xfrm>
            <a:off x="9303791"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Apocalipsis 1:1-3</a:t>
            </a:r>
            <a:endParaRPr lang="en-US" sz="1200" dirty="0"/>
          </a:p>
        </p:txBody>
      </p:sp>
      <p:pic>
        <p:nvPicPr>
          <p:cNvPr id="30" name="Image 5" descr="preencoded.png"/>
          <p:cNvPicPr>
            <a:picLocks noChangeAspect="1"/>
          </p:cNvPicPr>
          <p:nvPr/>
        </p:nvPicPr>
        <p:blipFill>
          <a:blip r:embed="rId8"/>
          <a:stretch>
            <a:fillRect/>
          </a:stretch>
        </p:blipFill>
        <p:spPr>
          <a:xfrm>
            <a:off x="548640" y="6419088"/>
            <a:ext cx="182880" cy="182880"/>
          </a:xfrm>
          <a:prstGeom prst="rect">
            <a:avLst/>
          </a:prstGeom>
        </p:spPr>
      </p:pic>
      <p:sp>
        <p:nvSpPr>
          <p:cNvPr id="31" name="Text 23"/>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32" name="Text 24"/>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11  ·  MANIFESTACIÓN PROFÉTICA EN MOMENTOS CRUCIALES</a:t>
            </a:r>
            <a:endParaRPr lang="en-US" sz="800" dirty="0"/>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name="Slide 138">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400" dirty="0">
                <a:solidFill>
                  <a:srgbClr val="FFFFFF"/>
                </a:solidFill>
                <a:latin typeface="Calibri" pitchFamily="34" charset="0"/>
                <a:ea typeface="Calibri" pitchFamily="34" charset="-122"/>
                <a:cs typeface="Calibri" pitchFamily="34" charset="-120"/>
              </a:rPr>
              <a:t>Como Noé, quiero advertir con amor a las personas que quiero aunque parezca que nadie escucha. Esta semana hablaré con un familiar o amigo sobre la esperanza del regreso de Jesús, y dejaré los resultados en manos de Dios.</a:t>
            </a:r>
            <a:endParaRPr lang="en-US" sz="140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1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1</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400" b="1" dirty="0">
                <a:solidFill>
                  <a:srgbClr val="0B1621"/>
                </a:solidFill>
                <a:latin typeface="Century Gothic" pitchFamily="34" charset="0"/>
                <a:ea typeface="Century Gothic" pitchFamily="34" charset="-122"/>
                <a:cs typeface="Century Gothic" pitchFamily="34" charset="-120"/>
              </a:rPr>
              <a:t>Un pregonero de justicia antes del diluvio</a:t>
            </a:r>
            <a:endParaRPr lang="en-US" sz="24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¿De qué manera fue Noé un “pregonero de justicia”, y qué muestra el diluvio sobre el juicio y la gracia de Dios?  </a:t>
            </a:r>
            <a:r>
              <a:rPr lang="en-US" sz="1600" b="1" dirty="0">
                <a:solidFill>
                  <a:srgbClr val="5D63A5"/>
                </a:solidFill>
                <a:latin typeface="Calibri" pitchFamily="34" charset="0"/>
                <a:ea typeface="Calibri" pitchFamily="34" charset="-122"/>
                <a:cs typeface="Calibri" pitchFamily="34" charset="-120"/>
              </a:rPr>
              <a:t>2 Pedro 2:5</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Ciento veinte años antes del diluvio, Dios comunicó a Noé su propósito; mientras construía el arca predicaba, y quienes creyeran y se arrepintieran obtendrían perdón y serían salvos</a:t>
            </a:r>
            <a:r>
              <a:rPr lang="en-US" sz="1600" b="1" dirty="0">
                <a:solidFill>
                  <a:srgbClr val="5D63A5"/>
                </a:solidFill>
                <a:latin typeface="Calibri" pitchFamily="34" charset="0"/>
                <a:ea typeface="Calibri" pitchFamily="34" charset="-122"/>
                <a:cs typeface="Calibri" pitchFamily="34" charset="-120"/>
              </a:rPr>
              <a:t> (Génesis 6:13-22)</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Noé, advertido por Dios de cosas que aún no se veían, obedeció con temor reverente; su fe activa condenó al mundo y lo hizo heredero de la justicia</a:t>
            </a:r>
            <a:r>
              <a:rPr lang="en-US" sz="1600" b="1" dirty="0">
                <a:solidFill>
                  <a:srgbClr val="5D63A5"/>
                </a:solidFill>
                <a:latin typeface="Calibri" pitchFamily="34" charset="0"/>
                <a:ea typeface="Calibri" pitchFamily="34" charset="-122"/>
                <a:cs typeface="Calibri" pitchFamily="34" charset="-120"/>
              </a:rPr>
              <a:t> (Hebreos 11:7; Génesis 6:9)</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Tras el juicio, Dios hizo pacto con Noé y con toda la creación; cada arco iris anuncia que Dios cumple sus promesas y sostiene la esperanza de la redención</a:t>
            </a:r>
            <a:r>
              <a:rPr lang="en-US" sz="1600" b="1" dirty="0">
                <a:solidFill>
                  <a:srgbClr val="5D63A5"/>
                </a:solidFill>
                <a:latin typeface="Calibri" pitchFamily="34" charset="0"/>
                <a:ea typeface="Calibri" pitchFamily="34" charset="-122"/>
                <a:cs typeface="Calibri" pitchFamily="34" charset="-120"/>
              </a:rPr>
              <a:t> (Génesis 9:8-17)</a:t>
            </a:r>
            <a:endParaRPr lang="en-US" sz="16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11  ·  MANIFESTACIÓN PROFÉTICA EN MOMENTOS CRUCIALES</a:t>
            </a:r>
            <a:endParaRPr lang="en-US" sz="800" dirty="0"/>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name="Slide 139">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400" dirty="0">
                <a:solidFill>
                  <a:srgbClr val="FFFFFF"/>
                </a:solidFill>
                <a:latin typeface="Calibri" pitchFamily="34" charset="0"/>
                <a:ea typeface="Calibri" pitchFamily="34" charset="-122"/>
                <a:cs typeface="Calibri" pitchFamily="34" charset="-120"/>
              </a:rPr>
              <a:t>Cuando las circunstancias no sean alentadoras, en vez de calcular mis fuerzas como Barac, recordaré que el Señor va delante de mí. Esta semana daré el paso que Dios ya me señaló y le daré a él la gloria del resultado.</a:t>
            </a:r>
            <a:endParaRPr lang="en-US" sz="140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2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2</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800" b="1" dirty="0">
                <a:solidFill>
                  <a:srgbClr val="0B1621"/>
                </a:solidFill>
                <a:latin typeface="Century Gothic" pitchFamily="34" charset="0"/>
                <a:ea typeface="Century Gothic" pitchFamily="34" charset="-122"/>
                <a:cs typeface="Century Gothic" pitchFamily="34" charset="-120"/>
              </a:rPr>
              <a:t>La profetisa que ordena la batalla</a:t>
            </a:r>
            <a:endParaRPr lang="en-US" sz="28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¿Qué hizo Débora por Israel, y por qué la victoria no se atribuye a la habilidad militar de Barac?  </a:t>
            </a:r>
            <a:r>
              <a:rPr lang="en-US" sz="1600" b="1" dirty="0">
                <a:solidFill>
                  <a:srgbClr val="5D63A5"/>
                </a:solidFill>
                <a:latin typeface="Calibri" pitchFamily="34" charset="0"/>
                <a:ea typeface="Calibri" pitchFamily="34" charset="-122"/>
                <a:cs typeface="Calibri" pitchFamily="34" charset="-120"/>
              </a:rPr>
              <a:t>Jueces 4:4-16</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Tras la muerte de Josué, Israel fue oprimido y clamó; Dios levantó jueces que los libraran y envió profetas para renovar el pacto y fortalecerlos contra sus opresores</a:t>
            </a:r>
            <a:r>
              <a:rPr lang="en-US" sz="1600" b="1" dirty="0">
                <a:solidFill>
                  <a:srgbClr val="5D63A5"/>
                </a:solidFill>
                <a:latin typeface="Calibri" pitchFamily="34" charset="0"/>
                <a:ea typeface="Calibri" pitchFamily="34" charset="-122"/>
                <a:cs typeface="Calibri" pitchFamily="34" charset="-120"/>
              </a:rPr>
              <a:t> (Jueces 2:16)</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Débora transmitió el mensaje divino a Barac sin cuestionar la viabilidad de reunir tropas, y dio la señal: “¡Levántate! ¿No ha salido ya el Señor delante de ti?”</a:t>
            </a:r>
            <a:r>
              <a:rPr lang="en-US" sz="1600" b="1" dirty="0">
                <a:solidFill>
                  <a:srgbClr val="5D63A5"/>
                </a:solidFill>
                <a:latin typeface="Calibri" pitchFamily="34" charset="0"/>
                <a:ea typeface="Calibri" pitchFamily="34" charset="-122"/>
                <a:cs typeface="Calibri" pitchFamily="34" charset="-120"/>
              </a:rPr>
              <a:t> (Jueces 4:14)</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En plena celebración, la jueza y el comandante victorioso condujeron a la comunidad a glorificar a Dios y no a sí mismos; esa es la esencia del liderazgo espiritual</a:t>
            </a:r>
            <a:r>
              <a:rPr lang="en-US" sz="1600" b="1" dirty="0">
                <a:solidFill>
                  <a:srgbClr val="5D63A5"/>
                </a:solidFill>
                <a:latin typeface="Calibri" pitchFamily="34" charset="0"/>
                <a:ea typeface="Calibri" pitchFamily="34" charset="-122"/>
                <a:cs typeface="Calibri" pitchFamily="34" charset="-120"/>
              </a:rPr>
              <a:t> (Jueces 5:1-5)</a:t>
            </a:r>
            <a:endParaRPr lang="en-US" sz="16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11  ·  MANIFESTACIÓN PROFÉTICA EN MOMENTOS CRUCIALES</a:t>
            </a:r>
            <a:endParaRPr lang="en-US" sz="800" dirty="0"/>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name="Slide 140">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350" dirty="0">
                <a:solidFill>
                  <a:srgbClr val="FFFFFF"/>
                </a:solidFill>
                <a:latin typeface="Calibri" pitchFamily="34" charset="0"/>
                <a:ea typeface="Calibri" pitchFamily="34" charset="-122"/>
                <a:cs typeface="Calibri" pitchFamily="34" charset="-120"/>
              </a:rPr>
              <a:t>Reconozco que mi naturaleza me empuja a vacilar entre Dios y mis propios deseos. Esta semana identificaré un “Baal” moderno que compite por mi lealtad — dinero, pantallas, aprobación— y tomaré una decisión concreta para poner al Señor primero.</a:t>
            </a:r>
            <a:endParaRPr lang="en-US" sz="135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3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3</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400" b="1" dirty="0">
                <a:solidFill>
                  <a:srgbClr val="0B1621"/>
                </a:solidFill>
                <a:latin typeface="Century Gothic" pitchFamily="34" charset="0"/>
                <a:ea typeface="Century Gothic" pitchFamily="34" charset="-122"/>
                <a:cs typeface="Century Gothic" pitchFamily="34" charset="-120"/>
              </a:rPr>
              <a:t>Fuego del cielo y un pueblo indeciso</a:t>
            </a:r>
            <a:endParaRPr lang="en-US" sz="24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¿Qué produjo en Israel la proclamación de Elías y el fuego del Carmelo, y por qué ese arrepentimiento fue tan efímero?  </a:t>
            </a:r>
            <a:r>
              <a:rPr lang="en-US" sz="1600" b="1" dirty="0">
                <a:solidFill>
                  <a:srgbClr val="5D63A5"/>
                </a:solidFill>
                <a:latin typeface="Calibri" pitchFamily="34" charset="0"/>
                <a:ea typeface="Calibri" pitchFamily="34" charset="-122"/>
                <a:cs typeface="Calibri" pitchFamily="34" charset="-120"/>
              </a:rPr>
              <a:t>1 Reyes 18:21, 38-39</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La monarquía trajo mayor necesidad de profetas que aconsejaran y reprendieran al rey; Elías anunció sequía porque Israel había dejado los mandamientos y seguido a los baales</a:t>
            </a:r>
            <a:r>
              <a:rPr lang="en-US" sz="1600" b="1" dirty="0">
                <a:solidFill>
                  <a:srgbClr val="5D63A5"/>
                </a:solidFill>
                <a:latin typeface="Calibri" pitchFamily="34" charset="0"/>
                <a:ea typeface="Calibri" pitchFamily="34" charset="-122"/>
                <a:cs typeface="Calibri" pitchFamily="34" charset="-120"/>
              </a:rPr>
              <a:t> (1 Reyes 18:17-18)</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Elías preguntó hasta cuándo vacilarían entre dos opiniones y el pueblo calló; solo cuando cayó el fuego se postró confesando “¡El Señor es Dios!”. El mensaje profético conduce al arrepentimiento</a:t>
            </a:r>
            <a:r>
              <a:rPr lang="en-US" sz="1600" b="1" dirty="0">
                <a:solidFill>
                  <a:srgbClr val="5D63A5"/>
                </a:solidFill>
                <a:latin typeface="Calibri" pitchFamily="34" charset="0"/>
                <a:ea typeface="Calibri" pitchFamily="34" charset="-122"/>
                <a:cs typeface="Calibri" pitchFamily="34" charset="-120"/>
              </a:rPr>
              <a:t> (1 Reyes 18:21, 39)</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Siglos después, Dios seguía suplicando por sus profetas, pero el pueblo no quiso oír y fue al exilio; aun así prometió que el Redentor vendría a Sion</a:t>
            </a:r>
            <a:r>
              <a:rPr lang="en-US" sz="1600" b="1" dirty="0">
                <a:solidFill>
                  <a:srgbClr val="5D63A5"/>
                </a:solidFill>
                <a:latin typeface="Calibri" pitchFamily="34" charset="0"/>
                <a:ea typeface="Calibri" pitchFamily="34" charset="-122"/>
                <a:cs typeface="Calibri" pitchFamily="34" charset="-120"/>
              </a:rPr>
              <a:t> (Nehemías 9:30; Isaías 59:1-4, 20)</a:t>
            </a:r>
            <a:endParaRPr lang="en-US" sz="16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11  ·  MANIFESTACIÓN PROFÉTICA EN MOMENTOS CRUCIALES</a:t>
            </a:r>
            <a:endParaRPr lang="en-US" sz="800" dirty="0"/>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name="Slide 141">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400" dirty="0">
                <a:solidFill>
                  <a:srgbClr val="FFFFFF"/>
                </a:solidFill>
                <a:latin typeface="Calibri" pitchFamily="34" charset="0"/>
                <a:ea typeface="Calibri" pitchFamily="34" charset="-122"/>
                <a:cs typeface="Calibri" pitchFamily="34" charset="-120"/>
              </a:rPr>
              <a:t>No recibiré visiones como Juan, pero puedo ser testigo fiel mientras espero. Esta semana contaré a alguien cómo Dios ha obrado en mi vida y revisaré si estoy usando la luz recibida por el don profético o solo la admiro.</a:t>
            </a:r>
            <a:endParaRPr lang="en-US" sz="140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4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4</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400" b="1" dirty="0">
                <a:solidFill>
                  <a:srgbClr val="0B1621"/>
                </a:solidFill>
                <a:latin typeface="Century Gothic" pitchFamily="34" charset="0"/>
                <a:ea typeface="Century Gothic" pitchFamily="34" charset="-122"/>
                <a:cs typeface="Century Gothic" pitchFamily="34" charset="-120"/>
              </a:rPr>
              <a:t>Un profeta para el tiempo de espera</a:t>
            </a:r>
            <a:endParaRPr lang="en-US" sz="24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¿Qué se le pidió a Juan en Patmos, y qué responsabilidad recae hoy sobre nosotros por haber recibido tanta luz?  </a:t>
            </a:r>
            <a:r>
              <a:rPr lang="en-US" sz="1600" b="1" dirty="0">
                <a:solidFill>
                  <a:srgbClr val="5D63A5"/>
                </a:solidFill>
                <a:latin typeface="Calibri" pitchFamily="34" charset="0"/>
                <a:ea typeface="Calibri" pitchFamily="34" charset="-122"/>
                <a:cs typeface="Calibri" pitchFamily="34" charset="-120"/>
              </a:rPr>
              <a:t>Apocalipsis 1:1-3</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A la iglesia que esperaba sin saber cuándo volvería Jesús, Dios le dio por Juan una revelación de los eventos finales y la promesa: “Miren que viene con las nubes”</a:t>
            </a:r>
            <a:r>
              <a:rPr lang="en-US" sz="1600" b="1" dirty="0">
                <a:solidFill>
                  <a:srgbClr val="5D63A5"/>
                </a:solidFill>
                <a:latin typeface="Calibri" pitchFamily="34" charset="0"/>
                <a:ea typeface="Calibri" pitchFamily="34" charset="-122"/>
                <a:cs typeface="Calibri" pitchFamily="34" charset="-120"/>
              </a:rPr>
              <a:t> (Apocalipsis 1:7; Hechos 1:10-11)</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Juan, “compañero en el sufrimiento”, recibió la orden de escribir lo que veía: ánimo y reprensión a las iglesias, el juicio, la segunda venida y la tierra restaurada</a:t>
            </a:r>
            <a:r>
              <a:rPr lang="en-US" sz="1600" b="1" dirty="0">
                <a:solidFill>
                  <a:srgbClr val="5D63A5"/>
                </a:solidFill>
                <a:latin typeface="Calibri" pitchFamily="34" charset="0"/>
                <a:ea typeface="Calibri" pitchFamily="34" charset="-122"/>
                <a:cs typeface="Calibri" pitchFamily="34" charset="-120"/>
              </a:rPr>
              <a:t> (Apocalipsis 1:9; 14:6-16; 21:1-5)</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Tras el chasco de 1844, Dios volvió a hablar en un momento crucial: llamó a Elena Harmon para consolar a los creyentes y guiar la organización, la salud y la educación de la iglesia</a:t>
            </a:r>
            <a:r>
              <a:rPr lang="en-US" sz="1600" b="1" dirty="0">
                <a:solidFill>
                  <a:srgbClr val="5D63A5"/>
                </a:solidFill>
                <a:latin typeface="Calibri" pitchFamily="34" charset="0"/>
                <a:ea typeface="Calibri" pitchFamily="34" charset="-122"/>
                <a:cs typeface="Calibri" pitchFamily="34" charset="-120"/>
              </a:rPr>
              <a:t> (Apocalipsis 19:10; 14:6-12)</a:t>
            </a:r>
            <a:endParaRPr lang="en-US" sz="16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11  ·  MANIFESTACIÓN PROFÉTICA EN MOMENTOS CRUCIALES</a:t>
            </a:r>
            <a:endParaRPr lang="en-US" sz="800" dirty="0"/>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name="Slide 142">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1695" cy="2514600"/>
          </a:xfrm>
          <a:prstGeom prst="rect">
            <a:avLst/>
          </a:prstGeom>
        </p:spPr>
      </p:pic>
      <p:sp>
        <p:nvSpPr>
          <p:cNvPr id="3" name="Shape 0"/>
          <p:cNvSpPr/>
          <p:nvPr/>
        </p:nvSpPr>
        <p:spPr>
          <a:xfrm>
            <a:off x="0" y="0"/>
            <a:ext cx="12191695" cy="2514600"/>
          </a:xfrm>
          <a:prstGeom prst="rect">
            <a:avLst/>
          </a:prstGeom>
          <a:solidFill>
            <a:srgbClr val="0B1621">
              <a:alpha val="45000"/>
            </a:srgbClr>
          </a:solidFill>
          <a:ln/>
        </p:spPr>
      </p:sp>
      <p:sp>
        <p:nvSpPr>
          <p:cNvPr id="4" name="Shape 1"/>
          <p:cNvSpPr/>
          <p:nvPr/>
        </p:nvSpPr>
        <p:spPr>
          <a:xfrm>
            <a:off x="548640" y="502920"/>
            <a:ext cx="3845966" cy="384048"/>
          </a:xfrm>
          <a:prstGeom prst="roundRect">
            <a:avLst>
              <a:gd name="adj" fmla="val 50000"/>
            </a:avLst>
          </a:prstGeom>
          <a:solidFill>
            <a:srgbClr val="5D63A5"/>
          </a:solidFill>
          <a:ln/>
        </p:spPr>
      </p:sp>
      <p:pic>
        <p:nvPicPr>
          <p:cNvPr id="5" name="Image 1" descr="preencoded.png"/>
          <p:cNvPicPr>
            <a:picLocks noChangeAspect="1"/>
          </p:cNvPicPr>
          <p:nvPr/>
        </p:nvPicPr>
        <p:blipFill>
          <a:blip r:embed="rId4"/>
          <a:stretch>
            <a:fillRect/>
          </a:stretch>
        </p:blipFill>
        <p:spPr>
          <a:xfrm>
            <a:off x="694944" y="594360"/>
            <a:ext cx="201168" cy="201168"/>
          </a:xfrm>
          <a:prstGeom prst="rect">
            <a:avLst/>
          </a:prstGeom>
        </p:spPr>
      </p:pic>
      <p:sp>
        <p:nvSpPr>
          <p:cNvPr id="6" name="Text 2"/>
          <p:cNvSpPr txBox="1"/>
          <p:nvPr/>
        </p:nvSpPr>
        <p:spPr>
          <a:xfrm>
            <a:off x="969264" y="502920"/>
            <a:ext cx="3388766"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APLICA · REFLEXIÓN PERSONAL</a:t>
            </a:r>
            <a:endParaRPr lang="en-US" sz="1100" dirty="0"/>
          </a:p>
        </p:txBody>
      </p:sp>
      <p:pic>
        <p:nvPicPr>
          <p:cNvPr id="7" name="Image 2" descr="preencoded.png"/>
          <p:cNvPicPr>
            <a:picLocks noChangeAspect="1"/>
          </p:cNvPicPr>
          <p:nvPr/>
        </p:nvPicPr>
        <p:blipFill>
          <a:blip r:embed="rId5"/>
          <a:stretch>
            <a:fillRect/>
          </a:stretch>
        </p:blipFill>
        <p:spPr>
          <a:xfrm>
            <a:off x="548640" y="2926080"/>
            <a:ext cx="457200" cy="457200"/>
          </a:xfrm>
          <a:prstGeom prst="rect">
            <a:avLst/>
          </a:prstGeom>
        </p:spPr>
      </p:pic>
      <p:sp>
        <p:nvSpPr>
          <p:cNvPr id="8" name="Text 3"/>
          <p:cNvSpPr txBox="1"/>
          <p:nvPr/>
        </p:nvSpPr>
        <p:spPr>
          <a:xfrm>
            <a:off x="1280160" y="2926080"/>
            <a:ext cx="10332720" cy="3291840"/>
          </a:xfrm>
          <a:prstGeom prst="rect">
            <a:avLst/>
          </a:prstGeom>
          <a:noFill/>
          <a:ln/>
        </p:spPr>
        <p:txBody>
          <a:bodyPr wrap="square" lIns="0" tIns="0" rIns="0" bIns="0" rtlCol="0" anchor="t"/>
          <a:lstStyle/>
          <a:p>
            <a:pPr marL="0" indent="0">
              <a:lnSpc>
                <a:spcPct val="115000"/>
              </a:lnSpc>
              <a:spcAft>
                <a:spcPts val="1400"/>
              </a:spcAft>
              <a:buNone/>
            </a:pPr>
            <a:r>
              <a:rPr lang="en-US" sz="2200" i="1" dirty="0">
                <a:solidFill>
                  <a:srgbClr val="1F2233"/>
                </a:solidFill>
                <a:latin typeface="Calibri" pitchFamily="34" charset="0"/>
                <a:ea typeface="Calibri" pitchFamily="34" charset="-122"/>
                <a:cs typeface="Calibri" pitchFamily="34" charset="-120"/>
              </a:rPr>
              <a:t>“Ciento veinte años antes del diluvio, el Señor, mediante un santo ángel, comunicó a Noé su propósito, y le ordenó que construyese un arca. Mientras la construía, debía predicar que Dios iba a traer sobre la tierra un diluvio para destruir a los impíos.”</a:t>
            </a:r>
            <a:endParaRPr lang="en-US" sz="2200" dirty="0"/>
          </a:p>
          <a:p>
            <a:pPr marL="0" indent="0">
              <a:lnSpc>
                <a:spcPct val="115000"/>
              </a:lnSpc>
              <a:buNone/>
            </a:pPr>
            <a:r>
              <a:rPr lang="en-US" sz="1300" b="1" dirty="0">
                <a:solidFill>
                  <a:srgbClr val="5D63A5"/>
                </a:solidFill>
                <a:latin typeface="Century Gothic" pitchFamily="34" charset="0"/>
                <a:ea typeface="Century Gothic" pitchFamily="34" charset="-122"/>
                <a:cs typeface="Century Gothic" pitchFamily="34" charset="-120"/>
              </a:rPr>
              <a:t>— Elena G. de White, Patriarcas y profetas, p. 81</a:t>
            </a:r>
            <a:endParaRPr lang="en-US" sz="2200" dirty="0"/>
          </a:p>
        </p:txBody>
      </p:sp>
      <p:pic>
        <p:nvPicPr>
          <p:cNvPr id="9" name="Image 3" descr="preencoded.png"/>
          <p:cNvPicPr>
            <a:picLocks noChangeAspect="1"/>
          </p:cNvPicPr>
          <p:nvPr/>
        </p:nvPicPr>
        <p:blipFill>
          <a:blip r:embed="rId6"/>
          <a:stretch>
            <a:fillRect/>
          </a:stretch>
        </p:blipFill>
        <p:spPr>
          <a:xfrm>
            <a:off x="548640" y="6419088"/>
            <a:ext cx="182880" cy="182880"/>
          </a:xfrm>
          <a:prstGeom prst="rect">
            <a:avLst/>
          </a:prstGeom>
        </p:spPr>
      </p:pic>
      <p:sp>
        <p:nvSpPr>
          <p:cNvPr id="10" name="Text 4"/>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5A5F73"/>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1" name="Text 5"/>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11  ·  MANIFESTACIÓN PROFÉTICA EN MOMENTOS CRUCIALES</a:t>
            </a:r>
            <a:endParaRPr lang="en-US" sz="800" dirty="0"/>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name="Slide 14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548640" y="822960"/>
            <a:ext cx="1097280" cy="1097280"/>
          </a:xfrm>
          <a:prstGeom prst="ellipse">
            <a:avLst/>
          </a:prstGeom>
          <a:solidFill>
            <a:srgbClr val="5D63A5"/>
          </a:solidFill>
          <a:ln/>
        </p:spPr>
      </p:sp>
      <p:pic>
        <p:nvPicPr>
          <p:cNvPr id="3" name="Image 0" descr="preencoded.png"/>
          <p:cNvPicPr>
            <a:picLocks noChangeAspect="1"/>
          </p:cNvPicPr>
          <p:nvPr/>
        </p:nvPicPr>
        <p:blipFill>
          <a:blip r:embed="rId4"/>
          <a:stretch>
            <a:fillRect/>
          </a:stretch>
        </p:blipFill>
        <p:spPr>
          <a:xfrm>
            <a:off x="841248" y="1097280"/>
            <a:ext cx="512064" cy="548640"/>
          </a:xfrm>
          <a:prstGeom prst="rect">
            <a:avLst/>
          </a:prstGeom>
        </p:spPr>
      </p:pic>
      <p:sp>
        <p:nvSpPr>
          <p:cNvPr id="4" name="Text 1"/>
          <p:cNvSpPr txBox="1"/>
          <p:nvPr/>
        </p:nvSpPr>
        <p:spPr>
          <a:xfrm>
            <a:off x="1920240" y="868680"/>
            <a:ext cx="7315200" cy="1005840"/>
          </a:xfrm>
          <a:prstGeom prst="rect">
            <a:avLst/>
          </a:prstGeom>
          <a:noFill/>
          <a:ln/>
        </p:spPr>
        <p:txBody>
          <a:bodyPr wrap="square" lIns="0" tIns="0" rIns="0" bIns="0" rtlCol="0" anchor="ctr"/>
          <a:lstStyle/>
          <a:p>
            <a:pPr marL="0" indent="0">
              <a:buNone/>
            </a:pPr>
            <a:r>
              <a:rPr lang="en-US" sz="3000" b="1" dirty="0">
                <a:solidFill>
                  <a:srgbClr val="FFFFFF"/>
                </a:solidFill>
                <a:latin typeface="Century Gothic" pitchFamily="34" charset="0"/>
                <a:ea typeface="Century Gothic" pitchFamily="34" charset="-122"/>
                <a:cs typeface="Century Gothic" pitchFamily="34" charset="-120"/>
              </a:rPr>
              <a:t>Reflexiona</a:t>
            </a:r>
            <a:endParaRPr lang="en-US" sz="3000" dirty="0"/>
          </a:p>
          <a:p>
            <a:pPr marL="0" indent="0">
              <a:buNone/>
            </a:pPr>
            <a:r>
              <a:rPr lang="en-US" sz="1400" dirty="0">
                <a:solidFill>
                  <a:srgbClr val="A7ABDE"/>
                </a:solidFill>
                <a:latin typeface="Century Gothic" pitchFamily="34" charset="0"/>
                <a:ea typeface="Century Gothic" pitchFamily="34" charset="-122"/>
                <a:cs typeface="Century Gothic" pitchFamily="34" charset="-120"/>
              </a:rPr>
              <a:t>Un momento personal de introspección</a:t>
            </a:r>
            <a:endParaRPr lang="en-US" sz="3000" dirty="0"/>
          </a:p>
        </p:txBody>
      </p:sp>
      <p:sp>
        <p:nvSpPr>
          <p:cNvPr id="5" name="Text 2"/>
          <p:cNvSpPr txBox="1"/>
          <p:nvPr/>
        </p:nvSpPr>
        <p:spPr>
          <a:xfrm>
            <a:off x="548640" y="2148840"/>
            <a:ext cx="10972800" cy="3840480"/>
          </a:xfrm>
          <a:prstGeom prst="rect">
            <a:avLst/>
          </a:prstGeom>
          <a:noFill/>
          <a:ln/>
        </p:spPr>
        <p:txBody>
          <a:bodyPr wrap="square" lIns="0" tIns="0" rIns="0" bIns="0" rtlCol="0" anchor="ctr"/>
          <a:lstStyle/>
          <a:p>
            <a:pPr marL="0" indent="0">
              <a:lnSpc>
                <a:spcPct val="115000"/>
              </a:lnSpc>
              <a:buNone/>
            </a:pPr>
            <a:r>
              <a:rPr lang="en-US" sz="3200" dirty="0">
                <a:solidFill>
                  <a:srgbClr val="FFFFFF"/>
                </a:solidFill>
                <a:latin typeface="Century Gothic" pitchFamily="34" charset="0"/>
                <a:ea typeface="Century Gothic" pitchFamily="34" charset="-122"/>
                <a:cs typeface="Century Gothic" pitchFamily="34" charset="-120"/>
              </a:rPr>
              <a:t>¿En qué momento crucial de mi vida Dios me habló antes de actuar, y qué advertencia suya estoy postergando esta semana en lugar de obedecer?</a:t>
            </a:r>
            <a:endParaRPr lang="en-US" sz="3200" dirty="0"/>
          </a:p>
        </p:txBody>
      </p:sp>
      <p:pic>
        <p:nvPicPr>
          <p:cNvPr id="6" name="Image 1" descr="preencoded.png"/>
          <p:cNvPicPr>
            <a:picLocks noChangeAspect="1"/>
          </p:cNvPicPr>
          <p:nvPr/>
        </p:nvPicPr>
        <p:blipFill>
          <a:blip r:embed="rId5"/>
          <a:stretch>
            <a:fillRect/>
          </a:stretch>
        </p:blipFill>
        <p:spPr>
          <a:xfrm>
            <a:off x="548640" y="6419088"/>
            <a:ext cx="182880" cy="182880"/>
          </a:xfrm>
          <a:prstGeom prst="rect">
            <a:avLst/>
          </a:prstGeom>
        </p:spPr>
      </p:pic>
      <p:sp>
        <p:nvSpPr>
          <p:cNvPr id="7" name="Text 3"/>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8" name="Text 4"/>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11  ·  MANIFESTACIÓN PROFÉTICA EN MOMENTOS CRUCIALES</a:t>
            </a:r>
            <a:endParaRPr lang="en-US" sz="800" dirty="0"/>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name="Slide 144">
    <p:bg>
      <p:bgPr>
        <a:solidFill>
          <a:srgbClr val="F4F5FB"/>
        </a:solidFill>
        <a:effectLst/>
      </p:bgPr>
    </p:bg>
    <p:spTree>
      <p:nvGrpSpPr>
        <p:cNvPr id="1" name=""/>
        <p:cNvGrpSpPr/>
        <p:nvPr/>
      </p:nvGrpSpPr>
      <p:grpSpPr>
        <a:xfrm>
          <a:off x="0" y="0"/>
          <a:ext cx="0" cy="0"/>
          <a:chOff x="0" y="0"/>
          <a:chExt cx="0" cy="0"/>
        </a:xfrm>
      </p:grpSpPr>
      <p:sp>
        <p:nvSpPr>
          <p:cNvPr id="2" name="Shape 0"/>
          <p:cNvSpPr/>
          <p:nvPr/>
        </p:nvSpPr>
        <p:spPr>
          <a:xfrm>
            <a:off x="548640" y="502920"/>
            <a:ext cx="2792578" cy="384048"/>
          </a:xfrm>
          <a:prstGeom prst="roundRect">
            <a:avLst>
              <a:gd name="adj" fmla="val 50000"/>
            </a:avLst>
          </a:prstGeom>
          <a:solidFill>
            <a:srgbClr val="5D63A5"/>
          </a:solidFill>
          <a:ln/>
        </p:spPr>
      </p:sp>
      <p:pic>
        <p:nvPicPr>
          <p:cNvPr id="3" name="Image 0" descr="preencoded.png"/>
          <p:cNvPicPr>
            <a:picLocks noChangeAspect="1"/>
          </p:cNvPicPr>
          <p:nvPr/>
        </p:nvPicPr>
        <p:blipFill>
          <a:blip r:embed="rId3"/>
          <a:stretch>
            <a:fillRect/>
          </a:stretch>
        </p:blipFill>
        <p:spPr>
          <a:xfrm>
            <a:off x="694944" y="594360"/>
            <a:ext cx="201168" cy="201168"/>
          </a:xfrm>
          <a:prstGeom prst="rect">
            <a:avLst/>
          </a:prstGeom>
        </p:spPr>
      </p:pic>
      <p:sp>
        <p:nvSpPr>
          <p:cNvPr id="4" name="Text 1"/>
          <p:cNvSpPr txBox="1"/>
          <p:nvPr/>
        </p:nvSpPr>
        <p:spPr>
          <a:xfrm>
            <a:off x="969264" y="502920"/>
            <a:ext cx="2335378"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CREA · MI DECISIÓN</a:t>
            </a:r>
            <a:endParaRPr lang="en-US" sz="1100" dirty="0"/>
          </a:p>
        </p:txBody>
      </p:sp>
      <p:sp>
        <p:nvSpPr>
          <p:cNvPr id="5" name="Text 2"/>
          <p:cNvSpPr txBox="1"/>
          <p:nvPr/>
        </p:nvSpPr>
        <p:spPr>
          <a:xfrm>
            <a:off x="548640" y="1097280"/>
            <a:ext cx="8229600" cy="640080"/>
          </a:xfrm>
          <a:prstGeom prst="rect">
            <a:avLst/>
          </a:prstGeom>
          <a:noFill/>
          <a:ln/>
        </p:spPr>
        <p:txBody>
          <a:bodyPr wrap="square" lIns="0" tIns="0" rIns="0" bIns="0" rtlCol="0" anchor="t"/>
          <a:lstStyle/>
          <a:p>
            <a:pPr marL="0" indent="0">
              <a:buNone/>
            </a:pPr>
            <a:r>
              <a:rPr lang="en-US" sz="3200" b="1" dirty="0">
                <a:solidFill>
                  <a:srgbClr val="0B1621"/>
                </a:solidFill>
                <a:latin typeface="Century Gothic" pitchFamily="34" charset="0"/>
                <a:ea typeface="Century Gothic" pitchFamily="34" charset="-122"/>
                <a:cs typeface="Century Gothic" pitchFamily="34" charset="-120"/>
              </a:rPr>
              <a:t>Mi desafío para esta semana</a:t>
            </a:r>
            <a:endParaRPr lang="en-US" sz="3200" dirty="0"/>
          </a:p>
        </p:txBody>
      </p:sp>
      <p:sp>
        <p:nvSpPr>
          <p:cNvPr id="6" name="Text 3"/>
          <p:cNvSpPr txBox="1"/>
          <p:nvPr/>
        </p:nvSpPr>
        <p:spPr>
          <a:xfrm>
            <a:off x="548640" y="1719072"/>
            <a:ext cx="8229600" cy="320040"/>
          </a:xfrm>
          <a:prstGeom prst="rect">
            <a:avLst/>
          </a:prstGeom>
          <a:noFill/>
          <a:ln/>
        </p:spPr>
        <p:txBody>
          <a:bodyPr wrap="square" lIns="0" tIns="0" rIns="0" bIns="0" rtlCol="0" anchor="t"/>
          <a:lstStyle/>
          <a:p>
            <a:pPr marL="0" indent="0">
              <a:buNone/>
            </a:pPr>
            <a:r>
              <a:rPr lang="en-US" sz="1500" i="1" dirty="0">
                <a:solidFill>
                  <a:srgbClr val="5A5F73"/>
                </a:solidFill>
                <a:latin typeface="Calibri" pitchFamily="34" charset="0"/>
                <a:ea typeface="Calibri" pitchFamily="34" charset="-122"/>
                <a:cs typeface="Calibri" pitchFamily="34" charset="-120"/>
              </a:rPr>
              <a:t>Marca tu respuesta honesta:</a:t>
            </a:r>
            <a:endParaRPr lang="en-US" sz="1500" dirty="0"/>
          </a:p>
        </p:txBody>
      </p:sp>
      <p:sp>
        <p:nvSpPr>
          <p:cNvPr id="7" name="Shape 4"/>
          <p:cNvSpPr/>
          <p:nvPr/>
        </p:nvSpPr>
        <p:spPr>
          <a:xfrm>
            <a:off x="548640" y="2240280"/>
            <a:ext cx="11094415" cy="1188720"/>
          </a:xfrm>
          <a:prstGeom prst="rect">
            <a:avLst/>
          </a:prstGeom>
          <a:solidFill>
            <a:srgbClr val="FFFFFF"/>
          </a:solidFill>
          <a:ln w="9525">
            <a:solidFill>
              <a:srgbClr val="DADCEB"/>
            </a:solidFill>
            <a:prstDash val="solid"/>
          </a:ln>
          <a:effectLst>
            <a:outerShdw blurRad="76200" dist="25400" dir="5400000" algn="bl" rotWithShape="0">
              <a:srgbClr val="000000">
                <a:alpha val="8000"/>
              </a:srgbClr>
            </a:outerShdw>
          </a:effectLst>
        </p:spPr>
      </p:sp>
      <p:sp>
        <p:nvSpPr>
          <p:cNvPr id="8" name="Shape 5"/>
          <p:cNvSpPr/>
          <p:nvPr/>
        </p:nvSpPr>
        <p:spPr>
          <a:xfrm>
            <a:off x="822960" y="2532888"/>
            <a:ext cx="603504" cy="603504"/>
          </a:xfrm>
          <a:prstGeom prst="ellipse">
            <a:avLst/>
          </a:prstGeom>
          <a:solidFill>
            <a:srgbClr val="5D63A5"/>
          </a:solidFill>
          <a:ln/>
        </p:spPr>
      </p:sp>
      <p:sp>
        <p:nvSpPr>
          <p:cNvPr id="9" name="Text 6"/>
          <p:cNvSpPr txBox="1"/>
          <p:nvPr/>
        </p:nvSpPr>
        <p:spPr>
          <a:xfrm>
            <a:off x="822960" y="2532888"/>
            <a:ext cx="603504" cy="603504"/>
          </a:xfrm>
          <a:prstGeom prst="rect">
            <a:avLst/>
          </a:prstGeom>
          <a:noFill/>
          <a:ln/>
        </p:spPr>
        <p:txBody>
          <a:bodyPr wrap="square" lIns="0" tIns="0" rIns="0" bIns="0" rtlCol="0" anchor="ctr"/>
          <a:lstStyle/>
          <a:p>
            <a:pPr marL="0" indent="0" algn="ctr">
              <a:buNone/>
            </a:pPr>
            <a:r>
              <a:rPr lang="en-US" sz="2000" b="1" dirty="0">
                <a:solidFill>
                  <a:srgbClr val="FFFFFF"/>
                </a:solidFill>
                <a:latin typeface="Century Gothic" pitchFamily="34" charset="0"/>
                <a:ea typeface="Century Gothic" pitchFamily="34" charset="-122"/>
                <a:cs typeface="Century Gothic" pitchFamily="34" charset="-120"/>
              </a:rPr>
              <a:t>1</a:t>
            </a:r>
            <a:endParaRPr lang="en-US" sz="2000" dirty="0"/>
          </a:p>
        </p:txBody>
      </p:sp>
      <p:sp>
        <p:nvSpPr>
          <p:cNvPr id="10" name="Text 7"/>
          <p:cNvSpPr txBox="1"/>
          <p:nvPr/>
        </p:nvSpPr>
        <p:spPr>
          <a:xfrm>
            <a:off x="1645920" y="2240280"/>
            <a:ext cx="7635240" cy="1188720"/>
          </a:xfrm>
          <a:prstGeom prst="rect">
            <a:avLst/>
          </a:prstGeom>
          <a:noFill/>
          <a:ln/>
        </p:spPr>
        <p:txBody>
          <a:bodyPr wrap="square" lIns="0" tIns="0" rIns="0" bIns="0" rtlCol="0" anchor="ctr"/>
          <a:lstStyle/>
          <a:p>
            <a:pPr marL="0" indent="0">
              <a:buNone/>
            </a:pPr>
            <a:r>
              <a:rPr lang="en-US" sz="1700" dirty="0">
                <a:solidFill>
                  <a:srgbClr val="1F2233"/>
                </a:solidFill>
                <a:latin typeface="Calibri" pitchFamily="34" charset="0"/>
                <a:ea typeface="Calibri" pitchFamily="34" charset="-122"/>
                <a:cs typeface="Calibri" pitchFamily="34" charset="-120"/>
              </a:rPr>
              <a:t>Compartiré esta semana con una persona la esperanza del regreso de Jesús, sin condicionar mi fidelidad a que me escuche.</a:t>
            </a:r>
            <a:r>
              <a:rPr lang="en-US" sz="1700" b="1" dirty="0">
                <a:solidFill>
                  <a:srgbClr val="5D63A5"/>
                </a:solidFill>
                <a:latin typeface="Calibri" pitchFamily="34" charset="0"/>
                <a:ea typeface="Calibri" pitchFamily="34" charset="-122"/>
                <a:cs typeface="Calibri" pitchFamily="34" charset="-120"/>
              </a:rPr>
              <a:t> (2 Pedro 2:5)</a:t>
            </a:r>
            <a:endParaRPr lang="en-US" sz="1700" dirty="0"/>
          </a:p>
        </p:txBody>
      </p:sp>
      <p:sp>
        <p:nvSpPr>
          <p:cNvPr id="11" name="Shape 8"/>
          <p:cNvSpPr/>
          <p:nvPr/>
        </p:nvSpPr>
        <p:spPr>
          <a:xfrm>
            <a:off x="9494215" y="2679192"/>
            <a:ext cx="310896" cy="310896"/>
          </a:xfrm>
          <a:prstGeom prst="roundRect">
            <a:avLst>
              <a:gd name="adj" fmla="val 14706"/>
            </a:avLst>
          </a:prstGeom>
          <a:solidFill>
            <a:srgbClr val="FFFFFF"/>
          </a:solidFill>
          <a:ln w="22225">
            <a:solidFill>
              <a:srgbClr val="EE8A2A"/>
            </a:solidFill>
            <a:prstDash val="solid"/>
          </a:ln>
        </p:spPr>
      </p:sp>
      <p:sp>
        <p:nvSpPr>
          <p:cNvPr id="12" name="Text 9"/>
          <p:cNvSpPr txBox="1"/>
          <p:nvPr/>
        </p:nvSpPr>
        <p:spPr>
          <a:xfrm>
            <a:off x="9896551" y="2679192"/>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Sí</a:t>
            </a:r>
            <a:endParaRPr lang="en-US" sz="1500" dirty="0"/>
          </a:p>
        </p:txBody>
      </p:sp>
      <p:sp>
        <p:nvSpPr>
          <p:cNvPr id="13" name="Shape 10"/>
          <p:cNvSpPr/>
          <p:nvPr/>
        </p:nvSpPr>
        <p:spPr>
          <a:xfrm>
            <a:off x="10500055" y="2679192"/>
            <a:ext cx="310896" cy="310896"/>
          </a:xfrm>
          <a:prstGeom prst="roundRect">
            <a:avLst>
              <a:gd name="adj" fmla="val 14706"/>
            </a:avLst>
          </a:prstGeom>
          <a:solidFill>
            <a:srgbClr val="FFFFFF"/>
          </a:solidFill>
          <a:ln w="22225">
            <a:solidFill>
              <a:srgbClr val="EE8A2A"/>
            </a:solidFill>
            <a:prstDash val="solid"/>
          </a:ln>
        </p:spPr>
      </p:sp>
      <p:sp>
        <p:nvSpPr>
          <p:cNvPr id="14" name="Text 11"/>
          <p:cNvSpPr txBox="1"/>
          <p:nvPr/>
        </p:nvSpPr>
        <p:spPr>
          <a:xfrm>
            <a:off x="10902391" y="2679192"/>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No</a:t>
            </a:r>
            <a:endParaRPr lang="en-US" sz="1500" dirty="0"/>
          </a:p>
        </p:txBody>
      </p:sp>
      <p:sp>
        <p:nvSpPr>
          <p:cNvPr id="15" name="Shape 12"/>
          <p:cNvSpPr/>
          <p:nvPr/>
        </p:nvSpPr>
        <p:spPr>
          <a:xfrm>
            <a:off x="548640" y="3630168"/>
            <a:ext cx="11094415" cy="1188720"/>
          </a:xfrm>
          <a:prstGeom prst="rect">
            <a:avLst/>
          </a:prstGeom>
          <a:solidFill>
            <a:srgbClr val="FFFFFF"/>
          </a:solidFill>
          <a:ln w="9525">
            <a:solidFill>
              <a:srgbClr val="DADCEB"/>
            </a:solidFill>
            <a:prstDash val="solid"/>
          </a:ln>
          <a:effectLst>
            <a:outerShdw blurRad="76200" dist="25400" dir="5400000" algn="bl" rotWithShape="0">
              <a:srgbClr val="000000">
                <a:alpha val="8000"/>
              </a:srgbClr>
            </a:outerShdw>
          </a:effectLst>
        </p:spPr>
      </p:sp>
      <p:sp>
        <p:nvSpPr>
          <p:cNvPr id="16" name="Shape 13"/>
          <p:cNvSpPr/>
          <p:nvPr/>
        </p:nvSpPr>
        <p:spPr>
          <a:xfrm>
            <a:off x="822960" y="3922776"/>
            <a:ext cx="603504" cy="603504"/>
          </a:xfrm>
          <a:prstGeom prst="ellipse">
            <a:avLst/>
          </a:prstGeom>
          <a:solidFill>
            <a:srgbClr val="5D63A5"/>
          </a:solidFill>
          <a:ln/>
        </p:spPr>
      </p:sp>
      <p:sp>
        <p:nvSpPr>
          <p:cNvPr id="17" name="Text 14"/>
          <p:cNvSpPr txBox="1"/>
          <p:nvPr/>
        </p:nvSpPr>
        <p:spPr>
          <a:xfrm>
            <a:off x="822960" y="3922776"/>
            <a:ext cx="603504" cy="603504"/>
          </a:xfrm>
          <a:prstGeom prst="rect">
            <a:avLst/>
          </a:prstGeom>
          <a:noFill/>
          <a:ln/>
        </p:spPr>
        <p:txBody>
          <a:bodyPr wrap="square" lIns="0" tIns="0" rIns="0" bIns="0" rtlCol="0" anchor="ctr"/>
          <a:lstStyle/>
          <a:p>
            <a:pPr marL="0" indent="0" algn="ctr">
              <a:buNone/>
            </a:pPr>
            <a:r>
              <a:rPr lang="en-US" sz="2000" b="1" dirty="0">
                <a:solidFill>
                  <a:srgbClr val="FFFFFF"/>
                </a:solidFill>
                <a:latin typeface="Century Gothic" pitchFamily="34" charset="0"/>
                <a:ea typeface="Century Gothic" pitchFamily="34" charset="-122"/>
                <a:cs typeface="Century Gothic" pitchFamily="34" charset="-120"/>
              </a:rPr>
              <a:t>2</a:t>
            </a:r>
            <a:endParaRPr lang="en-US" sz="2000" dirty="0"/>
          </a:p>
        </p:txBody>
      </p:sp>
      <p:sp>
        <p:nvSpPr>
          <p:cNvPr id="18" name="Text 15"/>
          <p:cNvSpPr txBox="1"/>
          <p:nvPr/>
        </p:nvSpPr>
        <p:spPr>
          <a:xfrm>
            <a:off x="1645920" y="3630168"/>
            <a:ext cx="7635240" cy="1188720"/>
          </a:xfrm>
          <a:prstGeom prst="rect">
            <a:avLst/>
          </a:prstGeom>
          <a:noFill/>
          <a:ln/>
        </p:spPr>
        <p:txBody>
          <a:bodyPr wrap="square" lIns="0" tIns="0" rIns="0" bIns="0" rtlCol="0" anchor="ctr"/>
          <a:lstStyle/>
          <a:p>
            <a:pPr marL="0" indent="0">
              <a:buNone/>
            </a:pPr>
            <a:r>
              <a:rPr lang="en-US" sz="1700" dirty="0">
                <a:solidFill>
                  <a:srgbClr val="1F2233"/>
                </a:solidFill>
                <a:latin typeface="Calibri" pitchFamily="34" charset="0"/>
                <a:ea typeface="Calibri" pitchFamily="34" charset="-122"/>
                <a:cs typeface="Calibri" pitchFamily="34" charset="-120"/>
              </a:rPr>
              <a:t>Daré un paso de fe en una situación difícil que he estado evitando, confiando en que el Señor va delante de mí.</a:t>
            </a:r>
            <a:r>
              <a:rPr lang="en-US" sz="1700" b="1" dirty="0">
                <a:solidFill>
                  <a:srgbClr val="5D63A5"/>
                </a:solidFill>
                <a:latin typeface="Calibri" pitchFamily="34" charset="0"/>
                <a:ea typeface="Calibri" pitchFamily="34" charset="-122"/>
                <a:cs typeface="Calibri" pitchFamily="34" charset="-120"/>
              </a:rPr>
              <a:t> (Jueces 4:14)</a:t>
            </a:r>
            <a:endParaRPr lang="en-US" sz="1700" dirty="0"/>
          </a:p>
        </p:txBody>
      </p:sp>
      <p:sp>
        <p:nvSpPr>
          <p:cNvPr id="19" name="Shape 16"/>
          <p:cNvSpPr/>
          <p:nvPr/>
        </p:nvSpPr>
        <p:spPr>
          <a:xfrm>
            <a:off x="9494215" y="4069080"/>
            <a:ext cx="310896" cy="310896"/>
          </a:xfrm>
          <a:prstGeom prst="roundRect">
            <a:avLst>
              <a:gd name="adj" fmla="val 14706"/>
            </a:avLst>
          </a:prstGeom>
          <a:solidFill>
            <a:srgbClr val="FFFFFF"/>
          </a:solidFill>
          <a:ln w="22225">
            <a:solidFill>
              <a:srgbClr val="EE8A2A"/>
            </a:solidFill>
            <a:prstDash val="solid"/>
          </a:ln>
        </p:spPr>
      </p:sp>
      <p:sp>
        <p:nvSpPr>
          <p:cNvPr id="20" name="Text 17"/>
          <p:cNvSpPr txBox="1"/>
          <p:nvPr/>
        </p:nvSpPr>
        <p:spPr>
          <a:xfrm>
            <a:off x="9896551" y="4069080"/>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Sí</a:t>
            </a:r>
            <a:endParaRPr lang="en-US" sz="1500" dirty="0"/>
          </a:p>
        </p:txBody>
      </p:sp>
      <p:sp>
        <p:nvSpPr>
          <p:cNvPr id="21" name="Shape 18"/>
          <p:cNvSpPr/>
          <p:nvPr/>
        </p:nvSpPr>
        <p:spPr>
          <a:xfrm>
            <a:off x="10500055" y="4069080"/>
            <a:ext cx="310896" cy="310896"/>
          </a:xfrm>
          <a:prstGeom prst="roundRect">
            <a:avLst>
              <a:gd name="adj" fmla="val 14706"/>
            </a:avLst>
          </a:prstGeom>
          <a:solidFill>
            <a:srgbClr val="FFFFFF"/>
          </a:solidFill>
          <a:ln w="22225">
            <a:solidFill>
              <a:srgbClr val="EE8A2A"/>
            </a:solidFill>
            <a:prstDash val="solid"/>
          </a:ln>
        </p:spPr>
      </p:sp>
      <p:sp>
        <p:nvSpPr>
          <p:cNvPr id="22" name="Text 19"/>
          <p:cNvSpPr txBox="1"/>
          <p:nvPr/>
        </p:nvSpPr>
        <p:spPr>
          <a:xfrm>
            <a:off x="10902391" y="4069080"/>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No</a:t>
            </a:r>
            <a:endParaRPr lang="en-US" sz="1500" dirty="0"/>
          </a:p>
        </p:txBody>
      </p:sp>
      <p:sp>
        <p:nvSpPr>
          <p:cNvPr id="23" name="Shape 20"/>
          <p:cNvSpPr/>
          <p:nvPr/>
        </p:nvSpPr>
        <p:spPr>
          <a:xfrm>
            <a:off x="548640" y="5020056"/>
            <a:ext cx="11094415" cy="1188720"/>
          </a:xfrm>
          <a:prstGeom prst="rect">
            <a:avLst/>
          </a:prstGeom>
          <a:solidFill>
            <a:srgbClr val="FFFFFF"/>
          </a:solidFill>
          <a:ln w="9525">
            <a:solidFill>
              <a:srgbClr val="DADCEB"/>
            </a:solidFill>
            <a:prstDash val="solid"/>
          </a:ln>
          <a:effectLst>
            <a:outerShdw blurRad="76200" dist="25400" dir="5400000" algn="bl" rotWithShape="0">
              <a:srgbClr val="000000">
                <a:alpha val="8000"/>
              </a:srgbClr>
            </a:outerShdw>
          </a:effectLst>
        </p:spPr>
      </p:sp>
      <p:sp>
        <p:nvSpPr>
          <p:cNvPr id="24" name="Shape 21"/>
          <p:cNvSpPr/>
          <p:nvPr/>
        </p:nvSpPr>
        <p:spPr>
          <a:xfrm>
            <a:off x="822960" y="5312664"/>
            <a:ext cx="603504" cy="603504"/>
          </a:xfrm>
          <a:prstGeom prst="ellipse">
            <a:avLst/>
          </a:prstGeom>
          <a:solidFill>
            <a:srgbClr val="5D63A5"/>
          </a:solidFill>
          <a:ln/>
        </p:spPr>
      </p:sp>
      <p:sp>
        <p:nvSpPr>
          <p:cNvPr id="25" name="Text 22"/>
          <p:cNvSpPr txBox="1"/>
          <p:nvPr/>
        </p:nvSpPr>
        <p:spPr>
          <a:xfrm>
            <a:off x="822960" y="5312664"/>
            <a:ext cx="603504" cy="603504"/>
          </a:xfrm>
          <a:prstGeom prst="rect">
            <a:avLst/>
          </a:prstGeom>
          <a:noFill/>
          <a:ln/>
        </p:spPr>
        <p:txBody>
          <a:bodyPr wrap="square" lIns="0" tIns="0" rIns="0" bIns="0" rtlCol="0" anchor="ctr"/>
          <a:lstStyle/>
          <a:p>
            <a:pPr marL="0" indent="0" algn="ctr">
              <a:buNone/>
            </a:pPr>
            <a:r>
              <a:rPr lang="en-US" sz="2000" b="1" dirty="0">
                <a:solidFill>
                  <a:srgbClr val="FFFFFF"/>
                </a:solidFill>
                <a:latin typeface="Century Gothic" pitchFamily="34" charset="0"/>
                <a:ea typeface="Century Gothic" pitchFamily="34" charset="-122"/>
                <a:cs typeface="Century Gothic" pitchFamily="34" charset="-120"/>
              </a:rPr>
              <a:t>3</a:t>
            </a:r>
            <a:endParaRPr lang="en-US" sz="2000" dirty="0"/>
          </a:p>
        </p:txBody>
      </p:sp>
      <p:sp>
        <p:nvSpPr>
          <p:cNvPr id="26" name="Text 23"/>
          <p:cNvSpPr txBox="1"/>
          <p:nvPr/>
        </p:nvSpPr>
        <p:spPr>
          <a:xfrm>
            <a:off x="1645920" y="5020056"/>
            <a:ext cx="7635240" cy="1188720"/>
          </a:xfrm>
          <a:prstGeom prst="rect">
            <a:avLst/>
          </a:prstGeom>
          <a:noFill/>
          <a:ln/>
        </p:spPr>
        <p:txBody>
          <a:bodyPr wrap="square" lIns="0" tIns="0" rIns="0" bIns="0" rtlCol="0" anchor="ctr"/>
          <a:lstStyle/>
          <a:p>
            <a:pPr marL="0" indent="0">
              <a:buNone/>
            </a:pPr>
            <a:r>
              <a:rPr lang="en-US" sz="1700" dirty="0">
                <a:solidFill>
                  <a:srgbClr val="1F2233"/>
                </a:solidFill>
                <a:latin typeface="Calibri" pitchFamily="34" charset="0"/>
                <a:ea typeface="Calibri" pitchFamily="34" charset="-122"/>
                <a:cs typeface="Calibri" pitchFamily="34" charset="-120"/>
              </a:rPr>
              <a:t>Dejaré de vacilar entre dos opiniones: identificaré un ídolo que compite con Dios y lo apartaré de mi rutina esta semana.</a:t>
            </a:r>
            <a:r>
              <a:rPr lang="en-US" sz="1700" b="1" dirty="0">
                <a:solidFill>
                  <a:srgbClr val="5D63A5"/>
                </a:solidFill>
                <a:latin typeface="Calibri" pitchFamily="34" charset="0"/>
                <a:ea typeface="Calibri" pitchFamily="34" charset="-122"/>
                <a:cs typeface="Calibri" pitchFamily="34" charset="-120"/>
              </a:rPr>
              <a:t> (1 Reyes 18:21)</a:t>
            </a:r>
            <a:endParaRPr lang="en-US" sz="1700" dirty="0"/>
          </a:p>
        </p:txBody>
      </p:sp>
      <p:sp>
        <p:nvSpPr>
          <p:cNvPr id="27" name="Shape 24"/>
          <p:cNvSpPr/>
          <p:nvPr/>
        </p:nvSpPr>
        <p:spPr>
          <a:xfrm>
            <a:off x="9494215" y="5458968"/>
            <a:ext cx="310896" cy="310896"/>
          </a:xfrm>
          <a:prstGeom prst="roundRect">
            <a:avLst>
              <a:gd name="adj" fmla="val 14706"/>
            </a:avLst>
          </a:prstGeom>
          <a:solidFill>
            <a:srgbClr val="FFFFFF"/>
          </a:solidFill>
          <a:ln w="22225">
            <a:solidFill>
              <a:srgbClr val="EE8A2A"/>
            </a:solidFill>
            <a:prstDash val="solid"/>
          </a:ln>
        </p:spPr>
      </p:sp>
      <p:sp>
        <p:nvSpPr>
          <p:cNvPr id="28" name="Text 25"/>
          <p:cNvSpPr txBox="1"/>
          <p:nvPr/>
        </p:nvSpPr>
        <p:spPr>
          <a:xfrm>
            <a:off x="9896551" y="5458968"/>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Sí</a:t>
            </a:r>
            <a:endParaRPr lang="en-US" sz="1500" dirty="0"/>
          </a:p>
        </p:txBody>
      </p:sp>
      <p:sp>
        <p:nvSpPr>
          <p:cNvPr id="29" name="Shape 26"/>
          <p:cNvSpPr/>
          <p:nvPr/>
        </p:nvSpPr>
        <p:spPr>
          <a:xfrm>
            <a:off x="10500055" y="5458968"/>
            <a:ext cx="310896" cy="310896"/>
          </a:xfrm>
          <a:prstGeom prst="roundRect">
            <a:avLst>
              <a:gd name="adj" fmla="val 14706"/>
            </a:avLst>
          </a:prstGeom>
          <a:solidFill>
            <a:srgbClr val="FFFFFF"/>
          </a:solidFill>
          <a:ln w="22225">
            <a:solidFill>
              <a:srgbClr val="EE8A2A"/>
            </a:solidFill>
            <a:prstDash val="solid"/>
          </a:ln>
        </p:spPr>
      </p:sp>
      <p:sp>
        <p:nvSpPr>
          <p:cNvPr id="30" name="Text 27"/>
          <p:cNvSpPr txBox="1"/>
          <p:nvPr/>
        </p:nvSpPr>
        <p:spPr>
          <a:xfrm>
            <a:off x="10902391" y="5458968"/>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No</a:t>
            </a:r>
            <a:endParaRPr lang="en-US" sz="1500" dirty="0"/>
          </a:p>
        </p:txBody>
      </p:sp>
      <p:pic>
        <p:nvPicPr>
          <p:cNvPr id="31" name="Image 1" descr="preencoded.png"/>
          <p:cNvPicPr>
            <a:picLocks noChangeAspect="1"/>
          </p:cNvPicPr>
          <p:nvPr/>
        </p:nvPicPr>
        <p:blipFill>
          <a:blip r:embed="rId4"/>
          <a:stretch>
            <a:fillRect/>
          </a:stretch>
        </p:blipFill>
        <p:spPr>
          <a:xfrm>
            <a:off x="548640" y="6419088"/>
            <a:ext cx="182880" cy="182880"/>
          </a:xfrm>
          <a:prstGeom prst="rect">
            <a:avLst/>
          </a:prstGeom>
        </p:spPr>
      </p:pic>
      <p:sp>
        <p:nvSpPr>
          <p:cNvPr id="32" name="Text 28"/>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5A5F73"/>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33" name="Text 29"/>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11  ·  MANIFESTACIÓN PROFÉTICA EN MOMENTOS CRUCIALES</a:t>
            </a:r>
            <a:endParaRPr lang="en-US" sz="800" dirty="0"/>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name="Slide 14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4"/>
          <a:stretch>
            <a:fillRect/>
          </a:stretch>
        </p:blipFill>
        <p:spPr>
          <a:xfrm>
            <a:off x="5730088" y="640080"/>
            <a:ext cx="731520" cy="731520"/>
          </a:xfrm>
          <a:prstGeom prst="rect">
            <a:avLst/>
          </a:prstGeom>
        </p:spPr>
      </p:pic>
      <p:sp>
        <p:nvSpPr>
          <p:cNvPr id="3" name="Text 0"/>
          <p:cNvSpPr txBox="1"/>
          <p:nvPr/>
        </p:nvSpPr>
        <p:spPr>
          <a:xfrm>
            <a:off x="1066648" y="1645920"/>
            <a:ext cx="10058400" cy="4206240"/>
          </a:xfrm>
          <a:prstGeom prst="rect">
            <a:avLst/>
          </a:prstGeom>
          <a:noFill/>
          <a:ln/>
        </p:spPr>
        <p:txBody>
          <a:bodyPr wrap="square" lIns="0" tIns="0" rIns="0" bIns="0" rtlCol="0" anchor="ctr"/>
          <a:lstStyle/>
          <a:p>
            <a:pPr marL="0" indent="0" algn="ctr">
              <a:lnSpc>
                <a:spcPct val="112000"/>
              </a:lnSpc>
              <a:spcAft>
                <a:spcPts val="1800"/>
              </a:spcAft>
              <a:buNone/>
            </a:pPr>
            <a:r>
              <a:rPr lang="en-US" sz="3200" i="1" dirty="0">
                <a:solidFill>
                  <a:srgbClr val="FFFFFF"/>
                </a:solidFill>
                <a:latin typeface="Century Gothic" pitchFamily="34" charset="0"/>
                <a:ea typeface="Century Gothic" pitchFamily="34" charset="-122"/>
                <a:cs typeface="Century Gothic" pitchFamily="34" charset="-120"/>
              </a:rPr>
              <a:t>“Nada hace Dios, el Señor, sin revelar su secreto a sus siervos los profetas”</a:t>
            </a:r>
            <a:endParaRPr lang="en-US" sz="3200" dirty="0"/>
          </a:p>
          <a:p>
            <a:pPr marL="0" indent="0" algn="ctr">
              <a:lnSpc>
                <a:spcPct val="112000"/>
              </a:lnSpc>
              <a:buNone/>
            </a:pPr>
            <a:r>
              <a:rPr lang="en-US" sz="2200" b="1" dirty="0">
                <a:solidFill>
                  <a:srgbClr val="A7ABDE"/>
                </a:solidFill>
                <a:latin typeface="Century Gothic" pitchFamily="34" charset="0"/>
                <a:ea typeface="Century Gothic" pitchFamily="34" charset="-122"/>
                <a:cs typeface="Century Gothic" pitchFamily="34" charset="-120"/>
              </a:rPr>
              <a:t>Amós 3:7</a:t>
            </a:r>
            <a:endParaRPr lang="en-US" sz="3200" dirty="0"/>
          </a:p>
        </p:txBody>
      </p:sp>
      <p:sp>
        <p:nvSpPr>
          <p:cNvPr id="4" name="Text 1"/>
          <p:cNvSpPr txBox="1"/>
          <p:nvPr/>
        </p:nvSpPr>
        <p:spPr>
          <a:xfrm>
            <a:off x="0" y="6172200"/>
            <a:ext cx="12191695" cy="274320"/>
          </a:xfrm>
          <a:prstGeom prst="rect">
            <a:avLst/>
          </a:prstGeom>
          <a:noFill/>
          <a:ln/>
        </p:spPr>
        <p:txBody>
          <a:bodyPr wrap="square" lIns="0" tIns="0" rIns="0" bIns="0" rtlCol="0" anchor="t"/>
          <a:lstStyle/>
          <a:p>
            <a:pPr marL="0" indent="0" algn="ctr">
              <a:buNone/>
            </a:pPr>
            <a:r>
              <a:rPr lang="en-US" sz="1000" kern="0" spc="300" dirty="0">
                <a:solidFill>
                  <a:srgbClr val="A7ABDE"/>
                </a:solidFill>
                <a:latin typeface="Century Gothic" pitchFamily="34" charset="0"/>
                <a:ea typeface="Century Gothic" pitchFamily="34" charset="-122"/>
                <a:cs typeface="Century Gothic" pitchFamily="34" charset="-120"/>
              </a:rPr>
              <a:t>DR. TITO GOICOCHEA M.  -  NEED DSA</a:t>
            </a:r>
            <a:endParaRPr lang="en-US" sz="1000" dirty="0"/>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name="Slide 14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502920"/>
            <a:ext cx="5486400" cy="274320"/>
          </a:xfrm>
          <a:prstGeom prst="rect">
            <a:avLst/>
          </a:prstGeom>
          <a:noFill/>
          <a:ln/>
        </p:spPr>
        <p:txBody>
          <a:bodyPr wrap="square" lIns="0" tIns="0" rIns="0" bIns="0" rtlCol="0" anchor="t"/>
          <a:lstStyle/>
          <a:p>
            <a:pPr marL="0" indent="0">
              <a:buNone/>
            </a:pPr>
            <a:r>
              <a:rPr lang="en-US" sz="1300" b="1" kern="0" spc="500" dirty="0">
                <a:solidFill>
                  <a:srgbClr val="FFFFFF"/>
                </a:solidFill>
                <a:latin typeface="Century Gothic" pitchFamily="34" charset="0"/>
                <a:ea typeface="Century Gothic" pitchFamily="34" charset="-122"/>
                <a:cs typeface="Century Gothic" pitchFamily="34" charset="-120"/>
              </a:rPr>
              <a:t>EL DON DE PROFECÍA</a:t>
            </a:r>
            <a:endParaRPr lang="en-US" sz="1300" dirty="0"/>
          </a:p>
        </p:txBody>
      </p:sp>
      <p:sp>
        <p:nvSpPr>
          <p:cNvPr id="3" name="Text 1"/>
          <p:cNvSpPr txBox="1"/>
          <p:nvPr/>
        </p:nvSpPr>
        <p:spPr>
          <a:xfrm>
            <a:off x="548640" y="822960"/>
            <a:ext cx="5943600" cy="274320"/>
          </a:xfrm>
          <a:prstGeom prst="rect">
            <a:avLst/>
          </a:prstGeom>
          <a:noFill/>
          <a:ln/>
        </p:spPr>
        <p:txBody>
          <a:bodyPr wrap="square" lIns="0" tIns="0" rIns="0" bIns="0" rtlCol="0" anchor="t"/>
          <a:lstStyle/>
          <a:p>
            <a:pPr marL="0" indent="0">
              <a:buNone/>
            </a:pPr>
            <a:r>
              <a:rPr lang="en-US" sz="1100" kern="0" spc="100" dirty="0">
                <a:solidFill>
                  <a:srgbClr val="A7ABDE"/>
                </a:solidFill>
                <a:latin typeface="Calibri" pitchFamily="34" charset="0"/>
                <a:ea typeface="Calibri" pitchFamily="34" charset="-122"/>
                <a:cs typeface="Calibri" pitchFamily="34" charset="-120"/>
              </a:rPr>
              <a:t>Guía didáctica · Escuela Sabática de Adultos · IV Trimestre 2026</a:t>
            </a:r>
            <a:endParaRPr lang="en-US" sz="1100" dirty="0"/>
          </a:p>
        </p:txBody>
      </p:sp>
      <p:sp>
        <p:nvSpPr>
          <p:cNvPr id="4" name="Text 2"/>
          <p:cNvSpPr txBox="1"/>
          <p:nvPr/>
        </p:nvSpPr>
        <p:spPr>
          <a:xfrm>
            <a:off x="502920" y="1874520"/>
            <a:ext cx="2377440" cy="1325880"/>
          </a:xfrm>
          <a:prstGeom prst="rect">
            <a:avLst/>
          </a:prstGeom>
          <a:noFill/>
          <a:ln/>
        </p:spPr>
        <p:txBody>
          <a:bodyPr wrap="square" lIns="0" tIns="0" rIns="0" bIns="0" rtlCol="0" anchor="b"/>
          <a:lstStyle/>
          <a:p>
            <a:pPr marL="0" indent="0">
              <a:buNone/>
            </a:pPr>
            <a:r>
              <a:rPr lang="en-US" sz="9600" b="1" dirty="0">
                <a:solidFill>
                  <a:srgbClr val="A7ABDE"/>
                </a:solidFill>
                <a:latin typeface="Century Gothic" pitchFamily="34" charset="0"/>
                <a:ea typeface="Century Gothic" pitchFamily="34" charset="-122"/>
                <a:cs typeface="Century Gothic" pitchFamily="34" charset="-120"/>
              </a:rPr>
              <a:t>12</a:t>
            </a:r>
            <a:endParaRPr lang="en-US" sz="9600" dirty="0"/>
          </a:p>
        </p:txBody>
      </p:sp>
      <p:sp>
        <p:nvSpPr>
          <p:cNvPr id="5" name="Shape 3"/>
          <p:cNvSpPr/>
          <p:nvPr/>
        </p:nvSpPr>
        <p:spPr>
          <a:xfrm>
            <a:off x="2788920" y="2331720"/>
            <a:ext cx="0" cy="777240"/>
          </a:xfrm>
          <a:prstGeom prst="line">
            <a:avLst/>
          </a:prstGeom>
          <a:noFill/>
          <a:ln w="12700">
            <a:solidFill>
              <a:srgbClr val="A7ABDE"/>
            </a:solidFill>
            <a:prstDash val="solid"/>
          </a:ln>
        </p:spPr>
      </p:sp>
      <p:sp>
        <p:nvSpPr>
          <p:cNvPr id="6" name="Text 4"/>
          <p:cNvSpPr txBox="1"/>
          <p:nvPr/>
        </p:nvSpPr>
        <p:spPr>
          <a:xfrm>
            <a:off x="2971800" y="2377440"/>
            <a:ext cx="2194560" cy="731520"/>
          </a:xfrm>
          <a:prstGeom prst="rect">
            <a:avLst/>
          </a:prstGeom>
          <a:noFill/>
          <a:ln/>
        </p:spPr>
        <p:txBody>
          <a:bodyPr wrap="square" lIns="0" tIns="0" rIns="0" bIns="0" rtlCol="0" anchor="ctr"/>
          <a:lstStyle/>
          <a:p>
            <a:pPr marL="0" indent="0">
              <a:buNone/>
            </a:pPr>
            <a:r>
              <a:rPr lang="en-US" sz="1400" b="1" kern="0" spc="400" dirty="0">
                <a:solidFill>
                  <a:srgbClr val="FFFFFF"/>
                </a:solidFill>
                <a:latin typeface="Century Gothic" pitchFamily="34" charset="0"/>
                <a:ea typeface="Century Gothic" pitchFamily="34" charset="-122"/>
                <a:cs typeface="Century Gothic" pitchFamily="34" charset="-120"/>
              </a:rPr>
              <a:t>LECCIÓN</a:t>
            </a:r>
            <a:endParaRPr lang="en-US" sz="1400" dirty="0"/>
          </a:p>
          <a:p>
            <a:pPr marL="0" indent="0">
              <a:buNone/>
            </a:pPr>
            <a:r>
              <a:rPr lang="en-US" sz="1100" kern="0" spc="200" dirty="0">
                <a:solidFill>
                  <a:srgbClr val="A7ABDE"/>
                </a:solidFill>
                <a:latin typeface="Century Gothic" pitchFamily="34" charset="0"/>
                <a:ea typeface="Century Gothic" pitchFamily="34" charset="-122"/>
                <a:cs typeface="Century Gothic" pitchFamily="34" charset="-120"/>
              </a:rPr>
              <a:t>12 de 13</a:t>
            </a:r>
            <a:endParaRPr lang="en-US" sz="1400" dirty="0"/>
          </a:p>
        </p:txBody>
      </p:sp>
      <p:sp>
        <p:nvSpPr>
          <p:cNvPr id="7" name="Text 5"/>
          <p:cNvSpPr txBox="1"/>
          <p:nvPr/>
        </p:nvSpPr>
        <p:spPr>
          <a:xfrm>
            <a:off x="548640" y="3337560"/>
            <a:ext cx="6035040" cy="1737360"/>
          </a:xfrm>
          <a:prstGeom prst="rect">
            <a:avLst/>
          </a:prstGeom>
          <a:noFill/>
          <a:ln/>
        </p:spPr>
        <p:txBody>
          <a:bodyPr wrap="square" lIns="0" tIns="0" rIns="0" bIns="0" rtlCol="0" anchor="t"/>
          <a:lstStyle/>
          <a:p>
            <a:pPr marL="0" indent="0">
              <a:lnSpc>
                <a:spcPct val="95000"/>
              </a:lnSpc>
              <a:buNone/>
            </a:pPr>
            <a:r>
              <a:rPr lang="en-US" sz="3200" b="1" dirty="0">
                <a:solidFill>
                  <a:srgbClr val="FFFFFF"/>
                </a:solidFill>
                <a:latin typeface="Century Gothic" pitchFamily="34" charset="0"/>
                <a:ea typeface="Century Gothic" pitchFamily="34" charset="-122"/>
                <a:cs typeface="Century Gothic" pitchFamily="34" charset="-120"/>
              </a:rPr>
              <a:t>REVELACIONES PROFÉTICAS DEL FIN DE LOS TIEMPOS</a:t>
            </a:r>
            <a:endParaRPr lang="en-US" sz="3200" dirty="0"/>
          </a:p>
        </p:txBody>
      </p:sp>
      <p:sp>
        <p:nvSpPr>
          <p:cNvPr id="8" name="Text 6"/>
          <p:cNvSpPr txBox="1"/>
          <p:nvPr/>
        </p:nvSpPr>
        <p:spPr>
          <a:xfrm>
            <a:off x="548640" y="5166360"/>
            <a:ext cx="6035040" cy="365760"/>
          </a:xfrm>
          <a:prstGeom prst="rect">
            <a:avLst/>
          </a:prstGeom>
          <a:noFill/>
          <a:ln/>
        </p:spPr>
        <p:txBody>
          <a:bodyPr wrap="square" lIns="0" tIns="0" rIns="0" bIns="0" rtlCol="0" anchor="t"/>
          <a:lstStyle/>
          <a:p>
            <a:pPr marL="0" indent="0">
              <a:buNone/>
            </a:pPr>
            <a:r>
              <a:rPr lang="en-US" sz="1800" i="1" dirty="0">
                <a:solidFill>
                  <a:srgbClr val="A7ABDE"/>
                </a:solidFill>
                <a:latin typeface="Calibri" pitchFamily="34" charset="0"/>
                <a:ea typeface="Calibri" pitchFamily="34" charset="-122"/>
                <a:cs typeface="Calibri" pitchFamily="34" charset="-120"/>
              </a:rPr>
              <a:t>Para el sábado 19 de diciembre de 2026</a:t>
            </a:r>
            <a:endParaRPr lang="en-US" sz="1800" dirty="0"/>
          </a:p>
        </p:txBody>
      </p:sp>
      <p:pic>
        <p:nvPicPr>
          <p:cNvPr id="9" name="Image 0" descr="preencoded.png"/>
          <p:cNvPicPr>
            <a:picLocks noChangeAspect="1"/>
          </p:cNvPicPr>
          <p:nvPr/>
        </p:nvPicPr>
        <p:blipFill>
          <a:blip r:embed="rId4"/>
          <a:stretch>
            <a:fillRect/>
          </a:stretch>
        </p:blipFill>
        <p:spPr>
          <a:xfrm>
            <a:off x="548640" y="6080760"/>
            <a:ext cx="310896" cy="310896"/>
          </a:xfrm>
          <a:prstGeom prst="rect">
            <a:avLst/>
          </a:prstGeom>
        </p:spPr>
      </p:pic>
      <p:sp>
        <p:nvSpPr>
          <p:cNvPr id="10" name="Text 7"/>
          <p:cNvSpPr txBox="1"/>
          <p:nvPr/>
        </p:nvSpPr>
        <p:spPr>
          <a:xfrm>
            <a:off x="987552" y="6080760"/>
            <a:ext cx="5486400" cy="310896"/>
          </a:xfrm>
          <a:prstGeom prst="rect">
            <a:avLst/>
          </a:prstGeom>
          <a:noFill/>
          <a:ln/>
        </p:spPr>
        <p:txBody>
          <a:bodyPr wrap="square" lIns="0" tIns="0" rIns="0" bIns="0" rtlCol="0" anchor="ctr"/>
          <a:lstStyle/>
          <a:p>
            <a:pPr marL="0" indent="0">
              <a:buNone/>
            </a:pPr>
            <a:r>
              <a:rPr lang="en-US" sz="1100" kern="0" spc="300" dirty="0">
                <a:solidFill>
                  <a:srgbClr val="FFFFFF"/>
                </a:solidFill>
                <a:latin typeface="Century Gothic" pitchFamily="34" charset="0"/>
                <a:ea typeface="Century Gothic" pitchFamily="34" charset="-122"/>
                <a:cs typeface="Century Gothic" pitchFamily="34" charset="-120"/>
              </a:rPr>
              <a:t>DR. TITO GOICOCHEA M.  -  NEED DSA</a:t>
            </a:r>
            <a:endParaRPr lang="en-US" sz="1100" dirty="0"/>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name="Slide 14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548640" y="502920"/>
            <a:ext cx="3494837" cy="384048"/>
          </a:xfrm>
          <a:prstGeom prst="roundRect">
            <a:avLst>
              <a:gd name="adj" fmla="val 50000"/>
            </a:avLst>
          </a:prstGeom>
          <a:solidFill>
            <a:srgbClr val="5D63A5"/>
          </a:solidFill>
          <a:ln/>
        </p:spPr>
      </p:sp>
      <p:pic>
        <p:nvPicPr>
          <p:cNvPr id="3" name="Image 0" descr="preencoded.png"/>
          <p:cNvPicPr>
            <a:picLocks noChangeAspect="1"/>
          </p:cNvPicPr>
          <p:nvPr/>
        </p:nvPicPr>
        <p:blipFill>
          <a:blip r:embed="rId4"/>
          <a:stretch>
            <a:fillRect/>
          </a:stretch>
        </p:blipFill>
        <p:spPr>
          <a:xfrm>
            <a:off x="694944" y="594360"/>
            <a:ext cx="201168" cy="201168"/>
          </a:xfrm>
          <a:prstGeom prst="rect">
            <a:avLst/>
          </a:prstGeom>
        </p:spPr>
      </p:pic>
      <p:sp>
        <p:nvSpPr>
          <p:cNvPr id="4" name="Text 1"/>
          <p:cNvSpPr txBox="1"/>
          <p:nvPr/>
        </p:nvSpPr>
        <p:spPr>
          <a:xfrm>
            <a:off x="969264" y="502920"/>
            <a:ext cx="3037637"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MOTIVA · INICIO DEL TEMA</a:t>
            </a:r>
            <a:endParaRPr lang="en-US" sz="1100" dirty="0"/>
          </a:p>
        </p:txBody>
      </p:sp>
      <p:sp>
        <p:nvSpPr>
          <p:cNvPr id="5" name="Text 2"/>
          <p:cNvSpPr txBox="1"/>
          <p:nvPr/>
        </p:nvSpPr>
        <p:spPr>
          <a:xfrm>
            <a:off x="548640" y="1325880"/>
            <a:ext cx="7315200" cy="274320"/>
          </a:xfrm>
          <a:prstGeom prst="rect">
            <a:avLst/>
          </a:prstGeom>
          <a:noFill/>
          <a:ln/>
        </p:spPr>
        <p:txBody>
          <a:bodyPr wrap="square" lIns="0" tIns="0" rIns="0" bIns="0" rtlCol="0" anchor="t"/>
          <a:lstStyle/>
          <a:p>
            <a:pPr marL="0" indent="0">
              <a:buNone/>
            </a:pPr>
            <a:r>
              <a:rPr lang="en-US" sz="1100" b="1" kern="0" spc="300" dirty="0">
                <a:solidFill>
                  <a:srgbClr val="A7ABDE"/>
                </a:solidFill>
                <a:latin typeface="Century Gothic" pitchFamily="34" charset="0"/>
                <a:ea typeface="Century Gothic" pitchFamily="34" charset="-122"/>
                <a:cs typeface="Century Gothic" pitchFamily="34" charset="-120"/>
              </a:rPr>
              <a:t>TEXTO PRINCIPAL DE LA SEMANA</a:t>
            </a:r>
            <a:endParaRPr lang="en-US" sz="1100" dirty="0"/>
          </a:p>
        </p:txBody>
      </p:sp>
      <p:pic>
        <p:nvPicPr>
          <p:cNvPr id="6" name="Image 1" descr="preencoded.png"/>
          <p:cNvPicPr>
            <a:picLocks noChangeAspect="1"/>
          </p:cNvPicPr>
          <p:nvPr/>
        </p:nvPicPr>
        <p:blipFill>
          <a:blip r:embed="rId5"/>
          <a:stretch>
            <a:fillRect/>
          </a:stretch>
        </p:blipFill>
        <p:spPr>
          <a:xfrm>
            <a:off x="548640" y="1828800"/>
            <a:ext cx="640080" cy="640080"/>
          </a:xfrm>
          <a:prstGeom prst="rect">
            <a:avLst/>
          </a:prstGeom>
        </p:spPr>
      </p:pic>
      <p:sp>
        <p:nvSpPr>
          <p:cNvPr id="7" name="Text 3"/>
          <p:cNvSpPr txBox="1"/>
          <p:nvPr/>
        </p:nvSpPr>
        <p:spPr>
          <a:xfrm>
            <a:off x="1417320" y="1783080"/>
            <a:ext cx="10241280" cy="3931920"/>
          </a:xfrm>
          <a:prstGeom prst="rect">
            <a:avLst/>
          </a:prstGeom>
          <a:noFill/>
          <a:ln/>
        </p:spPr>
        <p:txBody>
          <a:bodyPr wrap="square" lIns="0" tIns="0" rIns="0" bIns="0" rtlCol="0" anchor="t"/>
          <a:lstStyle/>
          <a:p>
            <a:pPr marL="0" indent="0">
              <a:lnSpc>
                <a:spcPct val="115000"/>
              </a:lnSpc>
              <a:spcAft>
                <a:spcPts val="1800"/>
              </a:spcAft>
              <a:buNone/>
            </a:pPr>
            <a:r>
              <a:rPr lang="en-US" sz="3200" i="1" dirty="0">
                <a:solidFill>
                  <a:srgbClr val="FFFFFF"/>
                </a:solidFill>
                <a:latin typeface="Century Gothic" pitchFamily="34" charset="0"/>
                <a:ea typeface="Century Gothic" pitchFamily="34" charset="-122"/>
                <a:cs typeface="Century Gothic" pitchFamily="34" charset="-120"/>
              </a:rPr>
              <a:t>“Después de esto derramaré mi Espíritu sobre toda carne; sus hijos e hijas profetizarán, sus ancianos tendrán sueños y sus jóvenes verán visiones; hasta sobre los siervos y las siervas derramaré mi Espíritu en esos días”</a:t>
            </a:r>
            <a:endParaRPr lang="en-US" sz="3200" dirty="0"/>
          </a:p>
          <a:p>
            <a:pPr marL="0" indent="0">
              <a:lnSpc>
                <a:spcPct val="115000"/>
              </a:lnSpc>
              <a:buNone/>
            </a:pPr>
            <a:r>
              <a:rPr lang="en-US" sz="2200" b="1" dirty="0">
                <a:solidFill>
                  <a:srgbClr val="A7ABDE"/>
                </a:solidFill>
                <a:latin typeface="Century Gothic" pitchFamily="34" charset="0"/>
                <a:ea typeface="Century Gothic" pitchFamily="34" charset="-122"/>
                <a:cs typeface="Century Gothic" pitchFamily="34" charset="-120"/>
              </a:rPr>
              <a:t>Joel 2:28-29</a:t>
            </a:r>
            <a:endParaRPr lang="en-US" sz="3200" dirty="0"/>
          </a:p>
        </p:txBody>
      </p:sp>
      <p:pic>
        <p:nvPicPr>
          <p:cNvPr id="8" name="Image 2" descr="preencoded.png"/>
          <p:cNvPicPr>
            <a:picLocks noChangeAspect="1"/>
          </p:cNvPicPr>
          <p:nvPr/>
        </p:nvPicPr>
        <p:blipFill>
          <a:blip r:embed="rId6"/>
          <a:stretch>
            <a:fillRect/>
          </a:stretch>
        </p:blipFill>
        <p:spPr>
          <a:xfrm>
            <a:off x="548640" y="6419088"/>
            <a:ext cx="182880" cy="182880"/>
          </a:xfrm>
          <a:prstGeom prst="rect">
            <a:avLst/>
          </a:prstGeom>
        </p:spPr>
      </p:pic>
      <p:sp>
        <p:nvSpPr>
          <p:cNvPr id="9" name="Text 4"/>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0" name="Text 5"/>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12  ·  REVELACIONES PROFÉTICAS DEL FIN DE LOS TIEMPOS</a:t>
            </a:r>
            <a:endParaRPr lang="en-US" sz="800" dirty="0"/>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name="Slide 148">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071055" y="0"/>
            <a:ext cx="5120640" cy="6858000"/>
          </a:xfrm>
          <a:prstGeom prst="rect">
            <a:avLst/>
          </a:prstGeom>
        </p:spPr>
      </p:pic>
      <p:sp>
        <p:nvSpPr>
          <p:cNvPr id="3" name="Shape 0"/>
          <p:cNvSpPr/>
          <p:nvPr/>
        </p:nvSpPr>
        <p:spPr>
          <a:xfrm>
            <a:off x="548640" y="502920"/>
            <a:ext cx="3494837" cy="384048"/>
          </a:xfrm>
          <a:prstGeom prst="roundRect">
            <a:avLst>
              <a:gd name="adj" fmla="val 50000"/>
            </a:avLst>
          </a:prstGeom>
          <a:solidFill>
            <a:srgbClr val="5D63A5"/>
          </a:solidFill>
          <a:ln/>
        </p:spPr>
      </p:sp>
      <p:pic>
        <p:nvPicPr>
          <p:cNvPr id="4" name="Image 1" descr="preencoded.png"/>
          <p:cNvPicPr>
            <a:picLocks noChangeAspect="1"/>
          </p:cNvPicPr>
          <p:nvPr/>
        </p:nvPicPr>
        <p:blipFill>
          <a:blip r:embed="rId4"/>
          <a:stretch>
            <a:fillRect/>
          </a:stretch>
        </p:blipFill>
        <p:spPr>
          <a:xfrm>
            <a:off x="694944" y="594360"/>
            <a:ext cx="201168" cy="201168"/>
          </a:xfrm>
          <a:prstGeom prst="rect">
            <a:avLst/>
          </a:prstGeom>
        </p:spPr>
      </p:pic>
      <p:sp>
        <p:nvSpPr>
          <p:cNvPr id="5" name="Text 1"/>
          <p:cNvSpPr txBox="1"/>
          <p:nvPr/>
        </p:nvSpPr>
        <p:spPr>
          <a:xfrm>
            <a:off x="969264" y="502920"/>
            <a:ext cx="3037637"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MOTIVA · INICIO DEL TEMA</a:t>
            </a:r>
            <a:endParaRPr lang="en-US" sz="1100" dirty="0"/>
          </a:p>
        </p:txBody>
      </p:sp>
      <p:sp>
        <p:nvSpPr>
          <p:cNvPr id="6" name="Text 2"/>
          <p:cNvSpPr txBox="1"/>
          <p:nvPr/>
        </p:nvSpPr>
        <p:spPr>
          <a:xfrm>
            <a:off x="548640" y="1234440"/>
            <a:ext cx="5852160" cy="640080"/>
          </a:xfrm>
          <a:prstGeom prst="rect">
            <a:avLst/>
          </a:prstGeom>
          <a:noFill/>
          <a:ln/>
        </p:spPr>
        <p:txBody>
          <a:bodyPr wrap="square" lIns="0" tIns="0" rIns="0" bIns="0" rtlCol="0" anchor="t"/>
          <a:lstStyle/>
          <a:p>
            <a:pPr marL="0" indent="0">
              <a:buNone/>
            </a:pPr>
            <a:r>
              <a:rPr lang="en-US" sz="3400" b="1" dirty="0">
                <a:solidFill>
                  <a:srgbClr val="0B1621"/>
                </a:solidFill>
                <a:latin typeface="Century Gothic" pitchFamily="34" charset="0"/>
                <a:ea typeface="Century Gothic" pitchFamily="34" charset="-122"/>
                <a:cs typeface="Century Gothic" pitchFamily="34" charset="-120"/>
              </a:rPr>
              <a:t>Tema central</a:t>
            </a:r>
            <a:endParaRPr lang="en-US" sz="3400" dirty="0"/>
          </a:p>
        </p:txBody>
      </p:sp>
      <p:sp>
        <p:nvSpPr>
          <p:cNvPr id="7" name="Text 3"/>
          <p:cNvSpPr txBox="1"/>
          <p:nvPr/>
        </p:nvSpPr>
        <p:spPr>
          <a:xfrm>
            <a:off x="548640" y="2103120"/>
            <a:ext cx="5943600" cy="3931920"/>
          </a:xfrm>
          <a:prstGeom prst="rect">
            <a:avLst/>
          </a:prstGeom>
          <a:noFill/>
          <a:ln/>
        </p:spPr>
        <p:txBody>
          <a:bodyPr wrap="square" lIns="0" tIns="0" rIns="0" bIns="0" rtlCol="0" anchor="t"/>
          <a:lstStyle/>
          <a:p>
            <a:pPr marL="0" indent="0">
              <a:lnSpc>
                <a:spcPct val="120000"/>
              </a:lnSpc>
              <a:buNone/>
            </a:pPr>
            <a:r>
              <a:rPr lang="en-US" sz="2100" dirty="0">
                <a:solidFill>
                  <a:srgbClr val="1F2233"/>
                </a:solidFill>
                <a:latin typeface="Calibri" pitchFamily="34" charset="0"/>
                <a:ea typeface="Calibri" pitchFamily="34" charset="-122"/>
                <a:cs typeface="Calibri" pitchFamily="34" charset="-120"/>
              </a:rPr>
              <a:t>Muchas leyes traen una “cláusula de caducidad”: expiran en una fecha fijada. Algunos cristianos creen que el don profético también caducó al cerrarse la Biblia. Sin embargo, Joel anunció un derramamiento del Espíritu “antes que venga el día grande y espantoso del Señor”, y Apocalipsis identifica a la iglesia final por el “testimonio de Jesús”.</a:t>
            </a:r>
            <a:endParaRPr lang="en-US" sz="2100" dirty="0"/>
          </a:p>
        </p:txBody>
      </p:sp>
      <p:pic>
        <p:nvPicPr>
          <p:cNvPr id="8"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9" name="Text 4"/>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5A5F73"/>
                </a:solidFill>
                <a:latin typeface="Century Gothic" pitchFamily="34" charset="0"/>
                <a:ea typeface="Century Gothic" pitchFamily="34" charset="-122"/>
                <a:cs typeface="Century Gothic" pitchFamily="34" charset="-120"/>
              </a:rPr>
              <a:t>DR. TITO GOICOCHEA M.  ·  NEED DSA</a:t>
            </a:r>
            <a:endParaRPr lang="en-US" sz="800" dirty="0"/>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name="Slide 149">
    <p:bg>
      <p:bgPr>
        <a:solidFill>
          <a:srgbClr val="5D63A5"/>
        </a:solidFill>
        <a:effectLst/>
      </p:bgPr>
    </p:bg>
    <p:spTree>
      <p:nvGrpSpPr>
        <p:cNvPr id="1" name=""/>
        <p:cNvGrpSpPr/>
        <p:nvPr/>
      </p:nvGrpSpPr>
      <p:grpSpPr>
        <a:xfrm>
          <a:off x="0" y="0"/>
          <a:ext cx="0" cy="0"/>
          <a:chOff x="0" y="0"/>
          <a:chExt cx="0" cy="0"/>
        </a:xfrm>
      </p:grpSpPr>
      <p:sp>
        <p:nvSpPr>
          <p:cNvPr id="2" name="Shape 0"/>
          <p:cNvSpPr/>
          <p:nvPr/>
        </p:nvSpPr>
        <p:spPr>
          <a:xfrm>
            <a:off x="548640" y="822960"/>
            <a:ext cx="1097280" cy="1097280"/>
          </a:xfrm>
          <a:prstGeom prst="ellipse">
            <a:avLst/>
          </a:prstGeom>
          <a:solidFill>
            <a:srgbClr val="FFFFFF">
              <a:alpha val="18000"/>
            </a:srgbClr>
          </a:solidFill>
          <a:ln/>
        </p:spPr>
      </p:sp>
      <p:pic>
        <p:nvPicPr>
          <p:cNvPr id="3" name="Image 0" descr="preencoded.png"/>
          <p:cNvPicPr>
            <a:picLocks noChangeAspect="1"/>
          </p:cNvPicPr>
          <p:nvPr/>
        </p:nvPicPr>
        <p:blipFill>
          <a:blip r:embed="rId3"/>
          <a:stretch>
            <a:fillRect/>
          </a:stretch>
        </p:blipFill>
        <p:spPr>
          <a:xfrm>
            <a:off x="822960" y="1097280"/>
            <a:ext cx="548640" cy="548640"/>
          </a:xfrm>
          <a:prstGeom prst="rect">
            <a:avLst/>
          </a:prstGeom>
        </p:spPr>
      </p:pic>
      <p:sp>
        <p:nvSpPr>
          <p:cNvPr id="4" name="Text 1"/>
          <p:cNvSpPr txBox="1"/>
          <p:nvPr/>
        </p:nvSpPr>
        <p:spPr>
          <a:xfrm>
            <a:off x="1920240" y="868680"/>
            <a:ext cx="6400800" cy="1005840"/>
          </a:xfrm>
          <a:prstGeom prst="rect">
            <a:avLst/>
          </a:prstGeom>
          <a:noFill/>
          <a:ln/>
        </p:spPr>
        <p:txBody>
          <a:bodyPr wrap="square" lIns="0" tIns="0" rIns="0" bIns="0" rtlCol="0" anchor="ctr"/>
          <a:lstStyle/>
          <a:p>
            <a:pPr marL="0" indent="0">
              <a:buNone/>
            </a:pPr>
            <a:r>
              <a:rPr lang="en-US" sz="3000" b="1" dirty="0">
                <a:solidFill>
                  <a:srgbClr val="FFFFFF"/>
                </a:solidFill>
                <a:latin typeface="Century Gothic" pitchFamily="34" charset="0"/>
                <a:ea typeface="Century Gothic" pitchFamily="34" charset="-122"/>
                <a:cs typeface="Century Gothic" pitchFamily="34" charset="-120"/>
              </a:rPr>
              <a:t>GPS</a:t>
            </a:r>
            <a:endParaRPr lang="en-US" sz="3000" dirty="0"/>
          </a:p>
          <a:p>
            <a:pPr marL="0" indent="0">
              <a:buNone/>
            </a:pPr>
            <a:r>
              <a:rPr lang="en-US" sz="1400" dirty="0">
                <a:solidFill>
                  <a:srgbClr val="E6E7F5"/>
                </a:solidFill>
                <a:latin typeface="Century Gothic" pitchFamily="34" charset="0"/>
                <a:ea typeface="Century Gothic" pitchFamily="34" charset="-122"/>
                <a:cs typeface="Century Gothic" pitchFamily="34" charset="-120"/>
              </a:rPr>
              <a:t>Pregunta que orienta el estudio</a:t>
            </a:r>
            <a:endParaRPr lang="en-US" sz="3000" dirty="0"/>
          </a:p>
        </p:txBody>
      </p:sp>
      <p:sp>
        <p:nvSpPr>
          <p:cNvPr id="5" name="Text 2"/>
          <p:cNvSpPr txBox="1"/>
          <p:nvPr/>
        </p:nvSpPr>
        <p:spPr>
          <a:xfrm>
            <a:off x="548640" y="2148840"/>
            <a:ext cx="10972800" cy="3840480"/>
          </a:xfrm>
          <a:prstGeom prst="rect">
            <a:avLst/>
          </a:prstGeom>
          <a:noFill/>
          <a:ln/>
        </p:spPr>
        <p:txBody>
          <a:bodyPr wrap="square" lIns="0" tIns="0" rIns="0" bIns="0" rtlCol="0" anchor="ctr"/>
          <a:lstStyle/>
          <a:p>
            <a:pPr marL="0" indent="0">
              <a:lnSpc>
                <a:spcPct val="112000"/>
              </a:lnSpc>
              <a:buNone/>
            </a:pPr>
            <a:r>
              <a:rPr lang="en-US" sz="3400" b="1" dirty="0">
                <a:solidFill>
                  <a:srgbClr val="FFFFFF"/>
                </a:solidFill>
                <a:latin typeface="Century Gothic" pitchFamily="34" charset="0"/>
                <a:ea typeface="Century Gothic" pitchFamily="34" charset="-122"/>
                <a:cs typeface="Century Gothic" pitchFamily="34" charset="-120"/>
              </a:rPr>
              <a:t>Si Dios prometió derramar su Espíritu y hablar por profetas antes del fin, ¿qué estoy haciendo yo con el consejo profético que ya tengo en mis manos?</a:t>
            </a:r>
            <a:endParaRPr lang="en-US" sz="3400" dirty="0"/>
          </a:p>
        </p:txBody>
      </p:sp>
      <p:pic>
        <p:nvPicPr>
          <p:cNvPr id="6" name="Image 1" descr="preencoded.png"/>
          <p:cNvPicPr>
            <a:picLocks noChangeAspect="1"/>
          </p:cNvPicPr>
          <p:nvPr/>
        </p:nvPicPr>
        <p:blipFill>
          <a:blip r:embed="rId4"/>
          <a:stretch>
            <a:fillRect/>
          </a:stretch>
        </p:blipFill>
        <p:spPr>
          <a:xfrm>
            <a:off x="548640" y="6419088"/>
            <a:ext cx="182880" cy="182880"/>
          </a:xfrm>
          <a:prstGeom prst="rect">
            <a:avLst/>
          </a:prstGeom>
        </p:spPr>
      </p:pic>
      <p:sp>
        <p:nvSpPr>
          <p:cNvPr id="7" name="Text 3"/>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8" name="Text 4"/>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12  ·  REVELACIONES PROFÉTICAS DEL FIN DE LOS TIEMPOS</a:t>
            </a:r>
            <a:endParaRPr lang="en-US" sz="800" dirty="0"/>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name="Slide 150">
    <p:bg>
      <p:bgPr>
        <a:solidFill>
          <a:srgbClr val="0B1621"/>
        </a:solidFill>
        <a:effectLst/>
      </p:bgPr>
    </p:bg>
    <p:spTree>
      <p:nvGrpSpPr>
        <p:cNvPr id="1" name=""/>
        <p:cNvGrpSpPr/>
        <p:nvPr/>
      </p:nvGrpSpPr>
      <p:grpSpPr>
        <a:xfrm>
          <a:off x="0" y="0"/>
          <a:ext cx="0" cy="0"/>
          <a:chOff x="0" y="0"/>
          <a:chExt cx="0" cy="0"/>
        </a:xfrm>
      </p:grpSpPr>
      <p:sp>
        <p:nvSpPr>
          <p:cNvPr id="2" name="Shape 0"/>
          <p:cNvSpPr/>
          <p:nvPr/>
        </p:nvSpPr>
        <p:spPr>
          <a:xfrm>
            <a:off x="548640" y="502920"/>
            <a:ext cx="3611880" cy="384048"/>
          </a:xfrm>
          <a:prstGeom prst="roundRect">
            <a:avLst>
              <a:gd name="adj" fmla="val 50000"/>
            </a:avLst>
          </a:prstGeom>
          <a:solidFill>
            <a:srgbClr val="5D63A5"/>
          </a:solidFill>
          <a:ln/>
        </p:spPr>
      </p:sp>
      <p:pic>
        <p:nvPicPr>
          <p:cNvPr id="3" name="Image 0" descr="preencoded.png"/>
          <p:cNvPicPr>
            <a:picLocks noChangeAspect="1"/>
          </p:cNvPicPr>
          <p:nvPr/>
        </p:nvPicPr>
        <p:blipFill>
          <a:blip r:embed="rId3"/>
          <a:stretch>
            <a:fillRect/>
          </a:stretch>
        </p:blipFill>
        <p:spPr>
          <a:xfrm>
            <a:off x="694944" y="594360"/>
            <a:ext cx="201168" cy="201168"/>
          </a:xfrm>
          <a:prstGeom prst="rect">
            <a:avLst/>
          </a:prstGeom>
        </p:spPr>
      </p:pic>
      <p:sp>
        <p:nvSpPr>
          <p:cNvPr id="4" name="Text 1"/>
          <p:cNvSpPr txBox="1"/>
          <p:nvPr/>
        </p:nvSpPr>
        <p:spPr>
          <a:xfrm>
            <a:off x="969264" y="502920"/>
            <a:ext cx="3154680"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EXPLORA · ESTUDIO BÍBLICO</a:t>
            </a:r>
            <a:endParaRPr lang="en-US" sz="1100" dirty="0"/>
          </a:p>
        </p:txBody>
      </p:sp>
      <p:sp>
        <p:nvSpPr>
          <p:cNvPr id="5" name="Text 2"/>
          <p:cNvSpPr txBox="1"/>
          <p:nvPr/>
        </p:nvSpPr>
        <p:spPr>
          <a:xfrm>
            <a:off x="548640" y="1097280"/>
            <a:ext cx="9144000" cy="640080"/>
          </a:xfrm>
          <a:prstGeom prst="rect">
            <a:avLst/>
          </a:prstGeom>
          <a:noFill/>
          <a:ln/>
        </p:spPr>
        <p:txBody>
          <a:bodyPr wrap="square" lIns="0" tIns="0" rIns="0" bIns="0" rtlCol="0" anchor="t"/>
          <a:lstStyle/>
          <a:p>
            <a:pPr marL="0" indent="0">
              <a:buNone/>
            </a:pPr>
            <a:r>
              <a:rPr lang="en-US" sz="3200" b="1" dirty="0">
                <a:solidFill>
                  <a:srgbClr val="FFFFFF"/>
                </a:solidFill>
                <a:latin typeface="Century Gothic" pitchFamily="34" charset="0"/>
                <a:ea typeface="Century Gothic" pitchFamily="34" charset="-122"/>
                <a:cs typeface="Century Gothic" pitchFamily="34" charset="-120"/>
              </a:rPr>
              <a:t>Cuatro lecciones de vida</a:t>
            </a:r>
            <a:endParaRPr lang="en-US" sz="3200" dirty="0"/>
          </a:p>
        </p:txBody>
      </p:sp>
      <p:sp>
        <p:nvSpPr>
          <p:cNvPr id="6" name="Shape 3"/>
          <p:cNvSpPr/>
          <p:nvPr/>
        </p:nvSpPr>
        <p:spPr>
          <a:xfrm>
            <a:off x="548640" y="2057400"/>
            <a:ext cx="2567864" cy="4023360"/>
          </a:xfrm>
          <a:prstGeom prst="rect">
            <a:avLst/>
          </a:prstGeom>
          <a:solidFill>
            <a:srgbClr val="16263A"/>
          </a:solidFill>
          <a:ln/>
        </p:spPr>
      </p:sp>
      <p:pic>
        <p:nvPicPr>
          <p:cNvPr id="7" name="Image 1" descr="preencoded.png"/>
          <p:cNvPicPr>
            <a:picLocks noChangeAspect="1"/>
          </p:cNvPicPr>
          <p:nvPr/>
        </p:nvPicPr>
        <p:blipFill>
          <a:blip r:embed="rId4"/>
          <a:stretch>
            <a:fillRect/>
          </a:stretch>
        </p:blipFill>
        <p:spPr>
          <a:xfrm>
            <a:off x="548640" y="2057400"/>
            <a:ext cx="2567864" cy="1920240"/>
          </a:xfrm>
          <a:prstGeom prst="rect">
            <a:avLst/>
          </a:prstGeom>
        </p:spPr>
      </p:pic>
      <p:sp>
        <p:nvSpPr>
          <p:cNvPr id="8" name="Shape 4"/>
          <p:cNvSpPr/>
          <p:nvPr/>
        </p:nvSpPr>
        <p:spPr>
          <a:xfrm>
            <a:off x="777240" y="3703320"/>
            <a:ext cx="548640" cy="548640"/>
          </a:xfrm>
          <a:prstGeom prst="ellipse">
            <a:avLst/>
          </a:prstGeom>
          <a:solidFill>
            <a:srgbClr val="5D63A5"/>
          </a:solidFill>
          <a:ln w="25400">
            <a:solidFill>
              <a:srgbClr val="0B1621"/>
            </a:solidFill>
            <a:prstDash val="solid"/>
          </a:ln>
        </p:spPr>
      </p:sp>
      <p:sp>
        <p:nvSpPr>
          <p:cNvPr id="9" name="Text 5"/>
          <p:cNvSpPr txBox="1"/>
          <p:nvPr/>
        </p:nvSpPr>
        <p:spPr>
          <a:xfrm>
            <a:off x="777240"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1</a:t>
            </a:r>
            <a:endParaRPr lang="en-US" sz="1800" dirty="0"/>
          </a:p>
        </p:txBody>
      </p:sp>
      <p:sp>
        <p:nvSpPr>
          <p:cNvPr id="10" name="Text 6"/>
          <p:cNvSpPr txBox="1"/>
          <p:nvPr/>
        </p:nvSpPr>
        <p:spPr>
          <a:xfrm>
            <a:off x="777240"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Espíritu derramado antes del gran día</a:t>
            </a:r>
            <a:endParaRPr lang="en-US" sz="1500" dirty="0"/>
          </a:p>
        </p:txBody>
      </p:sp>
      <p:sp>
        <p:nvSpPr>
          <p:cNvPr id="11" name="Text 7"/>
          <p:cNvSpPr txBox="1"/>
          <p:nvPr/>
        </p:nvSpPr>
        <p:spPr>
          <a:xfrm>
            <a:off x="777240"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Joel 2:28-32</a:t>
            </a:r>
            <a:endParaRPr lang="en-US" sz="1200" dirty="0"/>
          </a:p>
        </p:txBody>
      </p:sp>
      <p:sp>
        <p:nvSpPr>
          <p:cNvPr id="12" name="Shape 8"/>
          <p:cNvSpPr/>
          <p:nvPr/>
        </p:nvSpPr>
        <p:spPr>
          <a:xfrm>
            <a:off x="3390824" y="2057400"/>
            <a:ext cx="2567864" cy="4023360"/>
          </a:xfrm>
          <a:prstGeom prst="rect">
            <a:avLst/>
          </a:prstGeom>
          <a:solidFill>
            <a:srgbClr val="16263A"/>
          </a:solidFill>
          <a:ln/>
        </p:spPr>
      </p:sp>
      <p:pic>
        <p:nvPicPr>
          <p:cNvPr id="13" name="Image 2" descr="preencoded.png"/>
          <p:cNvPicPr>
            <a:picLocks noChangeAspect="1"/>
          </p:cNvPicPr>
          <p:nvPr/>
        </p:nvPicPr>
        <p:blipFill>
          <a:blip r:embed="rId5"/>
          <a:stretch>
            <a:fillRect/>
          </a:stretch>
        </p:blipFill>
        <p:spPr>
          <a:xfrm>
            <a:off x="3390824" y="2057400"/>
            <a:ext cx="2567864" cy="1920240"/>
          </a:xfrm>
          <a:prstGeom prst="rect">
            <a:avLst/>
          </a:prstGeom>
        </p:spPr>
      </p:pic>
      <p:sp>
        <p:nvSpPr>
          <p:cNvPr id="14" name="Shape 9"/>
          <p:cNvSpPr/>
          <p:nvPr/>
        </p:nvSpPr>
        <p:spPr>
          <a:xfrm>
            <a:off x="3619424" y="3703320"/>
            <a:ext cx="548640" cy="548640"/>
          </a:xfrm>
          <a:prstGeom prst="ellipse">
            <a:avLst/>
          </a:prstGeom>
          <a:solidFill>
            <a:srgbClr val="5D63A5"/>
          </a:solidFill>
          <a:ln w="25400">
            <a:solidFill>
              <a:srgbClr val="0B1621"/>
            </a:solidFill>
            <a:prstDash val="solid"/>
          </a:ln>
        </p:spPr>
      </p:sp>
      <p:sp>
        <p:nvSpPr>
          <p:cNvPr id="15" name="Text 10"/>
          <p:cNvSpPr txBox="1"/>
          <p:nvPr/>
        </p:nvSpPr>
        <p:spPr>
          <a:xfrm>
            <a:off x="3619424"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2</a:t>
            </a:r>
            <a:endParaRPr lang="en-US" sz="1800" dirty="0"/>
          </a:p>
        </p:txBody>
      </p:sp>
      <p:sp>
        <p:nvSpPr>
          <p:cNvPr id="16" name="Text 11"/>
          <p:cNvSpPr txBox="1"/>
          <p:nvPr/>
        </p:nvSpPr>
        <p:spPr>
          <a:xfrm>
            <a:off x="3619424"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Pentecostés, la lluvia temprana</a:t>
            </a:r>
            <a:endParaRPr lang="en-US" sz="1500" dirty="0"/>
          </a:p>
        </p:txBody>
      </p:sp>
      <p:sp>
        <p:nvSpPr>
          <p:cNvPr id="17" name="Text 12"/>
          <p:cNvSpPr txBox="1"/>
          <p:nvPr/>
        </p:nvSpPr>
        <p:spPr>
          <a:xfrm>
            <a:off x="3619424"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Hechos 2:1-21</a:t>
            </a:r>
            <a:endParaRPr lang="en-US" sz="1200" dirty="0"/>
          </a:p>
        </p:txBody>
      </p:sp>
      <p:sp>
        <p:nvSpPr>
          <p:cNvPr id="18" name="Shape 13"/>
          <p:cNvSpPr/>
          <p:nvPr/>
        </p:nvSpPr>
        <p:spPr>
          <a:xfrm>
            <a:off x="6233008" y="2057400"/>
            <a:ext cx="2567864" cy="4023360"/>
          </a:xfrm>
          <a:prstGeom prst="rect">
            <a:avLst/>
          </a:prstGeom>
          <a:solidFill>
            <a:srgbClr val="16263A"/>
          </a:solidFill>
          <a:ln/>
        </p:spPr>
      </p:sp>
      <p:pic>
        <p:nvPicPr>
          <p:cNvPr id="19" name="Image 3" descr="preencoded.png"/>
          <p:cNvPicPr>
            <a:picLocks noChangeAspect="1"/>
          </p:cNvPicPr>
          <p:nvPr/>
        </p:nvPicPr>
        <p:blipFill>
          <a:blip r:embed="rId6"/>
          <a:stretch>
            <a:fillRect/>
          </a:stretch>
        </p:blipFill>
        <p:spPr>
          <a:xfrm>
            <a:off x="6233008" y="2057400"/>
            <a:ext cx="2567864" cy="1920240"/>
          </a:xfrm>
          <a:prstGeom prst="rect">
            <a:avLst/>
          </a:prstGeom>
        </p:spPr>
      </p:pic>
      <p:sp>
        <p:nvSpPr>
          <p:cNvPr id="20" name="Shape 14"/>
          <p:cNvSpPr/>
          <p:nvPr/>
        </p:nvSpPr>
        <p:spPr>
          <a:xfrm>
            <a:off x="6461608" y="3703320"/>
            <a:ext cx="548640" cy="548640"/>
          </a:xfrm>
          <a:prstGeom prst="ellipse">
            <a:avLst/>
          </a:prstGeom>
          <a:solidFill>
            <a:srgbClr val="5D63A5"/>
          </a:solidFill>
          <a:ln w="25400">
            <a:solidFill>
              <a:srgbClr val="0B1621"/>
            </a:solidFill>
            <a:prstDash val="solid"/>
          </a:ln>
        </p:spPr>
      </p:sp>
      <p:sp>
        <p:nvSpPr>
          <p:cNvPr id="21" name="Text 15"/>
          <p:cNvSpPr txBox="1"/>
          <p:nvPr/>
        </p:nvSpPr>
        <p:spPr>
          <a:xfrm>
            <a:off x="6461608"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3</a:t>
            </a:r>
            <a:endParaRPr lang="en-US" sz="1800" dirty="0"/>
          </a:p>
        </p:txBody>
      </p:sp>
      <p:sp>
        <p:nvSpPr>
          <p:cNvPr id="22" name="Text 16"/>
          <p:cNvSpPr txBox="1"/>
          <p:nvPr/>
        </p:nvSpPr>
        <p:spPr>
          <a:xfrm>
            <a:off x="6461608"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Dones que edifican hasta la madurez</a:t>
            </a:r>
            <a:endParaRPr lang="en-US" sz="1500" dirty="0"/>
          </a:p>
        </p:txBody>
      </p:sp>
      <p:sp>
        <p:nvSpPr>
          <p:cNvPr id="23" name="Text 17"/>
          <p:cNvSpPr txBox="1"/>
          <p:nvPr/>
        </p:nvSpPr>
        <p:spPr>
          <a:xfrm>
            <a:off x="6461608"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Efesios 4:11-14</a:t>
            </a:r>
            <a:endParaRPr lang="en-US" sz="1200" dirty="0"/>
          </a:p>
        </p:txBody>
      </p:sp>
      <p:sp>
        <p:nvSpPr>
          <p:cNvPr id="24" name="Shape 18"/>
          <p:cNvSpPr/>
          <p:nvPr/>
        </p:nvSpPr>
        <p:spPr>
          <a:xfrm>
            <a:off x="9075191" y="2057400"/>
            <a:ext cx="2567864" cy="4023360"/>
          </a:xfrm>
          <a:prstGeom prst="rect">
            <a:avLst/>
          </a:prstGeom>
          <a:solidFill>
            <a:srgbClr val="16263A"/>
          </a:solidFill>
          <a:ln/>
        </p:spPr>
      </p:sp>
      <p:pic>
        <p:nvPicPr>
          <p:cNvPr id="25" name="Image 4" descr="preencoded.png"/>
          <p:cNvPicPr>
            <a:picLocks noChangeAspect="1"/>
          </p:cNvPicPr>
          <p:nvPr/>
        </p:nvPicPr>
        <p:blipFill>
          <a:blip r:embed="rId7"/>
          <a:stretch>
            <a:fillRect/>
          </a:stretch>
        </p:blipFill>
        <p:spPr>
          <a:xfrm>
            <a:off x="9075191" y="2057400"/>
            <a:ext cx="2567864" cy="1920240"/>
          </a:xfrm>
          <a:prstGeom prst="rect">
            <a:avLst/>
          </a:prstGeom>
        </p:spPr>
      </p:pic>
      <p:sp>
        <p:nvSpPr>
          <p:cNvPr id="26" name="Shape 19"/>
          <p:cNvSpPr/>
          <p:nvPr/>
        </p:nvSpPr>
        <p:spPr>
          <a:xfrm>
            <a:off x="9303791" y="3703320"/>
            <a:ext cx="548640" cy="548640"/>
          </a:xfrm>
          <a:prstGeom prst="ellipse">
            <a:avLst/>
          </a:prstGeom>
          <a:solidFill>
            <a:srgbClr val="5D63A5"/>
          </a:solidFill>
          <a:ln w="25400">
            <a:solidFill>
              <a:srgbClr val="0B1621"/>
            </a:solidFill>
            <a:prstDash val="solid"/>
          </a:ln>
        </p:spPr>
      </p:sp>
      <p:sp>
        <p:nvSpPr>
          <p:cNvPr id="27" name="Text 20"/>
          <p:cNvSpPr txBox="1"/>
          <p:nvPr/>
        </p:nvSpPr>
        <p:spPr>
          <a:xfrm>
            <a:off x="9303791"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4</a:t>
            </a:r>
            <a:endParaRPr lang="en-US" sz="1800" dirty="0"/>
          </a:p>
        </p:txBody>
      </p:sp>
      <p:sp>
        <p:nvSpPr>
          <p:cNvPr id="28" name="Text 21"/>
          <p:cNvSpPr txBox="1"/>
          <p:nvPr/>
        </p:nvSpPr>
        <p:spPr>
          <a:xfrm>
            <a:off x="9303791"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El remanente y el testimonio de Jesús</a:t>
            </a:r>
            <a:endParaRPr lang="en-US" sz="1500" dirty="0"/>
          </a:p>
        </p:txBody>
      </p:sp>
      <p:sp>
        <p:nvSpPr>
          <p:cNvPr id="29" name="Text 22"/>
          <p:cNvSpPr txBox="1"/>
          <p:nvPr/>
        </p:nvSpPr>
        <p:spPr>
          <a:xfrm>
            <a:off x="9303791"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Apocalipsis 12:17</a:t>
            </a:r>
            <a:endParaRPr lang="en-US" sz="1200" dirty="0"/>
          </a:p>
        </p:txBody>
      </p:sp>
      <p:pic>
        <p:nvPicPr>
          <p:cNvPr id="30" name="Image 5" descr="preencoded.png"/>
          <p:cNvPicPr>
            <a:picLocks noChangeAspect="1"/>
          </p:cNvPicPr>
          <p:nvPr/>
        </p:nvPicPr>
        <p:blipFill>
          <a:blip r:embed="rId8"/>
          <a:stretch>
            <a:fillRect/>
          </a:stretch>
        </p:blipFill>
        <p:spPr>
          <a:xfrm>
            <a:off x="548640" y="6419088"/>
            <a:ext cx="182880" cy="182880"/>
          </a:xfrm>
          <a:prstGeom prst="rect">
            <a:avLst/>
          </a:prstGeom>
        </p:spPr>
      </p:pic>
      <p:sp>
        <p:nvSpPr>
          <p:cNvPr id="31" name="Text 23"/>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32" name="Text 24"/>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12  ·  REVELACIONES PROFÉTICAS DEL FIN DE LOS TIEMPOS</a:t>
            </a:r>
            <a:endParaRPr lang="en-US" sz="800" dirty="0"/>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name="Slide 151">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400" dirty="0">
                <a:solidFill>
                  <a:srgbClr val="FFFFFF"/>
                </a:solidFill>
                <a:latin typeface="Calibri" pitchFamily="34" charset="0"/>
                <a:ea typeface="Calibri" pitchFamily="34" charset="-122"/>
                <a:cs typeface="Calibri" pitchFamily="34" charset="-120"/>
              </a:rPr>
              <a:t>Tantas profecías cumplidas al pie de la letra me dan razones para confiar en las que faltan, incluida la segunda venida. Esta semana, cuando las noticias me inquieten, recordaré que Dios ya anunció el desenlace y me preparó para él.</a:t>
            </a:r>
            <a:endParaRPr lang="en-US" sz="140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1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1</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400" b="1" dirty="0">
                <a:solidFill>
                  <a:srgbClr val="0B1621"/>
                </a:solidFill>
                <a:latin typeface="Century Gothic" pitchFamily="34" charset="0"/>
                <a:ea typeface="Century Gothic" pitchFamily="34" charset="-122"/>
                <a:cs typeface="Century Gothic" pitchFamily="34" charset="-120"/>
              </a:rPr>
              <a:t>Espíritu derramado antes del gran día</a:t>
            </a:r>
            <a:endParaRPr lang="en-US" sz="24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¿Qué prometió Dios hacer en los últimos días, y qué señales ubican el cumplimiento pleno de Joel antes de la segunda venida?  </a:t>
            </a:r>
            <a:r>
              <a:rPr lang="en-US" sz="1600" b="1" dirty="0">
                <a:solidFill>
                  <a:srgbClr val="5D63A5"/>
                </a:solidFill>
                <a:latin typeface="Calibri" pitchFamily="34" charset="0"/>
                <a:ea typeface="Calibri" pitchFamily="34" charset="-122"/>
                <a:cs typeface="Calibri" pitchFamily="34" charset="-120"/>
              </a:rPr>
              <a:t>Joel 2:28-32</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Dios promete derramar su Espíritu sobre toda carne: hijos e hijas, ancianos y jóvenes, siervos y siervas profetizarán; el don no queda limitado a una élite ni a una época</a:t>
            </a:r>
            <a:r>
              <a:rPr lang="en-US" sz="1600" b="1" dirty="0">
                <a:solidFill>
                  <a:srgbClr val="5D63A5"/>
                </a:solidFill>
                <a:latin typeface="Calibri" pitchFamily="34" charset="0"/>
                <a:ea typeface="Calibri" pitchFamily="34" charset="-122"/>
                <a:cs typeface="Calibri" pitchFamily="34" charset="-120"/>
              </a:rPr>
              <a:t> (Joel 2:28-29)</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Joel es profecía apocalíptica: las señales en el sol y la luna “antes que venga el día grande y espantoso” son las mismas que Jesús y Juan sitúan justo antes del regreso de Cristo</a:t>
            </a:r>
            <a:r>
              <a:rPr lang="en-US" sz="1600" b="1" dirty="0">
                <a:solidFill>
                  <a:srgbClr val="5D63A5"/>
                </a:solidFill>
                <a:latin typeface="Calibri" pitchFamily="34" charset="0"/>
                <a:ea typeface="Calibri" pitchFamily="34" charset="-122"/>
                <a:cs typeface="Calibri" pitchFamily="34" charset="-120"/>
              </a:rPr>
              <a:t> (Mateo 24:29; Apocalipsis 6:12-13)</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Malaquías anticipó igualmente un mensaje como el de Elías antes del día del Señor; Juan el Bautista lo cumplió en parte, pero Jesús apuntó a un cumplimiento final</a:t>
            </a:r>
            <a:r>
              <a:rPr lang="en-US" sz="1600" b="1" dirty="0">
                <a:solidFill>
                  <a:srgbClr val="5D63A5"/>
                </a:solidFill>
                <a:latin typeface="Calibri" pitchFamily="34" charset="0"/>
                <a:ea typeface="Calibri" pitchFamily="34" charset="-122"/>
                <a:cs typeface="Calibri" pitchFamily="34" charset="-120"/>
              </a:rPr>
              <a:t> (Malaquías 4:5-6; Mateo 17:10-13)</a:t>
            </a:r>
            <a:endParaRPr lang="en-US" sz="16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12  ·  REVELACIONES PROFÉTICAS DEL FIN DE LOS TIEMPOS</a:t>
            </a:r>
            <a:endParaRPr lang="en-US" sz="800" dirty="0"/>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name="Slide 152">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400" dirty="0">
                <a:solidFill>
                  <a:srgbClr val="FFFFFF"/>
                </a:solidFill>
                <a:latin typeface="Calibri" pitchFamily="34" charset="0"/>
                <a:ea typeface="Calibri" pitchFamily="34" charset="-122"/>
                <a:cs typeface="Calibri" pitchFamily="34" charset="-120"/>
              </a:rPr>
              <a:t>Al oír la Palabra, la multitud preguntó “¿qué haremos?” y actuó. Yo tiendo a escuchar sin responder. Esta semana, después de cada estudio bíblico, escribiré una acción concreta y la cumpliré antes del siguiente sábado.</a:t>
            </a:r>
            <a:endParaRPr lang="en-US" sz="140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2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2</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800" b="1" dirty="0">
                <a:solidFill>
                  <a:srgbClr val="0B1621"/>
                </a:solidFill>
                <a:latin typeface="Century Gothic" pitchFamily="34" charset="0"/>
                <a:ea typeface="Century Gothic" pitchFamily="34" charset="-122"/>
                <a:cs typeface="Century Gothic" pitchFamily="34" charset="-120"/>
              </a:rPr>
              <a:t>Pentecostés, la lluvia temprana</a:t>
            </a:r>
            <a:endParaRPr lang="en-US" sz="28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¿Por qué Pedro citó a Joel en Pentecostés, y qué relación hay entre la lluvia temprana y la lluvia tardía?  </a:t>
            </a:r>
            <a:r>
              <a:rPr lang="en-US" sz="1600" b="1" dirty="0">
                <a:solidFill>
                  <a:srgbClr val="5D63A5"/>
                </a:solidFill>
                <a:latin typeface="Calibri" pitchFamily="34" charset="0"/>
                <a:ea typeface="Calibri" pitchFamily="34" charset="-122"/>
                <a:cs typeface="Calibri" pitchFamily="34" charset="-120"/>
              </a:rPr>
              <a:t>Hechos 2:1-21</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Pedro vio en Pentecostés un cumplimiento de Joel; el sol se había oscurecido tres horas en la cruz. Hechos 2 es la lluvia temprana; la lluvia tardía vendrá antes del fin</a:t>
            </a:r>
            <a:r>
              <a:rPr lang="en-US" sz="1600" b="1" dirty="0">
                <a:solidFill>
                  <a:srgbClr val="5D63A5"/>
                </a:solidFill>
                <a:latin typeface="Calibri" pitchFamily="34" charset="0"/>
                <a:ea typeface="Calibri" pitchFamily="34" charset="-122"/>
                <a:cs typeface="Calibri" pitchFamily="34" charset="-120"/>
              </a:rPr>
              <a:t> (Joel 2:23; Marcos 15:33)</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La profecía no es solo predicción: el sermón de Pedro traspasó corazones y llamó al arrepentimiento y al bautismo, con la promesa del Espíritu “para cuantos el Señor llame”</a:t>
            </a:r>
            <a:r>
              <a:rPr lang="en-US" sz="1600" b="1" dirty="0">
                <a:solidFill>
                  <a:srgbClr val="5D63A5"/>
                </a:solidFill>
                <a:latin typeface="Calibri" pitchFamily="34" charset="0"/>
                <a:ea typeface="Calibri" pitchFamily="34" charset="-122"/>
                <a:cs typeface="Calibri" pitchFamily="34" charset="-120"/>
              </a:rPr>
              <a:t> (Hechos 2:37-39)</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Pentecostés muestra el sello de toda manifestación profética genuina: exaltó a Jesús, produjo arrepentimiento generalizado y formó un pueblo equipado para la misión; tres mil fueron bautizados</a:t>
            </a:r>
            <a:r>
              <a:rPr lang="en-US" sz="1600" b="1" dirty="0">
                <a:solidFill>
                  <a:srgbClr val="5D63A5"/>
                </a:solidFill>
                <a:latin typeface="Calibri" pitchFamily="34" charset="0"/>
                <a:ea typeface="Calibri" pitchFamily="34" charset="-122"/>
                <a:cs typeface="Calibri" pitchFamily="34" charset="-120"/>
              </a:rPr>
              <a:t> (Hechos 2:36-42)</a:t>
            </a:r>
            <a:endParaRPr lang="en-US" sz="16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12  ·  REVELACIONES PROFÉTICAS DEL FIN DE LOS TIEMPOS</a:t>
            </a:r>
            <a:endParaRPr lang="en-US" sz="800" dirty="0"/>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name="Slide 153">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400" dirty="0">
                <a:solidFill>
                  <a:srgbClr val="FFFFFF"/>
                </a:solidFill>
                <a:latin typeface="Calibri" pitchFamily="34" charset="0"/>
                <a:ea typeface="Calibri" pitchFamily="34" charset="-122"/>
                <a:cs typeface="Calibri" pitchFamily="34" charset="-120"/>
              </a:rPr>
              <a:t>Dios me dio al menos un don para edificar su iglesia, no para guardarlo. Esta semana identificaré ese don y lo pondré al servicio de mi congregación en una tarea concreta, y evaluaré toda “voz profética” con la Biblia.</a:t>
            </a:r>
            <a:endParaRPr lang="en-US" sz="140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3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3</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400" b="1" dirty="0">
                <a:solidFill>
                  <a:srgbClr val="0B1621"/>
                </a:solidFill>
                <a:latin typeface="Century Gothic" pitchFamily="34" charset="0"/>
                <a:ea typeface="Century Gothic" pitchFamily="34" charset="-122"/>
                <a:cs typeface="Century Gothic" pitchFamily="34" charset="-120"/>
              </a:rPr>
              <a:t>Dones que edifican hasta la madurez</a:t>
            </a:r>
            <a:endParaRPr lang="en-US" sz="24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¿Por qué otorga Dios dones a su iglesia, y hasta cuándo dice Pablo que estarán activos?  </a:t>
            </a:r>
            <a:r>
              <a:rPr lang="en-US" sz="1600" b="1" dirty="0">
                <a:solidFill>
                  <a:srgbClr val="5D63A5"/>
                </a:solidFill>
                <a:latin typeface="Calibri" pitchFamily="34" charset="0"/>
                <a:ea typeface="Calibri" pitchFamily="34" charset="-122"/>
                <a:cs typeface="Calibri" pitchFamily="34" charset="-120"/>
              </a:rPr>
              <a:t>Efesios 4:11-14</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La profecía aparece en las cuatro listas de dones del Nuevo Testamento, mientras otros dones solo una vez; eso la señala como uno de los dones más importantes para la iglesia</a:t>
            </a:r>
            <a:r>
              <a:rPr lang="en-US" sz="1600" b="1" dirty="0">
                <a:solidFill>
                  <a:srgbClr val="5D63A5"/>
                </a:solidFill>
                <a:latin typeface="Calibri" pitchFamily="34" charset="0"/>
                <a:ea typeface="Calibri" pitchFamily="34" charset="-122"/>
                <a:cs typeface="Calibri" pitchFamily="34" charset="-120"/>
              </a:rPr>
              <a:t> (Romanos 12:6-8; 1 Corintios 12:28)</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Los dones se dan “hasta que todos lleguemos a la unidad de la fe”; esa madurez solo se alcanzará en la segunda venida, así que ningún don caducó al cerrarse el canon</a:t>
            </a:r>
            <a:r>
              <a:rPr lang="en-US" sz="1600" b="1" dirty="0">
                <a:solidFill>
                  <a:srgbClr val="5D63A5"/>
                </a:solidFill>
                <a:latin typeface="Calibri" pitchFamily="34" charset="0"/>
                <a:ea typeface="Calibri" pitchFamily="34" charset="-122"/>
                <a:cs typeface="Calibri" pitchFamily="34" charset="-120"/>
              </a:rPr>
              <a:t> (Efesios 4:12-13)</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El verdadero profeta concuerda con los profetas anteriores y su vida confirma su mensaje; Satanás falsifica el don, y Jesús advirtió que habrá falsos profetas al fin</a:t>
            </a:r>
            <a:r>
              <a:rPr lang="en-US" sz="1600" b="1" dirty="0">
                <a:solidFill>
                  <a:srgbClr val="5D63A5"/>
                </a:solidFill>
                <a:latin typeface="Calibri" pitchFamily="34" charset="0"/>
                <a:ea typeface="Calibri" pitchFamily="34" charset="-122"/>
                <a:cs typeface="Calibri" pitchFamily="34" charset="-120"/>
              </a:rPr>
              <a:t> (Isaías 8:20; Mateo 7:15-20; 24:24)</a:t>
            </a:r>
            <a:endParaRPr lang="en-US" sz="16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12  ·  REVELACIONES PROFÉTICAS DEL FIN DE LOS TIEMPOS</a:t>
            </a:r>
            <a:endParaRPr lang="en-US" sz="800" dirty="0"/>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name="Slide 154">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400" dirty="0">
                <a:solidFill>
                  <a:srgbClr val="FFFFFF"/>
                </a:solidFill>
                <a:latin typeface="Calibri" pitchFamily="34" charset="0"/>
                <a:ea typeface="Calibri" pitchFamily="34" charset="-122"/>
                <a:cs typeface="Calibri" pitchFamily="34" charset="-120"/>
              </a:rPr>
              <a:t>“Tener” el testimonio de Jesús implica poseerlo y administrarlo bien. Esta semana tomaré un libro de Elena de White que nunca terminé y leeré diez minutos diarios, buscando cómo exalta a Cristo y me llama a la misión.</a:t>
            </a:r>
            <a:endParaRPr lang="en-US" sz="140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4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4</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400" b="1" dirty="0">
                <a:solidFill>
                  <a:srgbClr val="0B1621"/>
                </a:solidFill>
                <a:latin typeface="Century Gothic" pitchFamily="34" charset="0"/>
                <a:ea typeface="Century Gothic" pitchFamily="34" charset="-122"/>
                <a:cs typeface="Century Gothic" pitchFamily="34" charset="-120"/>
              </a:rPr>
              <a:t>El remanente y el testimonio de Jesús</a:t>
            </a:r>
            <a:endParaRPr lang="en-US" sz="24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¿En qué consiste “el testimonio de Jesús” según Apocalipsis 19:10 y 22:8-9, y por qué identifica a la iglesia del fin?  </a:t>
            </a:r>
            <a:r>
              <a:rPr lang="en-US" sz="1600" b="1" dirty="0">
                <a:solidFill>
                  <a:srgbClr val="5D63A5"/>
                </a:solidFill>
                <a:latin typeface="Calibri" pitchFamily="34" charset="0"/>
                <a:ea typeface="Calibri" pitchFamily="34" charset="-122"/>
                <a:cs typeface="Calibri" pitchFamily="34" charset="-120"/>
              </a:rPr>
              <a:t>Apocalipsis 12:17</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500" dirty="0">
                <a:solidFill>
                  <a:srgbClr val="1F2233"/>
                </a:solidFill>
                <a:latin typeface="Calibri" pitchFamily="34" charset="0"/>
                <a:ea typeface="Calibri" pitchFamily="34" charset="-122"/>
                <a:cs typeface="Calibri" pitchFamily="34" charset="-120"/>
              </a:rPr>
              <a:t>Dos marcas identifican al remanente: guarda los mandamientos de Dios, incluido el sábado, y tiene el testimonio de Jesús; así como los mandamientos vienen de Dios, el testimonio viene de Jesús</a:t>
            </a:r>
            <a:r>
              <a:rPr lang="en-US" sz="1500" b="1" dirty="0">
                <a:solidFill>
                  <a:srgbClr val="5D63A5"/>
                </a:solidFill>
                <a:latin typeface="Calibri" pitchFamily="34" charset="0"/>
                <a:ea typeface="Calibri" pitchFamily="34" charset="-122"/>
                <a:cs typeface="Calibri" pitchFamily="34" charset="-120"/>
              </a:rPr>
              <a:t> (Apocalipsis 12:17; 14:12)</a:t>
            </a:r>
            <a:endParaRPr lang="en-US" sz="1500" dirty="0"/>
          </a:p>
          <a:p>
            <a:pPr marL="228600" indent="-228600">
              <a:lnSpc>
                <a:spcPct val="105000"/>
              </a:lnSpc>
              <a:spcAft>
                <a:spcPts val="900"/>
              </a:spcAft>
              <a:buSzPct val="100000"/>
              <a:buChar char="■"/>
            </a:pPr>
            <a:r>
              <a:rPr lang="en-US" sz="1500" dirty="0">
                <a:solidFill>
                  <a:srgbClr val="1F2233"/>
                </a:solidFill>
                <a:latin typeface="Calibri" pitchFamily="34" charset="0"/>
                <a:ea typeface="Calibri" pitchFamily="34" charset="-122"/>
                <a:cs typeface="Calibri" pitchFamily="34" charset="-120"/>
              </a:rPr>
              <a:t>El ángel explica que “el testimonio de Jesús es el espíritu de profecía” y se llama compañero de Juan y de “sus hermanos los profetas”: es el don profético manifestado en el remanente</a:t>
            </a:r>
            <a:r>
              <a:rPr lang="en-US" sz="1500" b="1" dirty="0">
                <a:solidFill>
                  <a:srgbClr val="5D63A5"/>
                </a:solidFill>
                <a:latin typeface="Calibri" pitchFamily="34" charset="0"/>
                <a:ea typeface="Calibri" pitchFamily="34" charset="-122"/>
                <a:cs typeface="Calibri" pitchFamily="34" charset="-120"/>
              </a:rPr>
              <a:t> (Apocalipsis 19:10; 22:8-9)</a:t>
            </a:r>
            <a:endParaRPr lang="en-US" sz="1500" dirty="0"/>
          </a:p>
          <a:p>
            <a:pPr marL="228600" indent="-228600">
              <a:lnSpc>
                <a:spcPct val="105000"/>
              </a:lnSpc>
              <a:spcAft>
                <a:spcPts val="900"/>
              </a:spcAft>
              <a:buSzPct val="100000"/>
              <a:buChar char="■"/>
            </a:pPr>
            <a:r>
              <a:rPr lang="en-US" sz="1500" dirty="0">
                <a:solidFill>
                  <a:srgbClr val="1F2233"/>
                </a:solidFill>
                <a:latin typeface="Calibri" pitchFamily="34" charset="0"/>
                <a:ea typeface="Calibri" pitchFamily="34" charset="-122"/>
                <a:cs typeface="Calibri" pitchFamily="34" charset="-120"/>
              </a:rPr>
              <a:t>Como en Pentecostés, la lluvia tardía exaltará a Jesús, llamará al arrepentimiento y preparará para la misión; esas tres marcas sellan el ministerio de Elena de White, y por eso el dragón está airado</a:t>
            </a:r>
            <a:r>
              <a:rPr lang="en-US" sz="1500" b="1" dirty="0">
                <a:solidFill>
                  <a:srgbClr val="5D63A5"/>
                </a:solidFill>
                <a:latin typeface="Calibri" pitchFamily="34" charset="0"/>
                <a:ea typeface="Calibri" pitchFamily="34" charset="-122"/>
                <a:cs typeface="Calibri" pitchFamily="34" charset="-120"/>
              </a:rPr>
              <a:t> (Apocalipsis 12:17; 14:6-12)</a:t>
            </a:r>
            <a:endParaRPr lang="en-US" sz="15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12  ·  REVELACIONES PROFÉTICAS DEL FIN DE LOS TIEMPOS</a:t>
            </a:r>
            <a:endParaRPr lang="en-US" sz="800" dirty="0"/>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name="Slide 155">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1695" cy="2514600"/>
          </a:xfrm>
          <a:prstGeom prst="rect">
            <a:avLst/>
          </a:prstGeom>
        </p:spPr>
      </p:pic>
      <p:sp>
        <p:nvSpPr>
          <p:cNvPr id="3" name="Shape 0"/>
          <p:cNvSpPr/>
          <p:nvPr/>
        </p:nvSpPr>
        <p:spPr>
          <a:xfrm>
            <a:off x="0" y="0"/>
            <a:ext cx="12191695" cy="2514600"/>
          </a:xfrm>
          <a:prstGeom prst="rect">
            <a:avLst/>
          </a:prstGeom>
          <a:solidFill>
            <a:srgbClr val="0B1621">
              <a:alpha val="45000"/>
            </a:srgbClr>
          </a:solidFill>
          <a:ln/>
        </p:spPr>
      </p:sp>
      <p:sp>
        <p:nvSpPr>
          <p:cNvPr id="4" name="Shape 1"/>
          <p:cNvSpPr/>
          <p:nvPr/>
        </p:nvSpPr>
        <p:spPr>
          <a:xfrm>
            <a:off x="548640" y="502920"/>
            <a:ext cx="3845966" cy="384048"/>
          </a:xfrm>
          <a:prstGeom prst="roundRect">
            <a:avLst>
              <a:gd name="adj" fmla="val 50000"/>
            </a:avLst>
          </a:prstGeom>
          <a:solidFill>
            <a:srgbClr val="5D63A5"/>
          </a:solidFill>
          <a:ln/>
        </p:spPr>
      </p:sp>
      <p:pic>
        <p:nvPicPr>
          <p:cNvPr id="5" name="Image 1" descr="preencoded.png"/>
          <p:cNvPicPr>
            <a:picLocks noChangeAspect="1"/>
          </p:cNvPicPr>
          <p:nvPr/>
        </p:nvPicPr>
        <p:blipFill>
          <a:blip r:embed="rId4"/>
          <a:stretch>
            <a:fillRect/>
          </a:stretch>
        </p:blipFill>
        <p:spPr>
          <a:xfrm>
            <a:off x="694944" y="594360"/>
            <a:ext cx="201168" cy="201168"/>
          </a:xfrm>
          <a:prstGeom prst="rect">
            <a:avLst/>
          </a:prstGeom>
        </p:spPr>
      </p:pic>
      <p:sp>
        <p:nvSpPr>
          <p:cNvPr id="6" name="Text 2"/>
          <p:cNvSpPr txBox="1"/>
          <p:nvPr/>
        </p:nvSpPr>
        <p:spPr>
          <a:xfrm>
            <a:off x="969264" y="502920"/>
            <a:ext cx="3388766"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APLICA · REFLEXIÓN PERSONAL</a:t>
            </a:r>
            <a:endParaRPr lang="en-US" sz="1100" dirty="0"/>
          </a:p>
        </p:txBody>
      </p:sp>
      <p:pic>
        <p:nvPicPr>
          <p:cNvPr id="7" name="Image 2" descr="preencoded.png"/>
          <p:cNvPicPr>
            <a:picLocks noChangeAspect="1"/>
          </p:cNvPicPr>
          <p:nvPr/>
        </p:nvPicPr>
        <p:blipFill>
          <a:blip r:embed="rId5"/>
          <a:stretch>
            <a:fillRect/>
          </a:stretch>
        </p:blipFill>
        <p:spPr>
          <a:xfrm>
            <a:off x="548640" y="2926080"/>
            <a:ext cx="457200" cy="457200"/>
          </a:xfrm>
          <a:prstGeom prst="rect">
            <a:avLst/>
          </a:prstGeom>
        </p:spPr>
      </p:pic>
      <p:sp>
        <p:nvSpPr>
          <p:cNvPr id="8" name="Text 3"/>
          <p:cNvSpPr txBox="1"/>
          <p:nvPr/>
        </p:nvSpPr>
        <p:spPr>
          <a:xfrm>
            <a:off x="1280160" y="2926080"/>
            <a:ext cx="10332720" cy="3291840"/>
          </a:xfrm>
          <a:prstGeom prst="rect">
            <a:avLst/>
          </a:prstGeom>
          <a:noFill/>
          <a:ln/>
        </p:spPr>
        <p:txBody>
          <a:bodyPr wrap="square" lIns="0" tIns="0" rIns="0" bIns="0" rtlCol="0" anchor="t"/>
          <a:lstStyle/>
          <a:p>
            <a:pPr marL="0" indent="0">
              <a:lnSpc>
                <a:spcPct val="115000"/>
              </a:lnSpc>
              <a:spcAft>
                <a:spcPts val="1400"/>
              </a:spcAft>
              <a:buNone/>
            </a:pPr>
            <a:r>
              <a:rPr lang="en-US" sz="2200" i="1" dirty="0">
                <a:solidFill>
                  <a:srgbClr val="1F2233"/>
                </a:solidFill>
                <a:latin typeface="Calibri" pitchFamily="34" charset="0"/>
                <a:ea typeface="Calibri" pitchFamily="34" charset="-122"/>
                <a:cs typeface="Calibri" pitchFamily="34" charset="-120"/>
              </a:rPr>
              <a:t>“Los adventistas del séptimo día debieran destacarse entre todos los que profesan ser cristianos en cuanto a levantar a Cristo ante el mundo. [...] El pecador debe ser inducido a mirar al Calvario; con la sencilla fe de un niñito, debe confiar en los méritos del Salvador, aceptar su justicia, creer en su misericordia.”</a:t>
            </a:r>
            <a:endParaRPr lang="en-US" sz="2200" dirty="0"/>
          </a:p>
          <a:p>
            <a:pPr marL="0" indent="0">
              <a:lnSpc>
                <a:spcPct val="115000"/>
              </a:lnSpc>
              <a:buNone/>
            </a:pPr>
            <a:r>
              <a:rPr lang="en-US" sz="1300" b="1" dirty="0">
                <a:solidFill>
                  <a:srgbClr val="5D63A5"/>
                </a:solidFill>
                <a:latin typeface="Century Gothic" pitchFamily="34" charset="0"/>
                <a:ea typeface="Century Gothic" pitchFamily="34" charset="-122"/>
                <a:cs typeface="Century Gothic" pitchFamily="34" charset="-120"/>
              </a:rPr>
              <a:t>— Elena G. de White, Obreros evangélicos, p. 162</a:t>
            </a:r>
            <a:endParaRPr lang="en-US" sz="2200" dirty="0"/>
          </a:p>
        </p:txBody>
      </p:sp>
      <p:pic>
        <p:nvPicPr>
          <p:cNvPr id="9" name="Image 3" descr="preencoded.png"/>
          <p:cNvPicPr>
            <a:picLocks noChangeAspect="1"/>
          </p:cNvPicPr>
          <p:nvPr/>
        </p:nvPicPr>
        <p:blipFill>
          <a:blip r:embed="rId6"/>
          <a:stretch>
            <a:fillRect/>
          </a:stretch>
        </p:blipFill>
        <p:spPr>
          <a:xfrm>
            <a:off x="548640" y="6419088"/>
            <a:ext cx="182880" cy="182880"/>
          </a:xfrm>
          <a:prstGeom prst="rect">
            <a:avLst/>
          </a:prstGeom>
        </p:spPr>
      </p:pic>
      <p:sp>
        <p:nvSpPr>
          <p:cNvPr id="10" name="Text 4"/>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5A5F73"/>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1" name="Text 5"/>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12  ·  REVELACIONES PROFÉTICAS DEL FIN DE LOS TIEMPOS</a:t>
            </a:r>
            <a:endParaRPr lang="en-US" sz="800" dirty="0"/>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name="Slide 15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548640" y="822960"/>
            <a:ext cx="1097280" cy="1097280"/>
          </a:xfrm>
          <a:prstGeom prst="ellipse">
            <a:avLst/>
          </a:prstGeom>
          <a:solidFill>
            <a:srgbClr val="5D63A5"/>
          </a:solidFill>
          <a:ln/>
        </p:spPr>
      </p:sp>
      <p:pic>
        <p:nvPicPr>
          <p:cNvPr id="3" name="Image 0" descr="preencoded.png"/>
          <p:cNvPicPr>
            <a:picLocks noChangeAspect="1"/>
          </p:cNvPicPr>
          <p:nvPr/>
        </p:nvPicPr>
        <p:blipFill>
          <a:blip r:embed="rId4"/>
          <a:stretch>
            <a:fillRect/>
          </a:stretch>
        </p:blipFill>
        <p:spPr>
          <a:xfrm>
            <a:off x="841248" y="1097280"/>
            <a:ext cx="512064" cy="548640"/>
          </a:xfrm>
          <a:prstGeom prst="rect">
            <a:avLst/>
          </a:prstGeom>
        </p:spPr>
      </p:pic>
      <p:sp>
        <p:nvSpPr>
          <p:cNvPr id="4" name="Text 1"/>
          <p:cNvSpPr txBox="1"/>
          <p:nvPr/>
        </p:nvSpPr>
        <p:spPr>
          <a:xfrm>
            <a:off x="1920240" y="868680"/>
            <a:ext cx="7315200" cy="1005840"/>
          </a:xfrm>
          <a:prstGeom prst="rect">
            <a:avLst/>
          </a:prstGeom>
          <a:noFill/>
          <a:ln/>
        </p:spPr>
        <p:txBody>
          <a:bodyPr wrap="square" lIns="0" tIns="0" rIns="0" bIns="0" rtlCol="0" anchor="ctr"/>
          <a:lstStyle/>
          <a:p>
            <a:pPr marL="0" indent="0">
              <a:buNone/>
            </a:pPr>
            <a:r>
              <a:rPr lang="en-US" sz="3000" b="1" dirty="0">
                <a:solidFill>
                  <a:srgbClr val="FFFFFF"/>
                </a:solidFill>
                <a:latin typeface="Century Gothic" pitchFamily="34" charset="0"/>
                <a:ea typeface="Century Gothic" pitchFamily="34" charset="-122"/>
                <a:cs typeface="Century Gothic" pitchFamily="34" charset="-120"/>
              </a:rPr>
              <a:t>Reflexiona</a:t>
            </a:r>
            <a:endParaRPr lang="en-US" sz="3000" dirty="0"/>
          </a:p>
          <a:p>
            <a:pPr marL="0" indent="0">
              <a:buNone/>
            </a:pPr>
            <a:r>
              <a:rPr lang="en-US" sz="1400" dirty="0">
                <a:solidFill>
                  <a:srgbClr val="A7ABDE"/>
                </a:solidFill>
                <a:latin typeface="Century Gothic" pitchFamily="34" charset="0"/>
                <a:ea typeface="Century Gothic" pitchFamily="34" charset="-122"/>
                <a:cs typeface="Century Gothic" pitchFamily="34" charset="-120"/>
              </a:rPr>
              <a:t>Un momento personal de introspección</a:t>
            </a:r>
            <a:endParaRPr lang="en-US" sz="3000" dirty="0"/>
          </a:p>
        </p:txBody>
      </p:sp>
      <p:sp>
        <p:nvSpPr>
          <p:cNvPr id="5" name="Text 2"/>
          <p:cNvSpPr txBox="1"/>
          <p:nvPr/>
        </p:nvSpPr>
        <p:spPr>
          <a:xfrm>
            <a:off x="548640" y="2148840"/>
            <a:ext cx="10972800" cy="3840480"/>
          </a:xfrm>
          <a:prstGeom prst="rect">
            <a:avLst/>
          </a:prstGeom>
          <a:noFill/>
          <a:ln/>
        </p:spPr>
        <p:txBody>
          <a:bodyPr wrap="square" lIns="0" tIns="0" rIns="0" bIns="0" rtlCol="0" anchor="ctr"/>
          <a:lstStyle/>
          <a:p>
            <a:pPr marL="0" indent="0">
              <a:lnSpc>
                <a:spcPct val="115000"/>
              </a:lnSpc>
              <a:buNone/>
            </a:pPr>
            <a:r>
              <a:rPr lang="en-US" sz="3200" dirty="0">
                <a:solidFill>
                  <a:srgbClr val="FFFFFF"/>
                </a:solidFill>
                <a:latin typeface="Century Gothic" pitchFamily="34" charset="0"/>
                <a:ea typeface="Century Gothic" pitchFamily="34" charset="-122"/>
                <a:cs typeface="Century Gothic" pitchFamily="34" charset="-120"/>
              </a:rPr>
              <a:t>¿Mi manera de hablar de la fe levanta a Cristo o solo defiende doctrinas? ¿Con quién compartiré esta semana a Jesús como centro de mi esperanza?</a:t>
            </a:r>
            <a:endParaRPr lang="en-US" sz="3200" dirty="0"/>
          </a:p>
        </p:txBody>
      </p:sp>
      <p:pic>
        <p:nvPicPr>
          <p:cNvPr id="6" name="Image 1" descr="preencoded.png"/>
          <p:cNvPicPr>
            <a:picLocks noChangeAspect="1"/>
          </p:cNvPicPr>
          <p:nvPr/>
        </p:nvPicPr>
        <p:blipFill>
          <a:blip r:embed="rId5"/>
          <a:stretch>
            <a:fillRect/>
          </a:stretch>
        </p:blipFill>
        <p:spPr>
          <a:xfrm>
            <a:off x="548640" y="6419088"/>
            <a:ext cx="182880" cy="182880"/>
          </a:xfrm>
          <a:prstGeom prst="rect">
            <a:avLst/>
          </a:prstGeom>
        </p:spPr>
      </p:pic>
      <p:sp>
        <p:nvSpPr>
          <p:cNvPr id="7" name="Text 3"/>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8" name="Text 4"/>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12  ·  REVELACIONES PROFÉTICAS DEL FIN DE LOS TIEMPOS</a:t>
            </a:r>
            <a:endParaRPr lang="en-US" sz="800" dirty="0"/>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name="Slide 157">
    <p:bg>
      <p:bgPr>
        <a:solidFill>
          <a:srgbClr val="F4F5FB"/>
        </a:solidFill>
        <a:effectLst/>
      </p:bgPr>
    </p:bg>
    <p:spTree>
      <p:nvGrpSpPr>
        <p:cNvPr id="1" name=""/>
        <p:cNvGrpSpPr/>
        <p:nvPr/>
      </p:nvGrpSpPr>
      <p:grpSpPr>
        <a:xfrm>
          <a:off x="0" y="0"/>
          <a:ext cx="0" cy="0"/>
          <a:chOff x="0" y="0"/>
          <a:chExt cx="0" cy="0"/>
        </a:xfrm>
      </p:grpSpPr>
      <p:sp>
        <p:nvSpPr>
          <p:cNvPr id="2" name="Shape 0"/>
          <p:cNvSpPr/>
          <p:nvPr/>
        </p:nvSpPr>
        <p:spPr>
          <a:xfrm>
            <a:off x="548640" y="502920"/>
            <a:ext cx="2792578" cy="384048"/>
          </a:xfrm>
          <a:prstGeom prst="roundRect">
            <a:avLst>
              <a:gd name="adj" fmla="val 50000"/>
            </a:avLst>
          </a:prstGeom>
          <a:solidFill>
            <a:srgbClr val="5D63A5"/>
          </a:solidFill>
          <a:ln/>
        </p:spPr>
      </p:sp>
      <p:pic>
        <p:nvPicPr>
          <p:cNvPr id="3" name="Image 0" descr="preencoded.png"/>
          <p:cNvPicPr>
            <a:picLocks noChangeAspect="1"/>
          </p:cNvPicPr>
          <p:nvPr/>
        </p:nvPicPr>
        <p:blipFill>
          <a:blip r:embed="rId3"/>
          <a:stretch>
            <a:fillRect/>
          </a:stretch>
        </p:blipFill>
        <p:spPr>
          <a:xfrm>
            <a:off x="694944" y="594360"/>
            <a:ext cx="201168" cy="201168"/>
          </a:xfrm>
          <a:prstGeom prst="rect">
            <a:avLst/>
          </a:prstGeom>
        </p:spPr>
      </p:pic>
      <p:sp>
        <p:nvSpPr>
          <p:cNvPr id="4" name="Text 1"/>
          <p:cNvSpPr txBox="1"/>
          <p:nvPr/>
        </p:nvSpPr>
        <p:spPr>
          <a:xfrm>
            <a:off x="969264" y="502920"/>
            <a:ext cx="2335378"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CREA · MI DECISIÓN</a:t>
            </a:r>
            <a:endParaRPr lang="en-US" sz="1100" dirty="0"/>
          </a:p>
        </p:txBody>
      </p:sp>
      <p:sp>
        <p:nvSpPr>
          <p:cNvPr id="5" name="Text 2"/>
          <p:cNvSpPr txBox="1"/>
          <p:nvPr/>
        </p:nvSpPr>
        <p:spPr>
          <a:xfrm>
            <a:off x="548640" y="1097280"/>
            <a:ext cx="8229600" cy="640080"/>
          </a:xfrm>
          <a:prstGeom prst="rect">
            <a:avLst/>
          </a:prstGeom>
          <a:noFill/>
          <a:ln/>
        </p:spPr>
        <p:txBody>
          <a:bodyPr wrap="square" lIns="0" tIns="0" rIns="0" bIns="0" rtlCol="0" anchor="t"/>
          <a:lstStyle/>
          <a:p>
            <a:pPr marL="0" indent="0">
              <a:buNone/>
            </a:pPr>
            <a:r>
              <a:rPr lang="en-US" sz="3200" b="1" dirty="0">
                <a:solidFill>
                  <a:srgbClr val="0B1621"/>
                </a:solidFill>
                <a:latin typeface="Century Gothic" pitchFamily="34" charset="0"/>
                <a:ea typeface="Century Gothic" pitchFamily="34" charset="-122"/>
                <a:cs typeface="Century Gothic" pitchFamily="34" charset="-120"/>
              </a:rPr>
              <a:t>Mi desafío para esta semana</a:t>
            </a:r>
            <a:endParaRPr lang="en-US" sz="3200" dirty="0"/>
          </a:p>
        </p:txBody>
      </p:sp>
      <p:sp>
        <p:nvSpPr>
          <p:cNvPr id="6" name="Text 3"/>
          <p:cNvSpPr txBox="1"/>
          <p:nvPr/>
        </p:nvSpPr>
        <p:spPr>
          <a:xfrm>
            <a:off x="548640" y="1719072"/>
            <a:ext cx="8229600" cy="320040"/>
          </a:xfrm>
          <a:prstGeom prst="rect">
            <a:avLst/>
          </a:prstGeom>
          <a:noFill/>
          <a:ln/>
        </p:spPr>
        <p:txBody>
          <a:bodyPr wrap="square" lIns="0" tIns="0" rIns="0" bIns="0" rtlCol="0" anchor="t"/>
          <a:lstStyle/>
          <a:p>
            <a:pPr marL="0" indent="0">
              <a:buNone/>
            </a:pPr>
            <a:r>
              <a:rPr lang="en-US" sz="1500" i="1" dirty="0">
                <a:solidFill>
                  <a:srgbClr val="5A5F73"/>
                </a:solidFill>
                <a:latin typeface="Calibri" pitchFamily="34" charset="0"/>
                <a:ea typeface="Calibri" pitchFamily="34" charset="-122"/>
                <a:cs typeface="Calibri" pitchFamily="34" charset="-120"/>
              </a:rPr>
              <a:t>Marca tu respuesta honesta:</a:t>
            </a:r>
            <a:endParaRPr lang="en-US" sz="1500" dirty="0"/>
          </a:p>
        </p:txBody>
      </p:sp>
      <p:sp>
        <p:nvSpPr>
          <p:cNvPr id="7" name="Shape 4"/>
          <p:cNvSpPr/>
          <p:nvPr/>
        </p:nvSpPr>
        <p:spPr>
          <a:xfrm>
            <a:off x="548640" y="2240280"/>
            <a:ext cx="11094415" cy="1188720"/>
          </a:xfrm>
          <a:prstGeom prst="rect">
            <a:avLst/>
          </a:prstGeom>
          <a:solidFill>
            <a:srgbClr val="FFFFFF"/>
          </a:solidFill>
          <a:ln w="9525">
            <a:solidFill>
              <a:srgbClr val="DADCEB"/>
            </a:solidFill>
            <a:prstDash val="solid"/>
          </a:ln>
          <a:effectLst>
            <a:outerShdw blurRad="76200" dist="25400" dir="5400000" algn="bl" rotWithShape="0">
              <a:srgbClr val="000000">
                <a:alpha val="8000"/>
              </a:srgbClr>
            </a:outerShdw>
          </a:effectLst>
        </p:spPr>
      </p:sp>
      <p:sp>
        <p:nvSpPr>
          <p:cNvPr id="8" name="Shape 5"/>
          <p:cNvSpPr/>
          <p:nvPr/>
        </p:nvSpPr>
        <p:spPr>
          <a:xfrm>
            <a:off x="822960" y="2532888"/>
            <a:ext cx="603504" cy="603504"/>
          </a:xfrm>
          <a:prstGeom prst="ellipse">
            <a:avLst/>
          </a:prstGeom>
          <a:solidFill>
            <a:srgbClr val="5D63A5"/>
          </a:solidFill>
          <a:ln/>
        </p:spPr>
      </p:sp>
      <p:sp>
        <p:nvSpPr>
          <p:cNvPr id="9" name="Text 6"/>
          <p:cNvSpPr txBox="1"/>
          <p:nvPr/>
        </p:nvSpPr>
        <p:spPr>
          <a:xfrm>
            <a:off x="822960" y="2532888"/>
            <a:ext cx="603504" cy="603504"/>
          </a:xfrm>
          <a:prstGeom prst="rect">
            <a:avLst/>
          </a:prstGeom>
          <a:noFill/>
          <a:ln/>
        </p:spPr>
        <p:txBody>
          <a:bodyPr wrap="square" lIns="0" tIns="0" rIns="0" bIns="0" rtlCol="0" anchor="ctr"/>
          <a:lstStyle/>
          <a:p>
            <a:pPr marL="0" indent="0" algn="ctr">
              <a:buNone/>
            </a:pPr>
            <a:r>
              <a:rPr lang="en-US" sz="2000" b="1" dirty="0">
                <a:solidFill>
                  <a:srgbClr val="FFFFFF"/>
                </a:solidFill>
                <a:latin typeface="Century Gothic" pitchFamily="34" charset="0"/>
                <a:ea typeface="Century Gothic" pitchFamily="34" charset="-122"/>
                <a:cs typeface="Century Gothic" pitchFamily="34" charset="-120"/>
              </a:rPr>
              <a:t>1</a:t>
            </a:r>
            <a:endParaRPr lang="en-US" sz="2000" dirty="0"/>
          </a:p>
        </p:txBody>
      </p:sp>
      <p:sp>
        <p:nvSpPr>
          <p:cNvPr id="10" name="Text 7"/>
          <p:cNvSpPr txBox="1"/>
          <p:nvPr/>
        </p:nvSpPr>
        <p:spPr>
          <a:xfrm>
            <a:off x="1645920" y="2240280"/>
            <a:ext cx="7635240" cy="1188720"/>
          </a:xfrm>
          <a:prstGeom prst="rect">
            <a:avLst/>
          </a:prstGeom>
          <a:noFill/>
          <a:ln/>
        </p:spPr>
        <p:txBody>
          <a:bodyPr wrap="square" lIns="0" tIns="0" rIns="0" bIns="0" rtlCol="0" anchor="ctr"/>
          <a:lstStyle/>
          <a:p>
            <a:pPr marL="0" indent="0">
              <a:buNone/>
            </a:pPr>
            <a:r>
              <a:rPr lang="en-US" sz="1700" dirty="0">
                <a:solidFill>
                  <a:srgbClr val="1F2233"/>
                </a:solidFill>
                <a:latin typeface="Calibri" pitchFamily="34" charset="0"/>
                <a:ea typeface="Calibri" pitchFamily="34" charset="-122"/>
                <a:cs typeface="Calibri" pitchFamily="34" charset="-120"/>
              </a:rPr>
              <a:t>Oraré cada mañana de esta semana pidiendo el derramamiento del Espíritu Santo sobre mi vida y mi iglesia, como en Pentecostés.</a:t>
            </a:r>
            <a:r>
              <a:rPr lang="en-US" sz="1700" b="1" dirty="0">
                <a:solidFill>
                  <a:srgbClr val="5D63A5"/>
                </a:solidFill>
                <a:latin typeface="Calibri" pitchFamily="34" charset="0"/>
                <a:ea typeface="Calibri" pitchFamily="34" charset="-122"/>
                <a:cs typeface="Calibri" pitchFamily="34" charset="-120"/>
              </a:rPr>
              <a:t> (Joel 2:28)</a:t>
            </a:r>
            <a:endParaRPr lang="en-US" sz="1700" dirty="0"/>
          </a:p>
        </p:txBody>
      </p:sp>
      <p:sp>
        <p:nvSpPr>
          <p:cNvPr id="11" name="Shape 8"/>
          <p:cNvSpPr/>
          <p:nvPr/>
        </p:nvSpPr>
        <p:spPr>
          <a:xfrm>
            <a:off x="9494215" y="2679192"/>
            <a:ext cx="310896" cy="310896"/>
          </a:xfrm>
          <a:prstGeom prst="roundRect">
            <a:avLst>
              <a:gd name="adj" fmla="val 14706"/>
            </a:avLst>
          </a:prstGeom>
          <a:solidFill>
            <a:srgbClr val="FFFFFF"/>
          </a:solidFill>
          <a:ln w="22225">
            <a:solidFill>
              <a:srgbClr val="EE8A2A"/>
            </a:solidFill>
            <a:prstDash val="solid"/>
          </a:ln>
        </p:spPr>
      </p:sp>
      <p:sp>
        <p:nvSpPr>
          <p:cNvPr id="12" name="Text 9"/>
          <p:cNvSpPr txBox="1"/>
          <p:nvPr/>
        </p:nvSpPr>
        <p:spPr>
          <a:xfrm>
            <a:off x="9896551" y="2679192"/>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Sí</a:t>
            </a:r>
            <a:endParaRPr lang="en-US" sz="1500" dirty="0"/>
          </a:p>
        </p:txBody>
      </p:sp>
      <p:sp>
        <p:nvSpPr>
          <p:cNvPr id="13" name="Shape 10"/>
          <p:cNvSpPr/>
          <p:nvPr/>
        </p:nvSpPr>
        <p:spPr>
          <a:xfrm>
            <a:off x="10500055" y="2679192"/>
            <a:ext cx="310896" cy="310896"/>
          </a:xfrm>
          <a:prstGeom prst="roundRect">
            <a:avLst>
              <a:gd name="adj" fmla="val 14706"/>
            </a:avLst>
          </a:prstGeom>
          <a:solidFill>
            <a:srgbClr val="FFFFFF"/>
          </a:solidFill>
          <a:ln w="22225">
            <a:solidFill>
              <a:srgbClr val="EE8A2A"/>
            </a:solidFill>
            <a:prstDash val="solid"/>
          </a:ln>
        </p:spPr>
      </p:sp>
      <p:sp>
        <p:nvSpPr>
          <p:cNvPr id="14" name="Text 11"/>
          <p:cNvSpPr txBox="1"/>
          <p:nvPr/>
        </p:nvSpPr>
        <p:spPr>
          <a:xfrm>
            <a:off x="10902391" y="2679192"/>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No</a:t>
            </a:r>
            <a:endParaRPr lang="en-US" sz="1500" dirty="0"/>
          </a:p>
        </p:txBody>
      </p:sp>
      <p:sp>
        <p:nvSpPr>
          <p:cNvPr id="15" name="Shape 12"/>
          <p:cNvSpPr/>
          <p:nvPr/>
        </p:nvSpPr>
        <p:spPr>
          <a:xfrm>
            <a:off x="548640" y="3630168"/>
            <a:ext cx="11094415" cy="1188720"/>
          </a:xfrm>
          <a:prstGeom prst="rect">
            <a:avLst/>
          </a:prstGeom>
          <a:solidFill>
            <a:srgbClr val="FFFFFF"/>
          </a:solidFill>
          <a:ln w="9525">
            <a:solidFill>
              <a:srgbClr val="DADCEB"/>
            </a:solidFill>
            <a:prstDash val="solid"/>
          </a:ln>
          <a:effectLst>
            <a:outerShdw blurRad="76200" dist="25400" dir="5400000" algn="bl" rotWithShape="0">
              <a:srgbClr val="000000">
                <a:alpha val="8000"/>
              </a:srgbClr>
            </a:outerShdw>
          </a:effectLst>
        </p:spPr>
      </p:sp>
      <p:sp>
        <p:nvSpPr>
          <p:cNvPr id="16" name="Shape 13"/>
          <p:cNvSpPr/>
          <p:nvPr/>
        </p:nvSpPr>
        <p:spPr>
          <a:xfrm>
            <a:off x="822960" y="3922776"/>
            <a:ext cx="603504" cy="603504"/>
          </a:xfrm>
          <a:prstGeom prst="ellipse">
            <a:avLst/>
          </a:prstGeom>
          <a:solidFill>
            <a:srgbClr val="5D63A5"/>
          </a:solidFill>
          <a:ln/>
        </p:spPr>
      </p:sp>
      <p:sp>
        <p:nvSpPr>
          <p:cNvPr id="17" name="Text 14"/>
          <p:cNvSpPr txBox="1"/>
          <p:nvPr/>
        </p:nvSpPr>
        <p:spPr>
          <a:xfrm>
            <a:off x="822960" y="3922776"/>
            <a:ext cx="603504" cy="603504"/>
          </a:xfrm>
          <a:prstGeom prst="rect">
            <a:avLst/>
          </a:prstGeom>
          <a:noFill/>
          <a:ln/>
        </p:spPr>
        <p:txBody>
          <a:bodyPr wrap="square" lIns="0" tIns="0" rIns="0" bIns="0" rtlCol="0" anchor="ctr"/>
          <a:lstStyle/>
          <a:p>
            <a:pPr marL="0" indent="0" algn="ctr">
              <a:buNone/>
            </a:pPr>
            <a:r>
              <a:rPr lang="en-US" sz="2000" b="1" dirty="0">
                <a:solidFill>
                  <a:srgbClr val="FFFFFF"/>
                </a:solidFill>
                <a:latin typeface="Century Gothic" pitchFamily="34" charset="0"/>
                <a:ea typeface="Century Gothic" pitchFamily="34" charset="-122"/>
                <a:cs typeface="Century Gothic" pitchFamily="34" charset="-120"/>
              </a:rPr>
              <a:t>2</a:t>
            </a:r>
            <a:endParaRPr lang="en-US" sz="2000" dirty="0"/>
          </a:p>
        </p:txBody>
      </p:sp>
      <p:sp>
        <p:nvSpPr>
          <p:cNvPr id="18" name="Text 15"/>
          <p:cNvSpPr txBox="1"/>
          <p:nvPr/>
        </p:nvSpPr>
        <p:spPr>
          <a:xfrm>
            <a:off x="1645920" y="3630168"/>
            <a:ext cx="7635240" cy="1188720"/>
          </a:xfrm>
          <a:prstGeom prst="rect">
            <a:avLst/>
          </a:prstGeom>
          <a:noFill/>
          <a:ln/>
        </p:spPr>
        <p:txBody>
          <a:bodyPr wrap="square" lIns="0" tIns="0" rIns="0" bIns="0" rtlCol="0" anchor="ctr"/>
          <a:lstStyle/>
          <a:p>
            <a:pPr marL="0" indent="0">
              <a:buNone/>
            </a:pPr>
            <a:r>
              <a:rPr lang="en-US" sz="1700" dirty="0">
                <a:solidFill>
                  <a:srgbClr val="1F2233"/>
                </a:solidFill>
                <a:latin typeface="Calibri" pitchFamily="34" charset="0"/>
                <a:ea typeface="Calibri" pitchFamily="34" charset="-122"/>
                <a:cs typeface="Calibri" pitchFamily="34" charset="-120"/>
              </a:rPr>
              <a:t>Leeré diez minutos diarios un libro de Elena de White que exalte a Cristo, como El camino a Cristo, y anotaré una enseñanza aplicable.</a:t>
            </a:r>
            <a:r>
              <a:rPr lang="en-US" sz="1700" b="1" dirty="0">
                <a:solidFill>
                  <a:srgbClr val="5D63A5"/>
                </a:solidFill>
                <a:latin typeface="Calibri" pitchFamily="34" charset="0"/>
                <a:ea typeface="Calibri" pitchFamily="34" charset="-122"/>
                <a:cs typeface="Calibri" pitchFamily="34" charset="-120"/>
              </a:rPr>
              <a:t> (Apocalipsis 19:10)</a:t>
            </a:r>
            <a:endParaRPr lang="en-US" sz="1700" dirty="0"/>
          </a:p>
        </p:txBody>
      </p:sp>
      <p:sp>
        <p:nvSpPr>
          <p:cNvPr id="19" name="Shape 16"/>
          <p:cNvSpPr/>
          <p:nvPr/>
        </p:nvSpPr>
        <p:spPr>
          <a:xfrm>
            <a:off x="9494215" y="4069080"/>
            <a:ext cx="310896" cy="310896"/>
          </a:xfrm>
          <a:prstGeom prst="roundRect">
            <a:avLst>
              <a:gd name="adj" fmla="val 14706"/>
            </a:avLst>
          </a:prstGeom>
          <a:solidFill>
            <a:srgbClr val="FFFFFF"/>
          </a:solidFill>
          <a:ln w="22225">
            <a:solidFill>
              <a:srgbClr val="EE8A2A"/>
            </a:solidFill>
            <a:prstDash val="solid"/>
          </a:ln>
        </p:spPr>
      </p:sp>
      <p:sp>
        <p:nvSpPr>
          <p:cNvPr id="20" name="Text 17"/>
          <p:cNvSpPr txBox="1"/>
          <p:nvPr/>
        </p:nvSpPr>
        <p:spPr>
          <a:xfrm>
            <a:off x="9896551" y="4069080"/>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Sí</a:t>
            </a:r>
            <a:endParaRPr lang="en-US" sz="1500" dirty="0"/>
          </a:p>
        </p:txBody>
      </p:sp>
      <p:sp>
        <p:nvSpPr>
          <p:cNvPr id="21" name="Shape 18"/>
          <p:cNvSpPr/>
          <p:nvPr/>
        </p:nvSpPr>
        <p:spPr>
          <a:xfrm>
            <a:off x="10500055" y="4069080"/>
            <a:ext cx="310896" cy="310896"/>
          </a:xfrm>
          <a:prstGeom prst="roundRect">
            <a:avLst>
              <a:gd name="adj" fmla="val 14706"/>
            </a:avLst>
          </a:prstGeom>
          <a:solidFill>
            <a:srgbClr val="FFFFFF"/>
          </a:solidFill>
          <a:ln w="22225">
            <a:solidFill>
              <a:srgbClr val="EE8A2A"/>
            </a:solidFill>
            <a:prstDash val="solid"/>
          </a:ln>
        </p:spPr>
      </p:sp>
      <p:sp>
        <p:nvSpPr>
          <p:cNvPr id="22" name="Text 19"/>
          <p:cNvSpPr txBox="1"/>
          <p:nvPr/>
        </p:nvSpPr>
        <p:spPr>
          <a:xfrm>
            <a:off x="10902391" y="4069080"/>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No</a:t>
            </a:r>
            <a:endParaRPr lang="en-US" sz="1500" dirty="0"/>
          </a:p>
        </p:txBody>
      </p:sp>
      <p:sp>
        <p:nvSpPr>
          <p:cNvPr id="23" name="Shape 20"/>
          <p:cNvSpPr/>
          <p:nvPr/>
        </p:nvSpPr>
        <p:spPr>
          <a:xfrm>
            <a:off x="548640" y="5020056"/>
            <a:ext cx="11094415" cy="1188720"/>
          </a:xfrm>
          <a:prstGeom prst="rect">
            <a:avLst/>
          </a:prstGeom>
          <a:solidFill>
            <a:srgbClr val="FFFFFF"/>
          </a:solidFill>
          <a:ln w="9525">
            <a:solidFill>
              <a:srgbClr val="DADCEB"/>
            </a:solidFill>
            <a:prstDash val="solid"/>
          </a:ln>
          <a:effectLst>
            <a:outerShdw blurRad="76200" dist="25400" dir="5400000" algn="bl" rotWithShape="0">
              <a:srgbClr val="000000">
                <a:alpha val="8000"/>
              </a:srgbClr>
            </a:outerShdw>
          </a:effectLst>
        </p:spPr>
      </p:sp>
      <p:sp>
        <p:nvSpPr>
          <p:cNvPr id="24" name="Shape 21"/>
          <p:cNvSpPr/>
          <p:nvPr/>
        </p:nvSpPr>
        <p:spPr>
          <a:xfrm>
            <a:off x="822960" y="5312664"/>
            <a:ext cx="603504" cy="603504"/>
          </a:xfrm>
          <a:prstGeom prst="ellipse">
            <a:avLst/>
          </a:prstGeom>
          <a:solidFill>
            <a:srgbClr val="5D63A5"/>
          </a:solidFill>
          <a:ln/>
        </p:spPr>
      </p:sp>
      <p:sp>
        <p:nvSpPr>
          <p:cNvPr id="25" name="Text 22"/>
          <p:cNvSpPr txBox="1"/>
          <p:nvPr/>
        </p:nvSpPr>
        <p:spPr>
          <a:xfrm>
            <a:off x="822960" y="5312664"/>
            <a:ext cx="603504" cy="603504"/>
          </a:xfrm>
          <a:prstGeom prst="rect">
            <a:avLst/>
          </a:prstGeom>
          <a:noFill/>
          <a:ln/>
        </p:spPr>
        <p:txBody>
          <a:bodyPr wrap="square" lIns="0" tIns="0" rIns="0" bIns="0" rtlCol="0" anchor="ctr"/>
          <a:lstStyle/>
          <a:p>
            <a:pPr marL="0" indent="0" algn="ctr">
              <a:buNone/>
            </a:pPr>
            <a:r>
              <a:rPr lang="en-US" sz="2000" b="1" dirty="0">
                <a:solidFill>
                  <a:srgbClr val="FFFFFF"/>
                </a:solidFill>
                <a:latin typeface="Century Gothic" pitchFamily="34" charset="0"/>
                <a:ea typeface="Century Gothic" pitchFamily="34" charset="-122"/>
                <a:cs typeface="Century Gothic" pitchFamily="34" charset="-120"/>
              </a:rPr>
              <a:t>3</a:t>
            </a:r>
            <a:endParaRPr lang="en-US" sz="2000" dirty="0"/>
          </a:p>
        </p:txBody>
      </p:sp>
      <p:sp>
        <p:nvSpPr>
          <p:cNvPr id="26" name="Text 23"/>
          <p:cNvSpPr txBox="1"/>
          <p:nvPr/>
        </p:nvSpPr>
        <p:spPr>
          <a:xfrm>
            <a:off x="1645920" y="5020056"/>
            <a:ext cx="7635240" cy="1188720"/>
          </a:xfrm>
          <a:prstGeom prst="rect">
            <a:avLst/>
          </a:prstGeom>
          <a:noFill/>
          <a:ln/>
        </p:spPr>
        <p:txBody>
          <a:bodyPr wrap="square" lIns="0" tIns="0" rIns="0" bIns="0" rtlCol="0" anchor="ctr"/>
          <a:lstStyle/>
          <a:p>
            <a:pPr marL="0" indent="0">
              <a:buNone/>
            </a:pPr>
            <a:r>
              <a:rPr lang="en-US" sz="1700" dirty="0">
                <a:solidFill>
                  <a:srgbClr val="1F2233"/>
                </a:solidFill>
                <a:latin typeface="Calibri" pitchFamily="34" charset="0"/>
                <a:ea typeface="Calibri" pitchFamily="34" charset="-122"/>
                <a:cs typeface="Calibri" pitchFamily="34" charset="-120"/>
              </a:rPr>
              <a:t>Usaré un don que Dios me dio para servir en mi iglesia esta semana, ofreciéndome para una tarea concreta a mi pastor o líder.</a:t>
            </a:r>
            <a:r>
              <a:rPr lang="en-US" sz="1700" b="1" dirty="0">
                <a:solidFill>
                  <a:srgbClr val="5D63A5"/>
                </a:solidFill>
                <a:latin typeface="Calibri" pitchFamily="34" charset="0"/>
                <a:ea typeface="Calibri" pitchFamily="34" charset="-122"/>
                <a:cs typeface="Calibri" pitchFamily="34" charset="-120"/>
              </a:rPr>
              <a:t> (Efesios 4:12)</a:t>
            </a:r>
            <a:endParaRPr lang="en-US" sz="1700" dirty="0"/>
          </a:p>
        </p:txBody>
      </p:sp>
      <p:sp>
        <p:nvSpPr>
          <p:cNvPr id="27" name="Shape 24"/>
          <p:cNvSpPr/>
          <p:nvPr/>
        </p:nvSpPr>
        <p:spPr>
          <a:xfrm>
            <a:off x="9494215" y="5458968"/>
            <a:ext cx="310896" cy="310896"/>
          </a:xfrm>
          <a:prstGeom prst="roundRect">
            <a:avLst>
              <a:gd name="adj" fmla="val 14706"/>
            </a:avLst>
          </a:prstGeom>
          <a:solidFill>
            <a:srgbClr val="FFFFFF"/>
          </a:solidFill>
          <a:ln w="22225">
            <a:solidFill>
              <a:srgbClr val="EE8A2A"/>
            </a:solidFill>
            <a:prstDash val="solid"/>
          </a:ln>
        </p:spPr>
      </p:sp>
      <p:sp>
        <p:nvSpPr>
          <p:cNvPr id="28" name="Text 25"/>
          <p:cNvSpPr txBox="1"/>
          <p:nvPr/>
        </p:nvSpPr>
        <p:spPr>
          <a:xfrm>
            <a:off x="9896551" y="5458968"/>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Sí</a:t>
            </a:r>
            <a:endParaRPr lang="en-US" sz="1500" dirty="0"/>
          </a:p>
        </p:txBody>
      </p:sp>
      <p:sp>
        <p:nvSpPr>
          <p:cNvPr id="29" name="Shape 26"/>
          <p:cNvSpPr/>
          <p:nvPr/>
        </p:nvSpPr>
        <p:spPr>
          <a:xfrm>
            <a:off x="10500055" y="5458968"/>
            <a:ext cx="310896" cy="310896"/>
          </a:xfrm>
          <a:prstGeom prst="roundRect">
            <a:avLst>
              <a:gd name="adj" fmla="val 14706"/>
            </a:avLst>
          </a:prstGeom>
          <a:solidFill>
            <a:srgbClr val="FFFFFF"/>
          </a:solidFill>
          <a:ln w="22225">
            <a:solidFill>
              <a:srgbClr val="EE8A2A"/>
            </a:solidFill>
            <a:prstDash val="solid"/>
          </a:ln>
        </p:spPr>
      </p:sp>
      <p:sp>
        <p:nvSpPr>
          <p:cNvPr id="30" name="Text 27"/>
          <p:cNvSpPr txBox="1"/>
          <p:nvPr/>
        </p:nvSpPr>
        <p:spPr>
          <a:xfrm>
            <a:off x="10902391" y="5458968"/>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No</a:t>
            </a:r>
            <a:endParaRPr lang="en-US" sz="1500" dirty="0"/>
          </a:p>
        </p:txBody>
      </p:sp>
      <p:pic>
        <p:nvPicPr>
          <p:cNvPr id="31" name="Image 1" descr="preencoded.png"/>
          <p:cNvPicPr>
            <a:picLocks noChangeAspect="1"/>
          </p:cNvPicPr>
          <p:nvPr/>
        </p:nvPicPr>
        <p:blipFill>
          <a:blip r:embed="rId4"/>
          <a:stretch>
            <a:fillRect/>
          </a:stretch>
        </p:blipFill>
        <p:spPr>
          <a:xfrm>
            <a:off x="548640" y="6419088"/>
            <a:ext cx="182880" cy="182880"/>
          </a:xfrm>
          <a:prstGeom prst="rect">
            <a:avLst/>
          </a:prstGeom>
        </p:spPr>
      </p:pic>
      <p:sp>
        <p:nvSpPr>
          <p:cNvPr id="32" name="Text 28"/>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5A5F73"/>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33" name="Text 29"/>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12  ·  REVELACIONES PROFÉTICAS DEL FIN DE LOS TIEMPOS</a:t>
            </a:r>
            <a:endParaRPr lang="en-US" sz="800" dirty="0"/>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name="Slide 15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4"/>
          <a:stretch>
            <a:fillRect/>
          </a:stretch>
        </p:blipFill>
        <p:spPr>
          <a:xfrm>
            <a:off x="5730088" y="640080"/>
            <a:ext cx="731520" cy="731520"/>
          </a:xfrm>
          <a:prstGeom prst="rect">
            <a:avLst/>
          </a:prstGeom>
        </p:spPr>
      </p:pic>
      <p:sp>
        <p:nvSpPr>
          <p:cNvPr id="3" name="Text 0"/>
          <p:cNvSpPr txBox="1"/>
          <p:nvPr/>
        </p:nvSpPr>
        <p:spPr>
          <a:xfrm>
            <a:off x="1066648" y="1645920"/>
            <a:ext cx="10058400" cy="4206240"/>
          </a:xfrm>
          <a:prstGeom prst="rect">
            <a:avLst/>
          </a:prstGeom>
          <a:noFill/>
          <a:ln/>
        </p:spPr>
        <p:txBody>
          <a:bodyPr wrap="square" lIns="0" tIns="0" rIns="0" bIns="0" rtlCol="0" anchor="ctr"/>
          <a:lstStyle/>
          <a:p>
            <a:pPr marL="0" indent="0" algn="ctr">
              <a:lnSpc>
                <a:spcPct val="112000"/>
              </a:lnSpc>
              <a:spcAft>
                <a:spcPts val="1800"/>
              </a:spcAft>
              <a:buNone/>
            </a:pPr>
            <a:r>
              <a:rPr lang="en-US" sz="3200" i="1" dirty="0">
                <a:solidFill>
                  <a:srgbClr val="FFFFFF"/>
                </a:solidFill>
                <a:latin typeface="Century Gothic" pitchFamily="34" charset="0"/>
                <a:ea typeface="Century Gothic" pitchFamily="34" charset="-122"/>
                <a:cs typeface="Century Gothic" pitchFamily="34" charset="-120"/>
              </a:rPr>
              <a:t>“Después de esto derramaré mi Espíritu sobre toda carne; sus hijos e hijas profetizarán, sus ancianos tendrán sueños y sus jóvenes verán visiones”</a:t>
            </a:r>
            <a:endParaRPr lang="en-US" sz="3200" dirty="0"/>
          </a:p>
          <a:p>
            <a:pPr marL="0" indent="0" algn="ctr">
              <a:lnSpc>
                <a:spcPct val="112000"/>
              </a:lnSpc>
              <a:buNone/>
            </a:pPr>
            <a:r>
              <a:rPr lang="en-US" sz="2200" b="1" dirty="0">
                <a:solidFill>
                  <a:srgbClr val="A7ABDE"/>
                </a:solidFill>
                <a:latin typeface="Century Gothic" pitchFamily="34" charset="0"/>
                <a:ea typeface="Century Gothic" pitchFamily="34" charset="-122"/>
                <a:cs typeface="Century Gothic" pitchFamily="34" charset="-120"/>
              </a:rPr>
              <a:t>Joel 2:28</a:t>
            </a:r>
            <a:endParaRPr lang="en-US" sz="3200" dirty="0"/>
          </a:p>
        </p:txBody>
      </p:sp>
      <p:sp>
        <p:nvSpPr>
          <p:cNvPr id="4" name="Text 1"/>
          <p:cNvSpPr txBox="1"/>
          <p:nvPr/>
        </p:nvSpPr>
        <p:spPr>
          <a:xfrm>
            <a:off x="0" y="6172200"/>
            <a:ext cx="12191695" cy="274320"/>
          </a:xfrm>
          <a:prstGeom prst="rect">
            <a:avLst/>
          </a:prstGeom>
          <a:noFill/>
          <a:ln/>
        </p:spPr>
        <p:txBody>
          <a:bodyPr wrap="square" lIns="0" tIns="0" rIns="0" bIns="0" rtlCol="0" anchor="t"/>
          <a:lstStyle/>
          <a:p>
            <a:pPr marL="0" indent="0" algn="ctr">
              <a:buNone/>
            </a:pPr>
            <a:r>
              <a:rPr lang="en-US" sz="1000" kern="0" spc="300" dirty="0">
                <a:solidFill>
                  <a:srgbClr val="A7ABDE"/>
                </a:solidFill>
                <a:latin typeface="Century Gothic" pitchFamily="34" charset="0"/>
                <a:ea typeface="Century Gothic" pitchFamily="34" charset="-122"/>
                <a:cs typeface="Century Gothic" pitchFamily="34" charset="-120"/>
              </a:rPr>
              <a:t>DR. TITO GOICOCHEA M.  -  NEED DSA</a:t>
            </a:r>
            <a:endParaRPr lang="en-US" sz="1000" dirty="0"/>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name="Slide 159">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502920"/>
            <a:ext cx="5486400" cy="274320"/>
          </a:xfrm>
          <a:prstGeom prst="rect">
            <a:avLst/>
          </a:prstGeom>
          <a:noFill/>
          <a:ln/>
        </p:spPr>
        <p:txBody>
          <a:bodyPr wrap="square" lIns="0" tIns="0" rIns="0" bIns="0" rtlCol="0" anchor="t"/>
          <a:lstStyle/>
          <a:p>
            <a:pPr marL="0" indent="0">
              <a:buNone/>
            </a:pPr>
            <a:r>
              <a:rPr lang="en-US" sz="1300" b="1" kern="0" spc="500" dirty="0">
                <a:solidFill>
                  <a:srgbClr val="FFFFFF"/>
                </a:solidFill>
                <a:latin typeface="Century Gothic" pitchFamily="34" charset="0"/>
                <a:ea typeface="Century Gothic" pitchFamily="34" charset="-122"/>
                <a:cs typeface="Century Gothic" pitchFamily="34" charset="-120"/>
              </a:rPr>
              <a:t>EL DON DE PROFECÍA</a:t>
            </a:r>
            <a:endParaRPr lang="en-US" sz="1300" dirty="0"/>
          </a:p>
        </p:txBody>
      </p:sp>
      <p:sp>
        <p:nvSpPr>
          <p:cNvPr id="3" name="Text 1"/>
          <p:cNvSpPr txBox="1"/>
          <p:nvPr/>
        </p:nvSpPr>
        <p:spPr>
          <a:xfrm>
            <a:off x="548640" y="822960"/>
            <a:ext cx="5943600" cy="274320"/>
          </a:xfrm>
          <a:prstGeom prst="rect">
            <a:avLst/>
          </a:prstGeom>
          <a:noFill/>
          <a:ln/>
        </p:spPr>
        <p:txBody>
          <a:bodyPr wrap="square" lIns="0" tIns="0" rIns="0" bIns="0" rtlCol="0" anchor="t"/>
          <a:lstStyle/>
          <a:p>
            <a:pPr marL="0" indent="0">
              <a:buNone/>
            </a:pPr>
            <a:r>
              <a:rPr lang="en-US" sz="1100" kern="0" spc="100" dirty="0">
                <a:solidFill>
                  <a:srgbClr val="A7ABDE"/>
                </a:solidFill>
                <a:latin typeface="Calibri" pitchFamily="34" charset="0"/>
                <a:ea typeface="Calibri" pitchFamily="34" charset="-122"/>
                <a:cs typeface="Calibri" pitchFamily="34" charset="-120"/>
              </a:rPr>
              <a:t>Guía didáctica · Escuela Sabática de Adultos · IV Trimestre 2026</a:t>
            </a:r>
            <a:endParaRPr lang="en-US" sz="1100" dirty="0"/>
          </a:p>
        </p:txBody>
      </p:sp>
      <p:sp>
        <p:nvSpPr>
          <p:cNvPr id="4" name="Text 2"/>
          <p:cNvSpPr txBox="1"/>
          <p:nvPr/>
        </p:nvSpPr>
        <p:spPr>
          <a:xfrm>
            <a:off x="502920" y="1874520"/>
            <a:ext cx="2377440" cy="1325880"/>
          </a:xfrm>
          <a:prstGeom prst="rect">
            <a:avLst/>
          </a:prstGeom>
          <a:noFill/>
          <a:ln/>
        </p:spPr>
        <p:txBody>
          <a:bodyPr wrap="square" lIns="0" tIns="0" rIns="0" bIns="0" rtlCol="0" anchor="b"/>
          <a:lstStyle/>
          <a:p>
            <a:pPr marL="0" indent="0">
              <a:buNone/>
            </a:pPr>
            <a:r>
              <a:rPr lang="en-US" sz="9600" b="1" dirty="0">
                <a:solidFill>
                  <a:srgbClr val="A7ABDE"/>
                </a:solidFill>
                <a:latin typeface="Century Gothic" pitchFamily="34" charset="0"/>
                <a:ea typeface="Century Gothic" pitchFamily="34" charset="-122"/>
                <a:cs typeface="Century Gothic" pitchFamily="34" charset="-120"/>
              </a:rPr>
              <a:t>13</a:t>
            </a:r>
            <a:endParaRPr lang="en-US" sz="9600" dirty="0"/>
          </a:p>
        </p:txBody>
      </p:sp>
      <p:sp>
        <p:nvSpPr>
          <p:cNvPr id="5" name="Shape 3"/>
          <p:cNvSpPr/>
          <p:nvPr/>
        </p:nvSpPr>
        <p:spPr>
          <a:xfrm>
            <a:off x="2788920" y="2331720"/>
            <a:ext cx="0" cy="777240"/>
          </a:xfrm>
          <a:prstGeom prst="line">
            <a:avLst/>
          </a:prstGeom>
          <a:noFill/>
          <a:ln w="12700">
            <a:solidFill>
              <a:srgbClr val="A7ABDE"/>
            </a:solidFill>
            <a:prstDash val="solid"/>
          </a:ln>
        </p:spPr>
      </p:sp>
      <p:sp>
        <p:nvSpPr>
          <p:cNvPr id="6" name="Text 4"/>
          <p:cNvSpPr txBox="1"/>
          <p:nvPr/>
        </p:nvSpPr>
        <p:spPr>
          <a:xfrm>
            <a:off x="2971800" y="2377440"/>
            <a:ext cx="2194560" cy="731520"/>
          </a:xfrm>
          <a:prstGeom prst="rect">
            <a:avLst/>
          </a:prstGeom>
          <a:noFill/>
          <a:ln/>
        </p:spPr>
        <p:txBody>
          <a:bodyPr wrap="square" lIns="0" tIns="0" rIns="0" bIns="0" rtlCol="0" anchor="ctr"/>
          <a:lstStyle/>
          <a:p>
            <a:pPr marL="0" indent="0">
              <a:buNone/>
            </a:pPr>
            <a:r>
              <a:rPr lang="en-US" sz="1400" b="1" kern="0" spc="400" dirty="0">
                <a:solidFill>
                  <a:srgbClr val="FFFFFF"/>
                </a:solidFill>
                <a:latin typeface="Century Gothic" pitchFamily="34" charset="0"/>
                <a:ea typeface="Century Gothic" pitchFamily="34" charset="-122"/>
                <a:cs typeface="Century Gothic" pitchFamily="34" charset="-120"/>
              </a:rPr>
              <a:t>LECCIÓN</a:t>
            </a:r>
            <a:endParaRPr lang="en-US" sz="1400" dirty="0"/>
          </a:p>
          <a:p>
            <a:pPr marL="0" indent="0">
              <a:buNone/>
            </a:pPr>
            <a:r>
              <a:rPr lang="en-US" sz="1100" kern="0" spc="200" dirty="0">
                <a:solidFill>
                  <a:srgbClr val="A7ABDE"/>
                </a:solidFill>
                <a:latin typeface="Century Gothic" pitchFamily="34" charset="0"/>
                <a:ea typeface="Century Gothic" pitchFamily="34" charset="-122"/>
                <a:cs typeface="Century Gothic" pitchFamily="34" charset="-120"/>
              </a:rPr>
              <a:t>13 de 13</a:t>
            </a:r>
            <a:endParaRPr lang="en-US" sz="1400" dirty="0"/>
          </a:p>
        </p:txBody>
      </p:sp>
      <p:sp>
        <p:nvSpPr>
          <p:cNvPr id="7" name="Text 5"/>
          <p:cNvSpPr txBox="1"/>
          <p:nvPr/>
        </p:nvSpPr>
        <p:spPr>
          <a:xfrm>
            <a:off x="548640" y="3337560"/>
            <a:ext cx="6035040" cy="1737360"/>
          </a:xfrm>
          <a:prstGeom prst="rect">
            <a:avLst/>
          </a:prstGeom>
          <a:noFill/>
          <a:ln/>
        </p:spPr>
        <p:txBody>
          <a:bodyPr wrap="square" lIns="0" tIns="0" rIns="0" bIns="0" rtlCol="0" anchor="t"/>
          <a:lstStyle/>
          <a:p>
            <a:pPr marL="0" indent="0">
              <a:lnSpc>
                <a:spcPct val="95000"/>
              </a:lnSpc>
              <a:buNone/>
            </a:pPr>
            <a:r>
              <a:rPr lang="en-US" sz="3200" b="1" dirty="0">
                <a:solidFill>
                  <a:srgbClr val="FFFFFF"/>
                </a:solidFill>
                <a:latin typeface="Century Gothic" pitchFamily="34" charset="0"/>
                <a:ea typeface="Century Gothic" pitchFamily="34" charset="-122"/>
                <a:cs typeface="Century Gothic" pitchFamily="34" charset="-120"/>
              </a:rPr>
              <a:t>BENDICIONES DE LA PALABRA PROFÉTICA</a:t>
            </a:r>
            <a:endParaRPr lang="en-US" sz="3200" dirty="0"/>
          </a:p>
        </p:txBody>
      </p:sp>
      <p:sp>
        <p:nvSpPr>
          <p:cNvPr id="8" name="Text 6"/>
          <p:cNvSpPr txBox="1"/>
          <p:nvPr/>
        </p:nvSpPr>
        <p:spPr>
          <a:xfrm>
            <a:off x="548640" y="5166360"/>
            <a:ext cx="6035040" cy="365760"/>
          </a:xfrm>
          <a:prstGeom prst="rect">
            <a:avLst/>
          </a:prstGeom>
          <a:noFill/>
          <a:ln/>
        </p:spPr>
        <p:txBody>
          <a:bodyPr wrap="square" lIns="0" tIns="0" rIns="0" bIns="0" rtlCol="0" anchor="t"/>
          <a:lstStyle/>
          <a:p>
            <a:pPr marL="0" indent="0">
              <a:buNone/>
            </a:pPr>
            <a:r>
              <a:rPr lang="en-US" sz="1800" i="1" dirty="0">
                <a:solidFill>
                  <a:srgbClr val="A7ABDE"/>
                </a:solidFill>
                <a:latin typeface="Calibri" pitchFamily="34" charset="0"/>
                <a:ea typeface="Calibri" pitchFamily="34" charset="-122"/>
                <a:cs typeface="Calibri" pitchFamily="34" charset="-120"/>
              </a:rPr>
              <a:t>Para el sábado 26 de diciembre de 2026</a:t>
            </a:r>
            <a:endParaRPr lang="en-US" sz="1800" dirty="0"/>
          </a:p>
        </p:txBody>
      </p:sp>
      <p:pic>
        <p:nvPicPr>
          <p:cNvPr id="9" name="Image 0" descr="preencoded.png"/>
          <p:cNvPicPr>
            <a:picLocks noChangeAspect="1"/>
          </p:cNvPicPr>
          <p:nvPr/>
        </p:nvPicPr>
        <p:blipFill>
          <a:blip r:embed="rId4"/>
          <a:stretch>
            <a:fillRect/>
          </a:stretch>
        </p:blipFill>
        <p:spPr>
          <a:xfrm>
            <a:off x="548640" y="6080760"/>
            <a:ext cx="310896" cy="310896"/>
          </a:xfrm>
          <a:prstGeom prst="rect">
            <a:avLst/>
          </a:prstGeom>
        </p:spPr>
      </p:pic>
      <p:sp>
        <p:nvSpPr>
          <p:cNvPr id="10" name="Text 7"/>
          <p:cNvSpPr txBox="1"/>
          <p:nvPr/>
        </p:nvSpPr>
        <p:spPr>
          <a:xfrm>
            <a:off x="987552" y="6080760"/>
            <a:ext cx="5486400" cy="310896"/>
          </a:xfrm>
          <a:prstGeom prst="rect">
            <a:avLst/>
          </a:prstGeom>
          <a:noFill/>
          <a:ln/>
        </p:spPr>
        <p:txBody>
          <a:bodyPr wrap="square" lIns="0" tIns="0" rIns="0" bIns="0" rtlCol="0" anchor="ctr"/>
          <a:lstStyle/>
          <a:p>
            <a:pPr marL="0" indent="0">
              <a:buNone/>
            </a:pPr>
            <a:r>
              <a:rPr lang="en-US" sz="1100" kern="0" spc="300" dirty="0">
                <a:solidFill>
                  <a:srgbClr val="FFFFFF"/>
                </a:solidFill>
                <a:latin typeface="Century Gothic" pitchFamily="34" charset="0"/>
                <a:ea typeface="Century Gothic" pitchFamily="34" charset="-122"/>
                <a:cs typeface="Century Gothic" pitchFamily="34" charset="-120"/>
              </a:rPr>
              <a:t>DR. TITO GOICOCHEA M.  -  NEED DSA</a:t>
            </a:r>
            <a:endParaRPr lang="en-US" sz="1100" dirty="0"/>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name="Slide 160">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548640" y="502920"/>
            <a:ext cx="3494837" cy="384048"/>
          </a:xfrm>
          <a:prstGeom prst="roundRect">
            <a:avLst>
              <a:gd name="adj" fmla="val 50000"/>
            </a:avLst>
          </a:prstGeom>
          <a:solidFill>
            <a:srgbClr val="5D63A5"/>
          </a:solidFill>
          <a:ln/>
        </p:spPr>
      </p:sp>
      <p:pic>
        <p:nvPicPr>
          <p:cNvPr id="3" name="Image 0" descr="preencoded.png"/>
          <p:cNvPicPr>
            <a:picLocks noChangeAspect="1"/>
          </p:cNvPicPr>
          <p:nvPr/>
        </p:nvPicPr>
        <p:blipFill>
          <a:blip r:embed="rId4"/>
          <a:stretch>
            <a:fillRect/>
          </a:stretch>
        </p:blipFill>
        <p:spPr>
          <a:xfrm>
            <a:off x="694944" y="594360"/>
            <a:ext cx="201168" cy="201168"/>
          </a:xfrm>
          <a:prstGeom prst="rect">
            <a:avLst/>
          </a:prstGeom>
        </p:spPr>
      </p:pic>
      <p:sp>
        <p:nvSpPr>
          <p:cNvPr id="4" name="Text 1"/>
          <p:cNvSpPr txBox="1"/>
          <p:nvPr/>
        </p:nvSpPr>
        <p:spPr>
          <a:xfrm>
            <a:off x="969264" y="502920"/>
            <a:ext cx="3037637"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MOTIVA · INICIO DEL TEMA</a:t>
            </a:r>
            <a:endParaRPr lang="en-US" sz="1100" dirty="0"/>
          </a:p>
        </p:txBody>
      </p:sp>
      <p:sp>
        <p:nvSpPr>
          <p:cNvPr id="5" name="Text 2"/>
          <p:cNvSpPr txBox="1"/>
          <p:nvPr/>
        </p:nvSpPr>
        <p:spPr>
          <a:xfrm>
            <a:off x="548640" y="1325880"/>
            <a:ext cx="7315200" cy="274320"/>
          </a:xfrm>
          <a:prstGeom prst="rect">
            <a:avLst/>
          </a:prstGeom>
          <a:noFill/>
          <a:ln/>
        </p:spPr>
        <p:txBody>
          <a:bodyPr wrap="square" lIns="0" tIns="0" rIns="0" bIns="0" rtlCol="0" anchor="t"/>
          <a:lstStyle/>
          <a:p>
            <a:pPr marL="0" indent="0">
              <a:buNone/>
            </a:pPr>
            <a:r>
              <a:rPr lang="en-US" sz="1100" b="1" kern="0" spc="300" dirty="0">
                <a:solidFill>
                  <a:srgbClr val="A7ABDE"/>
                </a:solidFill>
                <a:latin typeface="Century Gothic" pitchFamily="34" charset="0"/>
                <a:ea typeface="Century Gothic" pitchFamily="34" charset="-122"/>
                <a:cs typeface="Century Gothic" pitchFamily="34" charset="-120"/>
              </a:rPr>
              <a:t>TEXTO PRINCIPAL DE LA SEMANA</a:t>
            </a:r>
            <a:endParaRPr lang="en-US" sz="1100" dirty="0"/>
          </a:p>
        </p:txBody>
      </p:sp>
      <p:pic>
        <p:nvPicPr>
          <p:cNvPr id="6" name="Image 1" descr="preencoded.png"/>
          <p:cNvPicPr>
            <a:picLocks noChangeAspect="1"/>
          </p:cNvPicPr>
          <p:nvPr/>
        </p:nvPicPr>
        <p:blipFill>
          <a:blip r:embed="rId5"/>
          <a:stretch>
            <a:fillRect/>
          </a:stretch>
        </p:blipFill>
        <p:spPr>
          <a:xfrm>
            <a:off x="548640" y="1828800"/>
            <a:ext cx="640080" cy="640080"/>
          </a:xfrm>
          <a:prstGeom prst="rect">
            <a:avLst/>
          </a:prstGeom>
        </p:spPr>
      </p:pic>
      <p:sp>
        <p:nvSpPr>
          <p:cNvPr id="7" name="Text 3"/>
          <p:cNvSpPr txBox="1"/>
          <p:nvPr/>
        </p:nvSpPr>
        <p:spPr>
          <a:xfrm>
            <a:off x="1417320" y="1783080"/>
            <a:ext cx="10241280" cy="3931920"/>
          </a:xfrm>
          <a:prstGeom prst="rect">
            <a:avLst/>
          </a:prstGeom>
          <a:noFill/>
          <a:ln/>
        </p:spPr>
        <p:txBody>
          <a:bodyPr wrap="square" lIns="0" tIns="0" rIns="0" bIns="0" rtlCol="0" anchor="t"/>
          <a:lstStyle/>
          <a:p>
            <a:pPr marL="0" indent="0">
              <a:lnSpc>
                <a:spcPct val="115000"/>
              </a:lnSpc>
              <a:spcAft>
                <a:spcPts val="1800"/>
              </a:spcAft>
              <a:buNone/>
            </a:pPr>
            <a:r>
              <a:rPr lang="en-US" sz="3200" i="1" dirty="0">
                <a:solidFill>
                  <a:srgbClr val="FFFFFF"/>
                </a:solidFill>
                <a:latin typeface="Century Gothic" pitchFamily="34" charset="0"/>
                <a:ea typeface="Century Gothic" pitchFamily="34" charset="-122"/>
                <a:cs typeface="Century Gothic" pitchFamily="34" charset="-120"/>
              </a:rPr>
              <a:t>“Toda la Escritura es inspirada por Dios, y es útil para enseñar, reprender, enmendar e instruir en justicia, para que el hombre de Dios sea perfecto, cabalmente instruido para toda buena obra”</a:t>
            </a:r>
            <a:endParaRPr lang="en-US" sz="3200" dirty="0"/>
          </a:p>
          <a:p>
            <a:pPr marL="0" indent="0">
              <a:lnSpc>
                <a:spcPct val="115000"/>
              </a:lnSpc>
              <a:buNone/>
            </a:pPr>
            <a:r>
              <a:rPr lang="en-US" sz="2200" b="1" dirty="0">
                <a:solidFill>
                  <a:srgbClr val="A7ABDE"/>
                </a:solidFill>
                <a:latin typeface="Century Gothic" pitchFamily="34" charset="0"/>
                <a:ea typeface="Century Gothic" pitchFamily="34" charset="-122"/>
                <a:cs typeface="Century Gothic" pitchFamily="34" charset="-120"/>
              </a:rPr>
              <a:t>2 Timoteo 3:16-17</a:t>
            </a:r>
            <a:endParaRPr lang="en-US" sz="3200" dirty="0"/>
          </a:p>
        </p:txBody>
      </p:sp>
      <p:pic>
        <p:nvPicPr>
          <p:cNvPr id="8" name="Image 2" descr="preencoded.png"/>
          <p:cNvPicPr>
            <a:picLocks noChangeAspect="1"/>
          </p:cNvPicPr>
          <p:nvPr/>
        </p:nvPicPr>
        <p:blipFill>
          <a:blip r:embed="rId6"/>
          <a:stretch>
            <a:fillRect/>
          </a:stretch>
        </p:blipFill>
        <p:spPr>
          <a:xfrm>
            <a:off x="548640" y="6419088"/>
            <a:ext cx="182880" cy="182880"/>
          </a:xfrm>
          <a:prstGeom prst="rect">
            <a:avLst/>
          </a:prstGeom>
        </p:spPr>
      </p:pic>
      <p:sp>
        <p:nvSpPr>
          <p:cNvPr id="9" name="Text 4"/>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0" name="Text 5"/>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13  ·  BENDICIONES DE LA PALABRA PROFÉTICA</a:t>
            </a:r>
            <a:endParaRPr lang="en-US" sz="800" dirty="0"/>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name="Slide 161">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071055" y="0"/>
            <a:ext cx="5120640" cy="6858000"/>
          </a:xfrm>
          <a:prstGeom prst="rect">
            <a:avLst/>
          </a:prstGeom>
        </p:spPr>
      </p:pic>
      <p:sp>
        <p:nvSpPr>
          <p:cNvPr id="3" name="Shape 0"/>
          <p:cNvSpPr/>
          <p:nvPr/>
        </p:nvSpPr>
        <p:spPr>
          <a:xfrm>
            <a:off x="548640" y="502920"/>
            <a:ext cx="3494837" cy="384048"/>
          </a:xfrm>
          <a:prstGeom prst="roundRect">
            <a:avLst>
              <a:gd name="adj" fmla="val 50000"/>
            </a:avLst>
          </a:prstGeom>
          <a:solidFill>
            <a:srgbClr val="5D63A5"/>
          </a:solidFill>
          <a:ln/>
        </p:spPr>
      </p:sp>
      <p:pic>
        <p:nvPicPr>
          <p:cNvPr id="4" name="Image 1" descr="preencoded.png"/>
          <p:cNvPicPr>
            <a:picLocks noChangeAspect="1"/>
          </p:cNvPicPr>
          <p:nvPr/>
        </p:nvPicPr>
        <p:blipFill>
          <a:blip r:embed="rId4"/>
          <a:stretch>
            <a:fillRect/>
          </a:stretch>
        </p:blipFill>
        <p:spPr>
          <a:xfrm>
            <a:off x="694944" y="594360"/>
            <a:ext cx="201168" cy="201168"/>
          </a:xfrm>
          <a:prstGeom prst="rect">
            <a:avLst/>
          </a:prstGeom>
        </p:spPr>
      </p:pic>
      <p:sp>
        <p:nvSpPr>
          <p:cNvPr id="5" name="Text 1"/>
          <p:cNvSpPr txBox="1"/>
          <p:nvPr/>
        </p:nvSpPr>
        <p:spPr>
          <a:xfrm>
            <a:off x="969264" y="502920"/>
            <a:ext cx="3037637"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MOTIVA · INICIO DEL TEMA</a:t>
            </a:r>
            <a:endParaRPr lang="en-US" sz="1100" dirty="0"/>
          </a:p>
        </p:txBody>
      </p:sp>
      <p:sp>
        <p:nvSpPr>
          <p:cNvPr id="6" name="Text 2"/>
          <p:cNvSpPr txBox="1"/>
          <p:nvPr/>
        </p:nvSpPr>
        <p:spPr>
          <a:xfrm>
            <a:off x="548640" y="1234440"/>
            <a:ext cx="5852160" cy="640080"/>
          </a:xfrm>
          <a:prstGeom prst="rect">
            <a:avLst/>
          </a:prstGeom>
          <a:noFill/>
          <a:ln/>
        </p:spPr>
        <p:txBody>
          <a:bodyPr wrap="square" lIns="0" tIns="0" rIns="0" bIns="0" rtlCol="0" anchor="t"/>
          <a:lstStyle/>
          <a:p>
            <a:pPr marL="0" indent="0">
              <a:buNone/>
            </a:pPr>
            <a:r>
              <a:rPr lang="en-US" sz="3400" b="1" dirty="0">
                <a:solidFill>
                  <a:srgbClr val="0B1621"/>
                </a:solidFill>
                <a:latin typeface="Century Gothic" pitchFamily="34" charset="0"/>
                <a:ea typeface="Century Gothic" pitchFamily="34" charset="-122"/>
                <a:cs typeface="Century Gothic" pitchFamily="34" charset="-120"/>
              </a:rPr>
              <a:t>Tema central</a:t>
            </a:r>
            <a:endParaRPr lang="en-US" sz="3400" dirty="0"/>
          </a:p>
        </p:txBody>
      </p:sp>
      <p:sp>
        <p:nvSpPr>
          <p:cNvPr id="7" name="Text 3"/>
          <p:cNvSpPr txBox="1"/>
          <p:nvPr/>
        </p:nvSpPr>
        <p:spPr>
          <a:xfrm>
            <a:off x="548640" y="2103120"/>
            <a:ext cx="5943600" cy="3931920"/>
          </a:xfrm>
          <a:prstGeom prst="rect">
            <a:avLst/>
          </a:prstGeom>
          <a:noFill/>
          <a:ln/>
        </p:spPr>
        <p:txBody>
          <a:bodyPr wrap="square" lIns="0" tIns="0" rIns="0" bIns="0" rtlCol="0" anchor="t"/>
          <a:lstStyle/>
          <a:p>
            <a:pPr marL="0" indent="0">
              <a:lnSpc>
                <a:spcPct val="120000"/>
              </a:lnSpc>
              <a:buNone/>
            </a:pPr>
            <a:r>
              <a:rPr lang="en-US" sz="2100" dirty="0">
                <a:solidFill>
                  <a:srgbClr val="1F2233"/>
                </a:solidFill>
                <a:latin typeface="Calibri" pitchFamily="34" charset="0"/>
                <a:ea typeface="Calibri" pitchFamily="34" charset="-122"/>
                <a:cs typeface="Calibri" pitchFamily="34" charset="-120"/>
              </a:rPr>
              <a:t>Una campaña de cereales invitaba a “probarlos de nuevo por primera vez”, y muchos adventistas hemos oído hablar de la Biblia y de Elena de White durante años sin “saborear” realmente sus mensajes. Pedro dijo que tenemos “la palabra profética aún más segura”, una antorcha en lugar oscuro. Esta última lección repasa las bendiciones que solo recibe quien lee y practica esa palabra.</a:t>
            </a:r>
            <a:endParaRPr lang="en-US" sz="2100" dirty="0"/>
          </a:p>
        </p:txBody>
      </p:sp>
      <p:pic>
        <p:nvPicPr>
          <p:cNvPr id="8"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9" name="Text 4"/>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5A5F73"/>
                </a:solidFill>
                <a:latin typeface="Century Gothic" pitchFamily="34" charset="0"/>
                <a:ea typeface="Century Gothic" pitchFamily="34" charset="-122"/>
                <a:cs typeface="Century Gothic" pitchFamily="34" charset="-120"/>
              </a:rPr>
              <a:t>DR. TITO GOICOCHEA M.  ·  NEED DSA</a:t>
            </a:r>
            <a:endParaRPr lang="en-US" sz="800" dirty="0"/>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name="Slide 162">
    <p:bg>
      <p:bgPr>
        <a:solidFill>
          <a:srgbClr val="5D63A5"/>
        </a:solidFill>
        <a:effectLst/>
      </p:bgPr>
    </p:bg>
    <p:spTree>
      <p:nvGrpSpPr>
        <p:cNvPr id="1" name=""/>
        <p:cNvGrpSpPr/>
        <p:nvPr/>
      </p:nvGrpSpPr>
      <p:grpSpPr>
        <a:xfrm>
          <a:off x="0" y="0"/>
          <a:ext cx="0" cy="0"/>
          <a:chOff x="0" y="0"/>
          <a:chExt cx="0" cy="0"/>
        </a:xfrm>
      </p:grpSpPr>
      <p:sp>
        <p:nvSpPr>
          <p:cNvPr id="2" name="Shape 0"/>
          <p:cNvSpPr/>
          <p:nvPr/>
        </p:nvSpPr>
        <p:spPr>
          <a:xfrm>
            <a:off x="548640" y="822960"/>
            <a:ext cx="1097280" cy="1097280"/>
          </a:xfrm>
          <a:prstGeom prst="ellipse">
            <a:avLst/>
          </a:prstGeom>
          <a:solidFill>
            <a:srgbClr val="FFFFFF">
              <a:alpha val="18000"/>
            </a:srgbClr>
          </a:solidFill>
          <a:ln/>
        </p:spPr>
      </p:sp>
      <p:pic>
        <p:nvPicPr>
          <p:cNvPr id="3" name="Image 0" descr="preencoded.png"/>
          <p:cNvPicPr>
            <a:picLocks noChangeAspect="1"/>
          </p:cNvPicPr>
          <p:nvPr/>
        </p:nvPicPr>
        <p:blipFill>
          <a:blip r:embed="rId3"/>
          <a:stretch>
            <a:fillRect/>
          </a:stretch>
        </p:blipFill>
        <p:spPr>
          <a:xfrm>
            <a:off x="822960" y="1097280"/>
            <a:ext cx="548640" cy="548640"/>
          </a:xfrm>
          <a:prstGeom prst="rect">
            <a:avLst/>
          </a:prstGeom>
        </p:spPr>
      </p:pic>
      <p:sp>
        <p:nvSpPr>
          <p:cNvPr id="4" name="Text 1"/>
          <p:cNvSpPr txBox="1"/>
          <p:nvPr/>
        </p:nvSpPr>
        <p:spPr>
          <a:xfrm>
            <a:off x="1920240" y="868680"/>
            <a:ext cx="6400800" cy="1005840"/>
          </a:xfrm>
          <a:prstGeom prst="rect">
            <a:avLst/>
          </a:prstGeom>
          <a:noFill/>
          <a:ln/>
        </p:spPr>
        <p:txBody>
          <a:bodyPr wrap="square" lIns="0" tIns="0" rIns="0" bIns="0" rtlCol="0" anchor="ctr"/>
          <a:lstStyle/>
          <a:p>
            <a:pPr marL="0" indent="0">
              <a:buNone/>
            </a:pPr>
            <a:r>
              <a:rPr lang="en-US" sz="3000" b="1" dirty="0">
                <a:solidFill>
                  <a:srgbClr val="FFFFFF"/>
                </a:solidFill>
                <a:latin typeface="Century Gothic" pitchFamily="34" charset="0"/>
                <a:ea typeface="Century Gothic" pitchFamily="34" charset="-122"/>
                <a:cs typeface="Century Gothic" pitchFamily="34" charset="-120"/>
              </a:rPr>
              <a:t>GPS</a:t>
            </a:r>
            <a:endParaRPr lang="en-US" sz="3000" dirty="0"/>
          </a:p>
          <a:p>
            <a:pPr marL="0" indent="0">
              <a:buNone/>
            </a:pPr>
            <a:r>
              <a:rPr lang="en-US" sz="1400" dirty="0">
                <a:solidFill>
                  <a:srgbClr val="E6E7F5"/>
                </a:solidFill>
                <a:latin typeface="Century Gothic" pitchFamily="34" charset="0"/>
                <a:ea typeface="Century Gothic" pitchFamily="34" charset="-122"/>
                <a:cs typeface="Century Gothic" pitchFamily="34" charset="-120"/>
              </a:rPr>
              <a:t>Pregunta que orienta el estudio</a:t>
            </a:r>
            <a:endParaRPr lang="en-US" sz="3000" dirty="0"/>
          </a:p>
        </p:txBody>
      </p:sp>
      <p:sp>
        <p:nvSpPr>
          <p:cNvPr id="5" name="Text 2"/>
          <p:cNvSpPr txBox="1"/>
          <p:nvPr/>
        </p:nvSpPr>
        <p:spPr>
          <a:xfrm>
            <a:off x="548640" y="2148840"/>
            <a:ext cx="10972800" cy="3840480"/>
          </a:xfrm>
          <a:prstGeom prst="rect">
            <a:avLst/>
          </a:prstGeom>
          <a:noFill/>
          <a:ln/>
        </p:spPr>
        <p:txBody>
          <a:bodyPr wrap="square" lIns="0" tIns="0" rIns="0" bIns="0" rtlCol="0" anchor="ctr"/>
          <a:lstStyle/>
          <a:p>
            <a:pPr marL="0" indent="0">
              <a:lnSpc>
                <a:spcPct val="112000"/>
              </a:lnSpc>
              <a:buNone/>
            </a:pPr>
            <a:r>
              <a:rPr lang="en-US" sz="3400" b="1" dirty="0">
                <a:solidFill>
                  <a:srgbClr val="FFFFFF"/>
                </a:solidFill>
                <a:latin typeface="Century Gothic" pitchFamily="34" charset="0"/>
                <a:ea typeface="Century Gothic" pitchFamily="34" charset="-122"/>
                <a:cs typeface="Century Gothic" pitchFamily="34" charset="-120"/>
              </a:rPr>
              <a:t>Si la palabra profética es una antorcha en lugar oscuro, ¿por qué camino a tientas teniéndola al alcance de la mano?</a:t>
            </a:r>
            <a:endParaRPr lang="en-US" sz="3400" dirty="0"/>
          </a:p>
        </p:txBody>
      </p:sp>
      <p:pic>
        <p:nvPicPr>
          <p:cNvPr id="6" name="Image 1" descr="preencoded.png"/>
          <p:cNvPicPr>
            <a:picLocks noChangeAspect="1"/>
          </p:cNvPicPr>
          <p:nvPr/>
        </p:nvPicPr>
        <p:blipFill>
          <a:blip r:embed="rId4"/>
          <a:stretch>
            <a:fillRect/>
          </a:stretch>
        </p:blipFill>
        <p:spPr>
          <a:xfrm>
            <a:off x="548640" y="6419088"/>
            <a:ext cx="182880" cy="182880"/>
          </a:xfrm>
          <a:prstGeom prst="rect">
            <a:avLst/>
          </a:prstGeom>
        </p:spPr>
      </p:pic>
      <p:sp>
        <p:nvSpPr>
          <p:cNvPr id="7" name="Text 3"/>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8" name="Text 4"/>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13  ·  BENDICIONES DE LA PALABRA PROFÉTICA</a:t>
            </a:r>
            <a:endParaRPr lang="en-US" sz="800" dirty="0"/>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name="Slide 163">
    <p:bg>
      <p:bgPr>
        <a:solidFill>
          <a:srgbClr val="0B1621"/>
        </a:solidFill>
        <a:effectLst/>
      </p:bgPr>
    </p:bg>
    <p:spTree>
      <p:nvGrpSpPr>
        <p:cNvPr id="1" name=""/>
        <p:cNvGrpSpPr/>
        <p:nvPr/>
      </p:nvGrpSpPr>
      <p:grpSpPr>
        <a:xfrm>
          <a:off x="0" y="0"/>
          <a:ext cx="0" cy="0"/>
          <a:chOff x="0" y="0"/>
          <a:chExt cx="0" cy="0"/>
        </a:xfrm>
      </p:grpSpPr>
      <p:sp>
        <p:nvSpPr>
          <p:cNvPr id="2" name="Shape 0"/>
          <p:cNvSpPr/>
          <p:nvPr/>
        </p:nvSpPr>
        <p:spPr>
          <a:xfrm>
            <a:off x="548640" y="502920"/>
            <a:ext cx="3611880" cy="384048"/>
          </a:xfrm>
          <a:prstGeom prst="roundRect">
            <a:avLst>
              <a:gd name="adj" fmla="val 50000"/>
            </a:avLst>
          </a:prstGeom>
          <a:solidFill>
            <a:srgbClr val="5D63A5"/>
          </a:solidFill>
          <a:ln/>
        </p:spPr>
      </p:sp>
      <p:pic>
        <p:nvPicPr>
          <p:cNvPr id="3" name="Image 0" descr="preencoded.png"/>
          <p:cNvPicPr>
            <a:picLocks noChangeAspect="1"/>
          </p:cNvPicPr>
          <p:nvPr/>
        </p:nvPicPr>
        <p:blipFill>
          <a:blip r:embed="rId3"/>
          <a:stretch>
            <a:fillRect/>
          </a:stretch>
        </p:blipFill>
        <p:spPr>
          <a:xfrm>
            <a:off x="694944" y="594360"/>
            <a:ext cx="201168" cy="201168"/>
          </a:xfrm>
          <a:prstGeom prst="rect">
            <a:avLst/>
          </a:prstGeom>
        </p:spPr>
      </p:pic>
      <p:sp>
        <p:nvSpPr>
          <p:cNvPr id="4" name="Text 1"/>
          <p:cNvSpPr txBox="1"/>
          <p:nvPr/>
        </p:nvSpPr>
        <p:spPr>
          <a:xfrm>
            <a:off x="969264" y="502920"/>
            <a:ext cx="3154680"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EXPLORA · ESTUDIO BÍBLICO</a:t>
            </a:r>
            <a:endParaRPr lang="en-US" sz="1100" dirty="0"/>
          </a:p>
        </p:txBody>
      </p:sp>
      <p:sp>
        <p:nvSpPr>
          <p:cNvPr id="5" name="Text 2"/>
          <p:cNvSpPr txBox="1"/>
          <p:nvPr/>
        </p:nvSpPr>
        <p:spPr>
          <a:xfrm>
            <a:off x="548640" y="1097280"/>
            <a:ext cx="9144000" cy="640080"/>
          </a:xfrm>
          <a:prstGeom prst="rect">
            <a:avLst/>
          </a:prstGeom>
          <a:noFill/>
          <a:ln/>
        </p:spPr>
        <p:txBody>
          <a:bodyPr wrap="square" lIns="0" tIns="0" rIns="0" bIns="0" rtlCol="0" anchor="t"/>
          <a:lstStyle/>
          <a:p>
            <a:pPr marL="0" indent="0">
              <a:buNone/>
            </a:pPr>
            <a:r>
              <a:rPr lang="en-US" sz="3200" b="1" dirty="0">
                <a:solidFill>
                  <a:srgbClr val="FFFFFF"/>
                </a:solidFill>
                <a:latin typeface="Century Gothic" pitchFamily="34" charset="0"/>
                <a:ea typeface="Century Gothic" pitchFamily="34" charset="-122"/>
                <a:cs typeface="Century Gothic" pitchFamily="34" charset="-120"/>
              </a:rPr>
              <a:t>Cuatro lecciones de vida</a:t>
            </a:r>
            <a:endParaRPr lang="en-US" sz="3200" dirty="0"/>
          </a:p>
        </p:txBody>
      </p:sp>
      <p:sp>
        <p:nvSpPr>
          <p:cNvPr id="6" name="Shape 3"/>
          <p:cNvSpPr/>
          <p:nvPr/>
        </p:nvSpPr>
        <p:spPr>
          <a:xfrm>
            <a:off x="548640" y="2057400"/>
            <a:ext cx="2567864" cy="4023360"/>
          </a:xfrm>
          <a:prstGeom prst="rect">
            <a:avLst/>
          </a:prstGeom>
          <a:solidFill>
            <a:srgbClr val="16263A"/>
          </a:solidFill>
          <a:ln/>
        </p:spPr>
      </p:sp>
      <p:pic>
        <p:nvPicPr>
          <p:cNvPr id="7" name="Image 1" descr="preencoded.png"/>
          <p:cNvPicPr>
            <a:picLocks noChangeAspect="1"/>
          </p:cNvPicPr>
          <p:nvPr/>
        </p:nvPicPr>
        <p:blipFill>
          <a:blip r:embed="rId4"/>
          <a:stretch>
            <a:fillRect/>
          </a:stretch>
        </p:blipFill>
        <p:spPr>
          <a:xfrm>
            <a:off x="548640" y="2057400"/>
            <a:ext cx="2567864" cy="1920240"/>
          </a:xfrm>
          <a:prstGeom prst="rect">
            <a:avLst/>
          </a:prstGeom>
        </p:spPr>
      </p:pic>
      <p:sp>
        <p:nvSpPr>
          <p:cNvPr id="8" name="Shape 4"/>
          <p:cNvSpPr/>
          <p:nvPr/>
        </p:nvSpPr>
        <p:spPr>
          <a:xfrm>
            <a:off x="777240" y="3703320"/>
            <a:ext cx="548640" cy="548640"/>
          </a:xfrm>
          <a:prstGeom prst="ellipse">
            <a:avLst/>
          </a:prstGeom>
          <a:solidFill>
            <a:srgbClr val="5D63A5"/>
          </a:solidFill>
          <a:ln w="25400">
            <a:solidFill>
              <a:srgbClr val="0B1621"/>
            </a:solidFill>
            <a:prstDash val="solid"/>
          </a:ln>
        </p:spPr>
      </p:sp>
      <p:sp>
        <p:nvSpPr>
          <p:cNvPr id="9" name="Text 5"/>
          <p:cNvSpPr txBox="1"/>
          <p:nvPr/>
        </p:nvSpPr>
        <p:spPr>
          <a:xfrm>
            <a:off x="777240"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1</a:t>
            </a:r>
            <a:endParaRPr lang="en-US" sz="1800" dirty="0"/>
          </a:p>
        </p:txBody>
      </p:sp>
      <p:sp>
        <p:nvSpPr>
          <p:cNvPr id="10" name="Text 6"/>
          <p:cNvSpPr txBox="1"/>
          <p:nvPr/>
        </p:nvSpPr>
        <p:spPr>
          <a:xfrm>
            <a:off x="777240"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La profecía exalta a Cristo</a:t>
            </a:r>
            <a:endParaRPr lang="en-US" sz="1500" dirty="0"/>
          </a:p>
        </p:txBody>
      </p:sp>
      <p:sp>
        <p:nvSpPr>
          <p:cNvPr id="11" name="Text 7"/>
          <p:cNvSpPr txBox="1"/>
          <p:nvPr/>
        </p:nvSpPr>
        <p:spPr>
          <a:xfrm>
            <a:off x="777240"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Juan 1:1-5</a:t>
            </a:r>
            <a:endParaRPr lang="en-US" sz="1200" dirty="0"/>
          </a:p>
        </p:txBody>
      </p:sp>
      <p:sp>
        <p:nvSpPr>
          <p:cNvPr id="12" name="Shape 8"/>
          <p:cNvSpPr/>
          <p:nvPr/>
        </p:nvSpPr>
        <p:spPr>
          <a:xfrm>
            <a:off x="3390824" y="2057400"/>
            <a:ext cx="2567864" cy="4023360"/>
          </a:xfrm>
          <a:prstGeom prst="rect">
            <a:avLst/>
          </a:prstGeom>
          <a:solidFill>
            <a:srgbClr val="16263A"/>
          </a:solidFill>
          <a:ln/>
        </p:spPr>
      </p:sp>
      <p:pic>
        <p:nvPicPr>
          <p:cNvPr id="13" name="Image 2" descr="preencoded.png"/>
          <p:cNvPicPr>
            <a:picLocks noChangeAspect="1"/>
          </p:cNvPicPr>
          <p:nvPr/>
        </p:nvPicPr>
        <p:blipFill>
          <a:blip r:embed="rId5"/>
          <a:stretch>
            <a:fillRect/>
          </a:stretch>
        </p:blipFill>
        <p:spPr>
          <a:xfrm>
            <a:off x="3390824" y="2057400"/>
            <a:ext cx="2567864" cy="1920240"/>
          </a:xfrm>
          <a:prstGeom prst="rect">
            <a:avLst/>
          </a:prstGeom>
        </p:spPr>
      </p:pic>
      <p:sp>
        <p:nvSpPr>
          <p:cNvPr id="14" name="Shape 9"/>
          <p:cNvSpPr/>
          <p:nvPr/>
        </p:nvSpPr>
        <p:spPr>
          <a:xfrm>
            <a:off x="3619424" y="3703320"/>
            <a:ext cx="548640" cy="548640"/>
          </a:xfrm>
          <a:prstGeom prst="ellipse">
            <a:avLst/>
          </a:prstGeom>
          <a:solidFill>
            <a:srgbClr val="5D63A5"/>
          </a:solidFill>
          <a:ln w="25400">
            <a:solidFill>
              <a:srgbClr val="0B1621"/>
            </a:solidFill>
            <a:prstDash val="solid"/>
          </a:ln>
        </p:spPr>
      </p:sp>
      <p:sp>
        <p:nvSpPr>
          <p:cNvPr id="15" name="Text 10"/>
          <p:cNvSpPr txBox="1"/>
          <p:nvPr/>
        </p:nvSpPr>
        <p:spPr>
          <a:xfrm>
            <a:off x="3619424"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2</a:t>
            </a:r>
            <a:endParaRPr lang="en-US" sz="1800" dirty="0"/>
          </a:p>
        </p:txBody>
      </p:sp>
      <p:sp>
        <p:nvSpPr>
          <p:cNvPr id="16" name="Text 11"/>
          <p:cNvSpPr txBox="1"/>
          <p:nvPr/>
        </p:nvSpPr>
        <p:spPr>
          <a:xfrm>
            <a:off x="3619424"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La profecía confirma y defiende la Biblia</a:t>
            </a:r>
            <a:endParaRPr lang="en-US" sz="1500" dirty="0"/>
          </a:p>
        </p:txBody>
      </p:sp>
      <p:sp>
        <p:nvSpPr>
          <p:cNvPr id="17" name="Text 12"/>
          <p:cNvSpPr txBox="1"/>
          <p:nvPr/>
        </p:nvSpPr>
        <p:spPr>
          <a:xfrm>
            <a:off x="3619424"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2 Timoteo 3:16-17</a:t>
            </a:r>
            <a:endParaRPr lang="en-US" sz="1200" dirty="0"/>
          </a:p>
        </p:txBody>
      </p:sp>
      <p:sp>
        <p:nvSpPr>
          <p:cNvPr id="18" name="Shape 13"/>
          <p:cNvSpPr/>
          <p:nvPr/>
        </p:nvSpPr>
        <p:spPr>
          <a:xfrm>
            <a:off x="6233008" y="2057400"/>
            <a:ext cx="2567864" cy="4023360"/>
          </a:xfrm>
          <a:prstGeom prst="rect">
            <a:avLst/>
          </a:prstGeom>
          <a:solidFill>
            <a:srgbClr val="16263A"/>
          </a:solidFill>
          <a:ln/>
        </p:spPr>
      </p:sp>
      <p:pic>
        <p:nvPicPr>
          <p:cNvPr id="19" name="Image 3" descr="preencoded.png"/>
          <p:cNvPicPr>
            <a:picLocks noChangeAspect="1"/>
          </p:cNvPicPr>
          <p:nvPr/>
        </p:nvPicPr>
        <p:blipFill>
          <a:blip r:embed="rId6"/>
          <a:stretch>
            <a:fillRect/>
          </a:stretch>
        </p:blipFill>
        <p:spPr>
          <a:xfrm>
            <a:off x="6233008" y="2057400"/>
            <a:ext cx="2567864" cy="1920240"/>
          </a:xfrm>
          <a:prstGeom prst="rect">
            <a:avLst/>
          </a:prstGeom>
        </p:spPr>
      </p:pic>
      <p:sp>
        <p:nvSpPr>
          <p:cNvPr id="20" name="Shape 14"/>
          <p:cNvSpPr/>
          <p:nvPr/>
        </p:nvSpPr>
        <p:spPr>
          <a:xfrm>
            <a:off x="6461608" y="3703320"/>
            <a:ext cx="548640" cy="548640"/>
          </a:xfrm>
          <a:prstGeom prst="ellipse">
            <a:avLst/>
          </a:prstGeom>
          <a:solidFill>
            <a:srgbClr val="5D63A5"/>
          </a:solidFill>
          <a:ln w="25400">
            <a:solidFill>
              <a:srgbClr val="0B1621"/>
            </a:solidFill>
            <a:prstDash val="solid"/>
          </a:ln>
        </p:spPr>
      </p:sp>
      <p:sp>
        <p:nvSpPr>
          <p:cNvPr id="21" name="Text 15"/>
          <p:cNvSpPr txBox="1"/>
          <p:nvPr/>
        </p:nvSpPr>
        <p:spPr>
          <a:xfrm>
            <a:off x="6461608"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3</a:t>
            </a:r>
            <a:endParaRPr lang="en-US" sz="1800" dirty="0"/>
          </a:p>
        </p:txBody>
      </p:sp>
      <p:sp>
        <p:nvSpPr>
          <p:cNvPr id="22" name="Text 16"/>
          <p:cNvSpPr txBox="1"/>
          <p:nvPr/>
        </p:nvSpPr>
        <p:spPr>
          <a:xfrm>
            <a:off x="6461608"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Consuelen, consuelen a mi pueblo</a:t>
            </a:r>
            <a:endParaRPr lang="en-US" sz="1500" dirty="0"/>
          </a:p>
        </p:txBody>
      </p:sp>
      <p:sp>
        <p:nvSpPr>
          <p:cNvPr id="23" name="Text 17"/>
          <p:cNvSpPr txBox="1"/>
          <p:nvPr/>
        </p:nvSpPr>
        <p:spPr>
          <a:xfrm>
            <a:off x="6461608"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Isaías 40:1-5</a:t>
            </a:r>
            <a:endParaRPr lang="en-US" sz="1200" dirty="0"/>
          </a:p>
        </p:txBody>
      </p:sp>
      <p:sp>
        <p:nvSpPr>
          <p:cNvPr id="24" name="Shape 18"/>
          <p:cNvSpPr/>
          <p:nvPr/>
        </p:nvSpPr>
        <p:spPr>
          <a:xfrm>
            <a:off x="9075191" y="2057400"/>
            <a:ext cx="2567864" cy="4023360"/>
          </a:xfrm>
          <a:prstGeom prst="rect">
            <a:avLst/>
          </a:prstGeom>
          <a:solidFill>
            <a:srgbClr val="16263A"/>
          </a:solidFill>
          <a:ln/>
        </p:spPr>
      </p:sp>
      <p:pic>
        <p:nvPicPr>
          <p:cNvPr id="25" name="Image 4" descr="preencoded.png"/>
          <p:cNvPicPr>
            <a:picLocks noChangeAspect="1"/>
          </p:cNvPicPr>
          <p:nvPr/>
        </p:nvPicPr>
        <p:blipFill>
          <a:blip r:embed="rId7"/>
          <a:stretch>
            <a:fillRect/>
          </a:stretch>
        </p:blipFill>
        <p:spPr>
          <a:xfrm>
            <a:off x="9075191" y="2057400"/>
            <a:ext cx="2567864" cy="1920240"/>
          </a:xfrm>
          <a:prstGeom prst="rect">
            <a:avLst/>
          </a:prstGeom>
        </p:spPr>
      </p:pic>
      <p:sp>
        <p:nvSpPr>
          <p:cNvPr id="26" name="Shape 19"/>
          <p:cNvSpPr/>
          <p:nvPr/>
        </p:nvSpPr>
        <p:spPr>
          <a:xfrm>
            <a:off x="9303791" y="3703320"/>
            <a:ext cx="548640" cy="548640"/>
          </a:xfrm>
          <a:prstGeom prst="ellipse">
            <a:avLst/>
          </a:prstGeom>
          <a:solidFill>
            <a:srgbClr val="5D63A5"/>
          </a:solidFill>
          <a:ln w="25400">
            <a:solidFill>
              <a:srgbClr val="0B1621"/>
            </a:solidFill>
            <a:prstDash val="solid"/>
          </a:ln>
        </p:spPr>
      </p:sp>
      <p:sp>
        <p:nvSpPr>
          <p:cNvPr id="27" name="Text 20"/>
          <p:cNvSpPr txBox="1"/>
          <p:nvPr/>
        </p:nvSpPr>
        <p:spPr>
          <a:xfrm>
            <a:off x="9303791" y="37033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4</a:t>
            </a:r>
            <a:endParaRPr lang="en-US" sz="1800" dirty="0"/>
          </a:p>
        </p:txBody>
      </p:sp>
      <p:sp>
        <p:nvSpPr>
          <p:cNvPr id="28" name="Text 21"/>
          <p:cNvSpPr txBox="1"/>
          <p:nvPr/>
        </p:nvSpPr>
        <p:spPr>
          <a:xfrm>
            <a:off x="9303791" y="4389120"/>
            <a:ext cx="2110664" cy="1097280"/>
          </a:xfrm>
          <a:prstGeom prst="rect">
            <a:avLst/>
          </a:prstGeom>
          <a:noFill/>
          <a:ln/>
        </p:spPr>
        <p:txBody>
          <a:bodyPr wrap="square" lIns="0" tIns="0" rIns="0" bIns="0" rtlCol="0" anchor="t"/>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Unidos para que el mundo crea</a:t>
            </a:r>
            <a:endParaRPr lang="en-US" sz="1500" dirty="0"/>
          </a:p>
        </p:txBody>
      </p:sp>
      <p:sp>
        <p:nvSpPr>
          <p:cNvPr id="29" name="Text 22"/>
          <p:cNvSpPr txBox="1"/>
          <p:nvPr/>
        </p:nvSpPr>
        <p:spPr>
          <a:xfrm>
            <a:off x="9303791" y="5532120"/>
            <a:ext cx="2110664" cy="411480"/>
          </a:xfrm>
          <a:prstGeom prst="rect">
            <a:avLst/>
          </a:prstGeom>
          <a:noFill/>
          <a:ln/>
        </p:spPr>
        <p:txBody>
          <a:bodyPr wrap="square" lIns="0" tIns="0" rIns="0" bIns="0" rtlCol="0" anchor="t"/>
          <a:lstStyle/>
          <a:p>
            <a:pPr marL="0" indent="0">
              <a:buNone/>
            </a:pPr>
            <a:r>
              <a:rPr lang="en-US" sz="1200" b="1" dirty="0">
                <a:solidFill>
                  <a:srgbClr val="A7ABDE"/>
                </a:solidFill>
                <a:latin typeface="Calibri" pitchFamily="34" charset="0"/>
                <a:ea typeface="Calibri" pitchFamily="34" charset="-122"/>
                <a:cs typeface="Calibri" pitchFamily="34" charset="-120"/>
              </a:rPr>
              <a:t>Juan 17:20-23</a:t>
            </a:r>
            <a:endParaRPr lang="en-US" sz="1200" dirty="0"/>
          </a:p>
        </p:txBody>
      </p:sp>
      <p:pic>
        <p:nvPicPr>
          <p:cNvPr id="30" name="Image 5" descr="preencoded.png"/>
          <p:cNvPicPr>
            <a:picLocks noChangeAspect="1"/>
          </p:cNvPicPr>
          <p:nvPr/>
        </p:nvPicPr>
        <p:blipFill>
          <a:blip r:embed="rId8"/>
          <a:stretch>
            <a:fillRect/>
          </a:stretch>
        </p:blipFill>
        <p:spPr>
          <a:xfrm>
            <a:off x="548640" y="6419088"/>
            <a:ext cx="182880" cy="182880"/>
          </a:xfrm>
          <a:prstGeom prst="rect">
            <a:avLst/>
          </a:prstGeom>
        </p:spPr>
      </p:pic>
      <p:sp>
        <p:nvSpPr>
          <p:cNvPr id="31" name="Text 23"/>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32" name="Text 24"/>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13  ·  BENDICIONES DE LA PALABRA PROFÉTICA</a:t>
            </a:r>
            <a:endParaRPr lang="en-US" sz="800" dirty="0"/>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name="Slide 164">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400" dirty="0">
                <a:solidFill>
                  <a:srgbClr val="FFFFFF"/>
                </a:solidFill>
                <a:latin typeface="Calibri" pitchFamily="34" charset="0"/>
                <a:ea typeface="Calibri" pitchFamily="34" charset="-122"/>
                <a:cs typeface="Calibri" pitchFamily="34" charset="-120"/>
              </a:rPr>
              <a:t>El Creador del cosmos es el mismo que murió por mí; esa es mi mayor esperanza. Esta semana, al leer la Biblia o a Elena de White, me preguntaré en cada página qué me muestra de Jesús, y no solo qué doctrina prueba.</a:t>
            </a:r>
            <a:endParaRPr lang="en-US" sz="140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1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1</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800" b="1" dirty="0">
                <a:solidFill>
                  <a:srgbClr val="0B1621"/>
                </a:solidFill>
                <a:latin typeface="Century Gothic" pitchFamily="34" charset="0"/>
                <a:ea typeface="Century Gothic" pitchFamily="34" charset="-122"/>
                <a:cs typeface="Century Gothic" pitchFamily="34" charset="-120"/>
              </a:rPr>
              <a:t>La profecía exalta a Cristo</a:t>
            </a:r>
            <a:endParaRPr lang="en-US" sz="28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¿Qué nos dicen estos versículos sobre quién es Jesús, y por qué Pablo decidió no saber otra cosa sino a Cristo crucificado?  </a:t>
            </a:r>
            <a:r>
              <a:rPr lang="en-US" sz="1600" b="1" dirty="0">
                <a:solidFill>
                  <a:srgbClr val="5D63A5"/>
                </a:solidFill>
                <a:latin typeface="Calibri" pitchFamily="34" charset="0"/>
                <a:ea typeface="Calibri" pitchFamily="34" charset="-122"/>
                <a:cs typeface="Calibri" pitchFamily="34" charset="-120"/>
              </a:rPr>
              <a:t>Juan 1:1-5</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Jesús, el Verbo, existía antes de venir al mundo, creó todas las cosas y se hizo carne; él mismo intervino en los mensajes que sus profetas recibieron por el Espíritu</a:t>
            </a:r>
            <a:r>
              <a:rPr lang="en-US" sz="1600" b="1" dirty="0">
                <a:solidFill>
                  <a:srgbClr val="5D63A5"/>
                </a:solidFill>
                <a:latin typeface="Calibri" pitchFamily="34" charset="0"/>
                <a:ea typeface="Calibri" pitchFamily="34" charset="-122"/>
                <a:cs typeface="Calibri" pitchFamily="34" charset="-120"/>
              </a:rPr>
              <a:t> (Juan 1:14; 1 Pedro 1:10-11)</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Pablo resolvió no saber otra cosa sino a Cristo crucificado y gloriarse solo en la cruz; el remanente que tiene el testimonio de Jesús vive con esa misma motivación</a:t>
            </a:r>
            <a:r>
              <a:rPr lang="en-US" sz="1600" b="1" dirty="0">
                <a:solidFill>
                  <a:srgbClr val="5D63A5"/>
                </a:solidFill>
                <a:latin typeface="Calibri" pitchFamily="34" charset="0"/>
                <a:ea typeface="Calibri" pitchFamily="34" charset="-122"/>
                <a:cs typeface="Calibri" pitchFamily="34" charset="-120"/>
              </a:rPr>
              <a:t> (1 Corintios 2:2; Gálatas 6:14; Apocalipsis 12:17)</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El Antiguo Testamento anunció al Salvador y el Nuevo mostró sus credenciales: una cadena de evidencias suficiente para quien quiera creer, porque la fe salvadora es cuestión del corazón</a:t>
            </a:r>
            <a:r>
              <a:rPr lang="en-US" sz="1600" b="1" dirty="0">
                <a:solidFill>
                  <a:srgbClr val="5D63A5"/>
                </a:solidFill>
                <a:latin typeface="Calibri" pitchFamily="34" charset="0"/>
                <a:ea typeface="Calibri" pitchFamily="34" charset="-122"/>
                <a:cs typeface="Calibri" pitchFamily="34" charset="-120"/>
              </a:rPr>
              <a:t> (Lucas 24:27, 44)</a:t>
            </a:r>
            <a:endParaRPr lang="en-US" sz="16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13  ·  BENDICIONES DE LA PALABRA PROFÉTICA</a:t>
            </a:r>
            <a:endParaRPr lang="en-US" sz="800" dirty="0"/>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name="Slide 165">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400" dirty="0">
                <a:solidFill>
                  <a:srgbClr val="FFFFFF"/>
                </a:solidFill>
                <a:latin typeface="Calibri" pitchFamily="34" charset="0"/>
                <a:ea typeface="Calibri" pitchFamily="34" charset="-122"/>
                <a:cs typeface="Calibri" pitchFamily="34" charset="-120"/>
              </a:rPr>
              <a:t>Como Jesús ante el tentador, quiero responder “escrito está”. Esta semana memorizaré 2 Timoteo 3:16-17 y, ante una enseñanza que me halague pero contradiga la Biblia, elegiré la Palabra aunque me resulte incómoda.</a:t>
            </a:r>
            <a:endParaRPr lang="en-US" sz="140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2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2</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400" b="1" dirty="0">
                <a:solidFill>
                  <a:srgbClr val="0B1621"/>
                </a:solidFill>
                <a:latin typeface="Century Gothic" pitchFamily="34" charset="0"/>
                <a:ea typeface="Century Gothic" pitchFamily="34" charset="-122"/>
                <a:cs typeface="Century Gothic" pitchFamily="34" charset="-120"/>
              </a:rPr>
              <a:t>La profecía confirma y defiende la Biblia</a:t>
            </a:r>
            <a:endParaRPr lang="en-US" sz="24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¿Cómo destaca Pablo la inspiración de las Escrituras, y por qué insistió en que Timoteo predicara la Palabra a tiempo y fuera de tiempo?  </a:t>
            </a:r>
            <a:r>
              <a:rPr lang="en-US" sz="1600" b="1" dirty="0">
                <a:solidFill>
                  <a:srgbClr val="5D63A5"/>
                </a:solidFill>
                <a:latin typeface="Calibri" pitchFamily="34" charset="0"/>
                <a:ea typeface="Calibri" pitchFamily="34" charset="-122"/>
                <a:cs typeface="Calibri" pitchFamily="34" charset="-120"/>
              </a:rPr>
              <a:t>2 Timoteo 3:16-17</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500" dirty="0">
                <a:solidFill>
                  <a:srgbClr val="1F2233"/>
                </a:solidFill>
                <a:latin typeface="Calibri" pitchFamily="34" charset="0"/>
                <a:ea typeface="Calibri" pitchFamily="34" charset="-122"/>
                <a:cs typeface="Calibri" pitchFamily="34" charset="-120"/>
              </a:rPr>
              <a:t>Toda la Escritura es inspirada por Dios porque “santos hombres de Dios hablaron inspirados por el Espíritu Santo”; la Biblia es fruto del don profético y basta para equiparnos para toda buena obra</a:t>
            </a:r>
            <a:r>
              <a:rPr lang="en-US" sz="1500" b="1" dirty="0">
                <a:solidFill>
                  <a:srgbClr val="5D63A5"/>
                </a:solidFill>
                <a:latin typeface="Calibri" pitchFamily="34" charset="0"/>
                <a:ea typeface="Calibri" pitchFamily="34" charset="-122"/>
                <a:cs typeface="Calibri" pitchFamily="34" charset="-120"/>
              </a:rPr>
              <a:t> (2 Pedro 1:21)</a:t>
            </a:r>
            <a:endParaRPr lang="en-US" sz="1500" dirty="0"/>
          </a:p>
          <a:p>
            <a:pPr marL="228600" indent="-228600">
              <a:lnSpc>
                <a:spcPct val="105000"/>
              </a:lnSpc>
              <a:spcAft>
                <a:spcPts val="900"/>
              </a:spcAft>
              <a:buSzPct val="100000"/>
              <a:buChar char="■"/>
            </a:pPr>
            <a:r>
              <a:rPr lang="en-US" sz="1500" dirty="0">
                <a:solidFill>
                  <a:srgbClr val="1F2233"/>
                </a:solidFill>
                <a:latin typeface="Calibri" pitchFamily="34" charset="0"/>
                <a:ea typeface="Calibri" pitchFamily="34" charset="-122"/>
                <a:cs typeface="Calibri" pitchFamily="34" charset="-120"/>
              </a:rPr>
              <a:t>Jesús, el profeta más grande, remitió a los discípulos de Emaús a Moisés y los profetas antes de revelarse; el don profético auténtico siempre exalta las Escrituras como única regla</a:t>
            </a:r>
            <a:r>
              <a:rPr lang="en-US" sz="1500" b="1" dirty="0">
                <a:solidFill>
                  <a:srgbClr val="5D63A5"/>
                </a:solidFill>
                <a:latin typeface="Calibri" pitchFamily="34" charset="0"/>
                <a:ea typeface="Calibri" pitchFamily="34" charset="-122"/>
                <a:cs typeface="Calibri" pitchFamily="34" charset="-120"/>
              </a:rPr>
              <a:t> (Lucas 24:27; Juan 7:38)</a:t>
            </a:r>
            <a:endParaRPr lang="en-US" sz="1500" dirty="0"/>
          </a:p>
          <a:p>
            <a:pPr marL="228600" indent="-228600">
              <a:lnSpc>
                <a:spcPct val="105000"/>
              </a:lnSpc>
              <a:spcAft>
                <a:spcPts val="900"/>
              </a:spcAft>
              <a:buSzPct val="100000"/>
              <a:buChar char="■"/>
            </a:pPr>
            <a:r>
              <a:rPr lang="en-US" sz="1500" dirty="0">
                <a:solidFill>
                  <a:srgbClr val="1F2233"/>
                </a:solidFill>
                <a:latin typeface="Calibri" pitchFamily="34" charset="0"/>
                <a:ea typeface="Calibri" pitchFamily="34" charset="-122"/>
                <a:cs typeface="Calibri" pitchFamily="34" charset="-120"/>
              </a:rPr>
              <a:t>Pablo previó un tiempo en que no soportarían la sana doctrina y buscarían maestros que les halagaran el oído; el don profético separa la verdad del error entre miles de confesiones</a:t>
            </a:r>
            <a:r>
              <a:rPr lang="en-US" sz="1500" b="1" dirty="0">
                <a:solidFill>
                  <a:srgbClr val="5D63A5"/>
                </a:solidFill>
                <a:latin typeface="Calibri" pitchFamily="34" charset="0"/>
                <a:ea typeface="Calibri" pitchFamily="34" charset="-122"/>
                <a:cs typeface="Calibri" pitchFamily="34" charset="-120"/>
              </a:rPr>
              <a:t> (2 Timoteo 4:1-5; 2 Tesalonicenses 2:11-12)</a:t>
            </a:r>
            <a:endParaRPr lang="en-US" sz="15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13  ·  BENDICIONES DE LA PALABRA PROFÉTICA</a:t>
            </a:r>
            <a:endParaRPr lang="en-US" sz="800" dirty="0"/>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name="Slide 166">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400" dirty="0">
                <a:solidFill>
                  <a:srgbClr val="FFFFFF"/>
                </a:solidFill>
                <a:latin typeface="Calibri" pitchFamily="34" charset="0"/>
                <a:ea typeface="Calibri" pitchFamily="34" charset="-122"/>
                <a:cs typeface="Calibri" pitchFamily="34" charset="-120"/>
              </a:rPr>
              <a:t>Necesito consuelo en un área concreta de mi vida y lo buscaré esta semana en la palabra profética, no en distracciones. Luego, con la misma ternura que Dios pidió a Isaías, consolaré a alguien de mi iglesia que esté afligido.</a:t>
            </a:r>
            <a:endParaRPr lang="en-US" sz="140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3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3</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800" b="1" dirty="0">
                <a:solidFill>
                  <a:srgbClr val="0B1621"/>
                </a:solidFill>
                <a:latin typeface="Century Gothic" pitchFamily="34" charset="0"/>
                <a:ea typeface="Century Gothic" pitchFamily="34" charset="-122"/>
                <a:cs typeface="Century Gothic" pitchFamily="34" charset="-120"/>
              </a:rPr>
              <a:t>Consuelen, consuelen a mi pueblo</a:t>
            </a:r>
            <a:endParaRPr lang="en-US" sz="28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¿Qué mensaje dio Dios a Isaías para su pueblo afligido, y qué nos enseña la forma en que ordenó transmitirlo?  </a:t>
            </a:r>
            <a:r>
              <a:rPr lang="en-US" sz="1600" b="1" dirty="0">
                <a:solidFill>
                  <a:srgbClr val="5D63A5"/>
                </a:solidFill>
                <a:latin typeface="Calibri" pitchFamily="34" charset="0"/>
                <a:ea typeface="Calibri" pitchFamily="34" charset="-122"/>
                <a:cs typeface="Calibri" pitchFamily="34" charset="-120"/>
              </a:rPr>
              <a:t>Isaías 40:1-5</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Dios debía disciplinar a Judá, pero no lo rechazaría; no dejó nada al azar e instruyó a Isaías a hablar “al corazón de Jerusalén” con ternura, amor y cuidado</a:t>
            </a:r>
            <a:r>
              <a:rPr lang="en-US" sz="1600" b="1" dirty="0">
                <a:solidFill>
                  <a:srgbClr val="5D63A5"/>
                </a:solidFill>
                <a:latin typeface="Calibri" pitchFamily="34" charset="0"/>
                <a:ea typeface="Calibri" pitchFamily="34" charset="-122"/>
                <a:cs typeface="Calibri" pitchFamily="34" charset="-120"/>
              </a:rPr>
              <a:t> (Isaías 40:1-2; 49:13; 51:3)</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Desde el Edén, Dios cuida el bienestar de sus criaturas: buscó a Adán, anunció al Salvador y los vistió; Jesús invita a los cansados a hallar descanso en él</a:t>
            </a:r>
            <a:r>
              <a:rPr lang="en-US" sz="1600" b="1" dirty="0">
                <a:solidFill>
                  <a:srgbClr val="5D63A5"/>
                </a:solidFill>
                <a:latin typeface="Calibri" pitchFamily="34" charset="0"/>
                <a:ea typeface="Calibri" pitchFamily="34" charset="-122"/>
                <a:cs typeface="Calibri" pitchFamily="34" charset="-120"/>
              </a:rPr>
              <a:t> (Génesis 3:9, 15, 21; Mateo 11:28-29)</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Quienes vivan piadosamente padecerán persecución; en los tiempos difíciles que vienen, el don profético será el medio de Dios para consolar y fortalecer a su pueblo, que luego consolará a otros</a:t>
            </a:r>
            <a:r>
              <a:rPr lang="en-US" sz="1600" b="1" dirty="0">
                <a:solidFill>
                  <a:srgbClr val="5D63A5"/>
                </a:solidFill>
                <a:latin typeface="Calibri" pitchFamily="34" charset="0"/>
                <a:ea typeface="Calibri" pitchFamily="34" charset="-122"/>
                <a:cs typeface="Calibri" pitchFamily="34" charset="-120"/>
              </a:rPr>
              <a:t> (2 Timoteo 3:12; 2 Corintios 1:3-4)</a:t>
            </a:r>
            <a:endParaRPr lang="en-US" sz="16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13  ·  BENDICIONES DE LA PALABRA PROFÉTICA</a:t>
            </a:r>
            <a:endParaRPr lang="en-US" sz="800" dirty="0"/>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name="Slide 167">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480560" cy="6858000"/>
          </a:xfrm>
          <a:prstGeom prst="rect">
            <a:avLst/>
          </a:prstGeom>
        </p:spPr>
      </p:pic>
      <p:sp>
        <p:nvSpPr>
          <p:cNvPr id="3" name="Shape 0"/>
          <p:cNvSpPr/>
          <p:nvPr/>
        </p:nvSpPr>
        <p:spPr>
          <a:xfrm>
            <a:off x="0" y="4023360"/>
            <a:ext cx="4480560" cy="2834640"/>
          </a:xfrm>
          <a:prstGeom prst="rect">
            <a:avLst/>
          </a:prstGeom>
          <a:solidFill>
            <a:srgbClr val="0B1621">
              <a:alpha val="88000"/>
            </a:srgbClr>
          </a:solidFill>
          <a:ln/>
        </p:spPr>
      </p:sp>
      <p:pic>
        <p:nvPicPr>
          <p:cNvPr id="4" name="Image 1" descr="preencoded.png"/>
          <p:cNvPicPr>
            <a:picLocks noChangeAspect="1"/>
          </p:cNvPicPr>
          <p:nvPr/>
        </p:nvPicPr>
        <p:blipFill>
          <a:blip r:embed="rId4"/>
          <a:stretch>
            <a:fillRect/>
          </a:stretch>
        </p:blipFill>
        <p:spPr>
          <a:xfrm>
            <a:off x="411480" y="4315968"/>
            <a:ext cx="237744" cy="237744"/>
          </a:xfrm>
          <a:prstGeom prst="rect">
            <a:avLst/>
          </a:prstGeom>
        </p:spPr>
      </p:pic>
      <p:sp>
        <p:nvSpPr>
          <p:cNvPr id="5" name="Text 1"/>
          <p:cNvSpPr txBox="1"/>
          <p:nvPr/>
        </p:nvSpPr>
        <p:spPr>
          <a:xfrm>
            <a:off x="777240" y="4297680"/>
            <a:ext cx="3474720" cy="274320"/>
          </a:xfrm>
          <a:prstGeom prst="rect">
            <a:avLst/>
          </a:prstGeom>
          <a:noFill/>
          <a:ln/>
        </p:spPr>
        <p:txBody>
          <a:bodyPr wrap="square" lIns="0" tIns="0" rIns="0" bIns="0" rtlCol="0" anchor="ctr"/>
          <a:lstStyle/>
          <a:p>
            <a:pPr marL="0" indent="0">
              <a:buNone/>
            </a:pPr>
            <a:r>
              <a:rPr lang="en-US" sz="1050" b="1" kern="0" spc="200" dirty="0">
                <a:solidFill>
                  <a:srgbClr val="A7ABDE"/>
                </a:solidFill>
                <a:latin typeface="Century Gothic" pitchFamily="34" charset="0"/>
                <a:ea typeface="Century Gothic" pitchFamily="34" charset="-122"/>
                <a:cs typeface="Century Gothic" pitchFamily="34" charset="-120"/>
              </a:rPr>
              <a:t>APLICACIÓN PARA MI VIDA</a:t>
            </a:r>
            <a:endParaRPr lang="en-US" sz="1050" dirty="0"/>
          </a:p>
        </p:txBody>
      </p:sp>
      <p:sp>
        <p:nvSpPr>
          <p:cNvPr id="6" name="Text 2"/>
          <p:cNvSpPr txBox="1"/>
          <p:nvPr/>
        </p:nvSpPr>
        <p:spPr>
          <a:xfrm>
            <a:off x="411480" y="4709160"/>
            <a:ext cx="3703320" cy="1600200"/>
          </a:xfrm>
          <a:prstGeom prst="rect">
            <a:avLst/>
          </a:prstGeom>
          <a:noFill/>
          <a:ln/>
        </p:spPr>
        <p:txBody>
          <a:bodyPr wrap="square" lIns="0" tIns="0" rIns="0" bIns="0" rtlCol="0" anchor="t"/>
          <a:lstStyle/>
          <a:p>
            <a:pPr marL="0" indent="0">
              <a:lnSpc>
                <a:spcPct val="105000"/>
              </a:lnSpc>
              <a:buNone/>
            </a:pPr>
            <a:r>
              <a:rPr lang="en-US" sz="1400" dirty="0">
                <a:solidFill>
                  <a:srgbClr val="FFFFFF"/>
                </a:solidFill>
                <a:latin typeface="Calibri" pitchFamily="34" charset="0"/>
                <a:ea typeface="Calibri" pitchFamily="34" charset="-122"/>
                <a:cs typeface="Calibri" pitchFamily="34" charset="-120"/>
              </a:rPr>
              <a:t>Mi iglesia es diversa y a veces me cuesta aceptar a quienes piensan distinto. Esta semana buscaré a un hermano con quien tengo distancia, oraré con él y evitaré todo comentario que divida, para que otros crean en Jesús.</a:t>
            </a:r>
            <a:endParaRPr lang="en-US" sz="1400" dirty="0"/>
          </a:p>
        </p:txBody>
      </p:sp>
      <p:sp>
        <p:nvSpPr>
          <p:cNvPr id="7" name="Text 3"/>
          <p:cNvSpPr txBox="1"/>
          <p:nvPr/>
        </p:nvSpPr>
        <p:spPr>
          <a:xfrm>
            <a:off x="4983480" y="502920"/>
            <a:ext cx="6659575" cy="274320"/>
          </a:xfrm>
          <a:prstGeom prst="rect">
            <a:avLst/>
          </a:prstGeom>
          <a:noFill/>
          <a:ln/>
        </p:spPr>
        <p:txBody>
          <a:bodyPr wrap="square" lIns="0" tIns="0" rIns="0" bIns="0" rtlCol="0" anchor="t"/>
          <a:lstStyle/>
          <a:p>
            <a:pPr marL="0" indent="0">
              <a:buNone/>
            </a:pPr>
            <a:r>
              <a:rPr lang="en-US" sz="1100" b="1" kern="0" spc="300" dirty="0">
                <a:solidFill>
                  <a:srgbClr val="5D63A5"/>
                </a:solidFill>
                <a:latin typeface="Century Gothic" pitchFamily="34" charset="0"/>
                <a:ea typeface="Century Gothic" pitchFamily="34" charset="-122"/>
                <a:cs typeface="Century Gothic" pitchFamily="34" charset="-120"/>
              </a:rPr>
              <a:t>EXPLORA · PUNTO 4 DE 4</a:t>
            </a:r>
            <a:endParaRPr lang="en-US" sz="1100" dirty="0"/>
          </a:p>
        </p:txBody>
      </p:sp>
      <p:sp>
        <p:nvSpPr>
          <p:cNvPr id="8" name="Shape 4"/>
          <p:cNvSpPr/>
          <p:nvPr/>
        </p:nvSpPr>
        <p:spPr>
          <a:xfrm>
            <a:off x="4983480" y="914400"/>
            <a:ext cx="658368" cy="658368"/>
          </a:xfrm>
          <a:prstGeom prst="ellipse">
            <a:avLst/>
          </a:prstGeom>
          <a:solidFill>
            <a:srgbClr val="5D63A5"/>
          </a:solidFill>
          <a:ln/>
        </p:spPr>
      </p:sp>
      <p:sp>
        <p:nvSpPr>
          <p:cNvPr id="9" name="Text 5"/>
          <p:cNvSpPr txBox="1"/>
          <p:nvPr/>
        </p:nvSpPr>
        <p:spPr>
          <a:xfrm>
            <a:off x="4983480" y="914400"/>
            <a:ext cx="658368" cy="658368"/>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4</a:t>
            </a:r>
            <a:endParaRPr lang="en-US" sz="2400" dirty="0"/>
          </a:p>
        </p:txBody>
      </p:sp>
      <p:sp>
        <p:nvSpPr>
          <p:cNvPr id="10" name="Text 6"/>
          <p:cNvSpPr txBox="1"/>
          <p:nvPr/>
        </p:nvSpPr>
        <p:spPr>
          <a:xfrm>
            <a:off x="5852160" y="896112"/>
            <a:ext cx="5790895" cy="868680"/>
          </a:xfrm>
          <a:prstGeom prst="rect">
            <a:avLst/>
          </a:prstGeom>
          <a:noFill/>
          <a:ln/>
        </p:spPr>
        <p:txBody>
          <a:bodyPr wrap="square" lIns="0" tIns="0" rIns="0" bIns="0" rtlCol="0" anchor="ctr"/>
          <a:lstStyle/>
          <a:p>
            <a:pPr marL="0" indent="0">
              <a:buNone/>
            </a:pPr>
            <a:r>
              <a:rPr lang="en-US" sz="2800" b="1" dirty="0">
                <a:solidFill>
                  <a:srgbClr val="0B1621"/>
                </a:solidFill>
                <a:latin typeface="Century Gothic" pitchFamily="34" charset="0"/>
                <a:ea typeface="Century Gothic" pitchFamily="34" charset="-122"/>
                <a:cs typeface="Century Gothic" pitchFamily="34" charset="-120"/>
              </a:rPr>
              <a:t>Unidos para que el mundo crea</a:t>
            </a:r>
            <a:endParaRPr lang="en-US" sz="2800" dirty="0"/>
          </a:p>
        </p:txBody>
      </p:sp>
      <p:sp>
        <p:nvSpPr>
          <p:cNvPr id="11" name="Shape 7"/>
          <p:cNvSpPr/>
          <p:nvPr/>
        </p:nvSpPr>
        <p:spPr>
          <a:xfrm>
            <a:off x="4983480" y="1920240"/>
            <a:ext cx="6659575" cy="1051560"/>
          </a:xfrm>
          <a:prstGeom prst="rect">
            <a:avLst/>
          </a:prstGeom>
          <a:solidFill>
            <a:srgbClr val="E6E7F5"/>
          </a:solidFill>
          <a:ln/>
        </p:spPr>
      </p:sp>
      <p:sp>
        <p:nvSpPr>
          <p:cNvPr id="12" name="Text 8"/>
          <p:cNvSpPr txBox="1"/>
          <p:nvPr/>
        </p:nvSpPr>
        <p:spPr>
          <a:xfrm>
            <a:off x="5212080" y="1920240"/>
            <a:ext cx="6202375" cy="1051560"/>
          </a:xfrm>
          <a:prstGeom prst="rect">
            <a:avLst/>
          </a:prstGeom>
          <a:noFill/>
          <a:ln/>
        </p:spPr>
        <p:txBody>
          <a:bodyPr wrap="square" lIns="0" tIns="0" rIns="0" bIns="0" rtlCol="0" anchor="ctr"/>
          <a:lstStyle/>
          <a:p>
            <a:pPr marL="0" indent="0">
              <a:buNone/>
            </a:pPr>
            <a:r>
              <a:rPr lang="en-US" sz="1600" i="1" dirty="0">
                <a:solidFill>
                  <a:srgbClr val="1F2233"/>
                </a:solidFill>
                <a:latin typeface="Calibri" pitchFamily="34" charset="0"/>
                <a:ea typeface="Calibri" pitchFamily="34" charset="-122"/>
                <a:cs typeface="Calibri" pitchFamily="34" charset="-120"/>
              </a:rPr>
              <a:t>¿Qué unidad pidió Jesús para sus seguidores, y cómo el don profético ayuda a que una iglesia tan diversa la alcance?  </a:t>
            </a:r>
            <a:r>
              <a:rPr lang="en-US" sz="1600" b="1" dirty="0">
                <a:solidFill>
                  <a:srgbClr val="5D63A5"/>
                </a:solidFill>
                <a:latin typeface="Calibri" pitchFamily="34" charset="0"/>
                <a:ea typeface="Calibri" pitchFamily="34" charset="-122"/>
                <a:cs typeface="Calibri" pitchFamily="34" charset="-120"/>
              </a:rPr>
              <a:t>Juan 17:20-23</a:t>
            </a:r>
            <a:endParaRPr lang="en-US" sz="1600" dirty="0"/>
          </a:p>
        </p:txBody>
      </p:sp>
      <p:sp>
        <p:nvSpPr>
          <p:cNvPr id="13" name="Text 9"/>
          <p:cNvSpPr txBox="1"/>
          <p:nvPr/>
        </p:nvSpPr>
        <p:spPr>
          <a:xfrm>
            <a:off x="4983480" y="3200400"/>
            <a:ext cx="6659575" cy="3017520"/>
          </a:xfrm>
          <a:prstGeom prst="rect">
            <a:avLst/>
          </a:prstGeom>
          <a:noFill/>
          <a:ln/>
        </p:spPr>
        <p:txBody>
          <a:bodyPr wrap="square" lIns="0" tIns="0" rIns="0" bIns="0" rtlCol="0" anchor="t"/>
          <a:lstStyle/>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La oración de Jesús fue una profecía que se cumplirá antes de su regreso: creyentes de toda etnia y perspectiva serán uno “para que el mundo crea que tú me enviaste”</a:t>
            </a:r>
            <a:r>
              <a:rPr lang="en-US" sz="1600" b="1" dirty="0">
                <a:solidFill>
                  <a:srgbClr val="5D63A5"/>
                </a:solidFill>
                <a:latin typeface="Calibri" pitchFamily="34" charset="0"/>
                <a:ea typeface="Calibri" pitchFamily="34" charset="-122"/>
                <a:cs typeface="Calibri" pitchFamily="34" charset="-120"/>
              </a:rPr>
              <a:t> (Juan 17:21; Apocalipsis 7:9)</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Pablo rogó a Corinto que fueran de un mismo sentir y no hubiera divisiones al estilo “yo soy de Pablo, yo de Apolos”; las fuerzas que dividen actúan desde el principio</a:t>
            </a:r>
            <a:r>
              <a:rPr lang="en-US" sz="1600" b="1" dirty="0">
                <a:solidFill>
                  <a:srgbClr val="5D63A5"/>
                </a:solidFill>
                <a:latin typeface="Calibri" pitchFamily="34" charset="0"/>
                <a:ea typeface="Calibri" pitchFamily="34" charset="-122"/>
                <a:cs typeface="Calibri" pitchFamily="34" charset="-120"/>
              </a:rPr>
              <a:t> (1 Corintios 1:10-13; Hechos 6:1)</a:t>
            </a:r>
            <a:endParaRPr lang="en-US" sz="1600" dirty="0"/>
          </a:p>
          <a:p>
            <a:pPr marL="228600" indent="-228600">
              <a:lnSpc>
                <a:spcPct val="105000"/>
              </a:lnSpc>
              <a:spcAft>
                <a:spcPts val="900"/>
              </a:spcAft>
              <a:buSzPct val="100000"/>
              <a:buChar char="■"/>
            </a:pPr>
            <a:r>
              <a:rPr lang="en-US" sz="1600" dirty="0">
                <a:solidFill>
                  <a:srgbClr val="1F2233"/>
                </a:solidFill>
                <a:latin typeface="Calibri" pitchFamily="34" charset="0"/>
                <a:ea typeface="Calibri" pitchFamily="34" charset="-122"/>
                <a:cs typeface="Calibri" pitchFamily="34" charset="-120"/>
              </a:rPr>
              <a:t>La unidad es obra del Espíritu mediante sus dones, dados “hasta que todos lleguemos a la unidad de la fe”; la iglesia se edifica sobre apóstoles y profetas, con Cristo como piedra angular</a:t>
            </a:r>
            <a:r>
              <a:rPr lang="en-US" sz="1600" b="1" dirty="0">
                <a:solidFill>
                  <a:srgbClr val="5D63A5"/>
                </a:solidFill>
                <a:latin typeface="Calibri" pitchFamily="34" charset="0"/>
                <a:ea typeface="Calibri" pitchFamily="34" charset="-122"/>
                <a:cs typeface="Calibri" pitchFamily="34" charset="-120"/>
              </a:rPr>
              <a:t> (Efesios 4:11-13; 2:20)</a:t>
            </a:r>
            <a:endParaRPr lang="en-US" sz="1600" dirty="0"/>
          </a:p>
        </p:txBody>
      </p:sp>
      <p:pic>
        <p:nvPicPr>
          <p:cNvPr id="14" name="Image 2" descr="preencoded.png"/>
          <p:cNvPicPr>
            <a:picLocks noChangeAspect="1"/>
          </p:cNvPicPr>
          <p:nvPr/>
        </p:nvPicPr>
        <p:blipFill>
          <a:blip r:embed="rId5"/>
          <a:stretch>
            <a:fillRect/>
          </a:stretch>
        </p:blipFill>
        <p:spPr>
          <a:xfrm>
            <a:off x="548640" y="6419088"/>
            <a:ext cx="182880" cy="182880"/>
          </a:xfrm>
          <a:prstGeom prst="rect">
            <a:avLst/>
          </a:prstGeom>
        </p:spPr>
      </p:pic>
      <p:sp>
        <p:nvSpPr>
          <p:cNvPr id="15" name="Text 10"/>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6" name="Text 11"/>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13  ·  BENDICIONES DE LA PALABRA PROFÉTICA</a:t>
            </a:r>
            <a:endParaRPr lang="en-US" sz="800" dirty="0"/>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name="Slide 168">
    <p:bg>
      <p:bgPr>
        <a:solidFill>
          <a:srgbClr val="F4F5FB"/>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1695" cy="2514600"/>
          </a:xfrm>
          <a:prstGeom prst="rect">
            <a:avLst/>
          </a:prstGeom>
        </p:spPr>
      </p:pic>
      <p:sp>
        <p:nvSpPr>
          <p:cNvPr id="3" name="Shape 0"/>
          <p:cNvSpPr/>
          <p:nvPr/>
        </p:nvSpPr>
        <p:spPr>
          <a:xfrm>
            <a:off x="0" y="0"/>
            <a:ext cx="12191695" cy="2514600"/>
          </a:xfrm>
          <a:prstGeom prst="rect">
            <a:avLst/>
          </a:prstGeom>
          <a:solidFill>
            <a:srgbClr val="0B1621">
              <a:alpha val="45000"/>
            </a:srgbClr>
          </a:solidFill>
          <a:ln/>
        </p:spPr>
      </p:sp>
      <p:sp>
        <p:nvSpPr>
          <p:cNvPr id="4" name="Shape 1"/>
          <p:cNvSpPr/>
          <p:nvPr/>
        </p:nvSpPr>
        <p:spPr>
          <a:xfrm>
            <a:off x="548640" y="502920"/>
            <a:ext cx="3845966" cy="384048"/>
          </a:xfrm>
          <a:prstGeom prst="roundRect">
            <a:avLst>
              <a:gd name="adj" fmla="val 50000"/>
            </a:avLst>
          </a:prstGeom>
          <a:solidFill>
            <a:srgbClr val="5D63A5"/>
          </a:solidFill>
          <a:ln/>
        </p:spPr>
      </p:sp>
      <p:pic>
        <p:nvPicPr>
          <p:cNvPr id="5" name="Image 1" descr="preencoded.png"/>
          <p:cNvPicPr>
            <a:picLocks noChangeAspect="1"/>
          </p:cNvPicPr>
          <p:nvPr/>
        </p:nvPicPr>
        <p:blipFill>
          <a:blip r:embed="rId4"/>
          <a:stretch>
            <a:fillRect/>
          </a:stretch>
        </p:blipFill>
        <p:spPr>
          <a:xfrm>
            <a:off x="694944" y="594360"/>
            <a:ext cx="201168" cy="201168"/>
          </a:xfrm>
          <a:prstGeom prst="rect">
            <a:avLst/>
          </a:prstGeom>
        </p:spPr>
      </p:pic>
      <p:sp>
        <p:nvSpPr>
          <p:cNvPr id="6" name="Text 2"/>
          <p:cNvSpPr txBox="1"/>
          <p:nvPr/>
        </p:nvSpPr>
        <p:spPr>
          <a:xfrm>
            <a:off x="969264" y="502920"/>
            <a:ext cx="3388766"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APLICA · REFLEXIÓN PERSONAL</a:t>
            </a:r>
            <a:endParaRPr lang="en-US" sz="1100" dirty="0"/>
          </a:p>
        </p:txBody>
      </p:sp>
      <p:pic>
        <p:nvPicPr>
          <p:cNvPr id="7" name="Image 2" descr="preencoded.png"/>
          <p:cNvPicPr>
            <a:picLocks noChangeAspect="1"/>
          </p:cNvPicPr>
          <p:nvPr/>
        </p:nvPicPr>
        <p:blipFill>
          <a:blip r:embed="rId5"/>
          <a:stretch>
            <a:fillRect/>
          </a:stretch>
        </p:blipFill>
        <p:spPr>
          <a:xfrm>
            <a:off x="548640" y="2926080"/>
            <a:ext cx="457200" cy="457200"/>
          </a:xfrm>
          <a:prstGeom prst="rect">
            <a:avLst/>
          </a:prstGeom>
        </p:spPr>
      </p:pic>
      <p:sp>
        <p:nvSpPr>
          <p:cNvPr id="8" name="Text 3"/>
          <p:cNvSpPr txBox="1"/>
          <p:nvPr/>
        </p:nvSpPr>
        <p:spPr>
          <a:xfrm>
            <a:off x="1280160" y="2926080"/>
            <a:ext cx="10332720" cy="3291840"/>
          </a:xfrm>
          <a:prstGeom prst="rect">
            <a:avLst/>
          </a:prstGeom>
          <a:noFill/>
          <a:ln/>
        </p:spPr>
        <p:txBody>
          <a:bodyPr wrap="square" lIns="0" tIns="0" rIns="0" bIns="0" rtlCol="0" anchor="t"/>
          <a:lstStyle/>
          <a:p>
            <a:pPr marL="0" indent="0">
              <a:lnSpc>
                <a:spcPct val="115000"/>
              </a:lnSpc>
              <a:spcAft>
                <a:spcPts val="1400"/>
              </a:spcAft>
              <a:buNone/>
            </a:pPr>
            <a:r>
              <a:rPr lang="en-US" sz="2200" i="1" dirty="0">
                <a:solidFill>
                  <a:srgbClr val="1F2233"/>
                </a:solidFill>
                <a:latin typeface="Calibri" pitchFamily="34" charset="0"/>
                <a:ea typeface="Calibri" pitchFamily="34" charset="-122"/>
                <a:cs typeface="Calibri" pitchFamily="34" charset="-120"/>
              </a:rPr>
              <a:t>“Aquellos que han quedado impresionados por las Sagradas Escrituras como la voz de Dios y desean seguir sus enseñanzas deben aprender diariamente y recibir cada día el fervor y el poder espirituales que se han otorgado a todo verdadero creyente mediante el don del Espíritu Santo.”</a:t>
            </a:r>
            <a:endParaRPr lang="en-US" sz="2200" dirty="0"/>
          </a:p>
          <a:p>
            <a:pPr marL="0" indent="0">
              <a:lnSpc>
                <a:spcPct val="115000"/>
              </a:lnSpc>
              <a:buNone/>
            </a:pPr>
            <a:r>
              <a:rPr lang="en-US" sz="1300" b="1" dirty="0">
                <a:solidFill>
                  <a:srgbClr val="5D63A5"/>
                </a:solidFill>
                <a:latin typeface="Century Gothic" pitchFamily="34" charset="0"/>
                <a:ea typeface="Century Gothic" pitchFamily="34" charset="-122"/>
                <a:cs typeface="Century Gothic" pitchFamily="34" charset="-120"/>
              </a:rPr>
              <a:t>— Elena G. de White, “The Work of the Holy Spirit in Conversion”, Signs of the Times, 8 de marzo de 1910, p. 6</a:t>
            </a:r>
            <a:endParaRPr lang="en-US" sz="2200" dirty="0"/>
          </a:p>
        </p:txBody>
      </p:sp>
      <p:pic>
        <p:nvPicPr>
          <p:cNvPr id="9" name="Image 3" descr="preencoded.png"/>
          <p:cNvPicPr>
            <a:picLocks noChangeAspect="1"/>
          </p:cNvPicPr>
          <p:nvPr/>
        </p:nvPicPr>
        <p:blipFill>
          <a:blip r:embed="rId6"/>
          <a:stretch>
            <a:fillRect/>
          </a:stretch>
        </p:blipFill>
        <p:spPr>
          <a:xfrm>
            <a:off x="548640" y="6419088"/>
            <a:ext cx="182880" cy="182880"/>
          </a:xfrm>
          <a:prstGeom prst="rect">
            <a:avLst/>
          </a:prstGeom>
        </p:spPr>
      </p:pic>
      <p:sp>
        <p:nvSpPr>
          <p:cNvPr id="10" name="Text 4"/>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5A5F73"/>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11" name="Text 5"/>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13  ·  BENDICIONES DE LA PALABRA PROFÉTICA</a:t>
            </a:r>
            <a:endParaRPr lang="en-US" sz="800" dirty="0"/>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name="Slide 169">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548640" y="822960"/>
            <a:ext cx="1097280" cy="1097280"/>
          </a:xfrm>
          <a:prstGeom prst="ellipse">
            <a:avLst/>
          </a:prstGeom>
          <a:solidFill>
            <a:srgbClr val="5D63A5"/>
          </a:solidFill>
          <a:ln/>
        </p:spPr>
      </p:sp>
      <p:pic>
        <p:nvPicPr>
          <p:cNvPr id="3" name="Image 0" descr="preencoded.png"/>
          <p:cNvPicPr>
            <a:picLocks noChangeAspect="1"/>
          </p:cNvPicPr>
          <p:nvPr/>
        </p:nvPicPr>
        <p:blipFill>
          <a:blip r:embed="rId4"/>
          <a:stretch>
            <a:fillRect/>
          </a:stretch>
        </p:blipFill>
        <p:spPr>
          <a:xfrm>
            <a:off x="841248" y="1097280"/>
            <a:ext cx="512064" cy="548640"/>
          </a:xfrm>
          <a:prstGeom prst="rect">
            <a:avLst/>
          </a:prstGeom>
        </p:spPr>
      </p:pic>
      <p:sp>
        <p:nvSpPr>
          <p:cNvPr id="4" name="Text 1"/>
          <p:cNvSpPr txBox="1"/>
          <p:nvPr/>
        </p:nvSpPr>
        <p:spPr>
          <a:xfrm>
            <a:off x="1920240" y="868680"/>
            <a:ext cx="7315200" cy="1005840"/>
          </a:xfrm>
          <a:prstGeom prst="rect">
            <a:avLst/>
          </a:prstGeom>
          <a:noFill/>
          <a:ln/>
        </p:spPr>
        <p:txBody>
          <a:bodyPr wrap="square" lIns="0" tIns="0" rIns="0" bIns="0" rtlCol="0" anchor="ctr"/>
          <a:lstStyle/>
          <a:p>
            <a:pPr marL="0" indent="0">
              <a:buNone/>
            </a:pPr>
            <a:r>
              <a:rPr lang="en-US" sz="3000" b="1" dirty="0">
                <a:solidFill>
                  <a:srgbClr val="FFFFFF"/>
                </a:solidFill>
                <a:latin typeface="Century Gothic" pitchFamily="34" charset="0"/>
                <a:ea typeface="Century Gothic" pitchFamily="34" charset="-122"/>
                <a:cs typeface="Century Gothic" pitchFamily="34" charset="-120"/>
              </a:rPr>
              <a:t>Reflexiona</a:t>
            </a:r>
            <a:endParaRPr lang="en-US" sz="3000" dirty="0"/>
          </a:p>
          <a:p>
            <a:pPr marL="0" indent="0">
              <a:buNone/>
            </a:pPr>
            <a:r>
              <a:rPr lang="en-US" sz="1400" dirty="0">
                <a:solidFill>
                  <a:srgbClr val="A7ABDE"/>
                </a:solidFill>
                <a:latin typeface="Century Gothic" pitchFamily="34" charset="0"/>
                <a:ea typeface="Century Gothic" pitchFamily="34" charset="-122"/>
                <a:cs typeface="Century Gothic" pitchFamily="34" charset="-120"/>
              </a:rPr>
              <a:t>Un momento personal de introspección</a:t>
            </a:r>
            <a:endParaRPr lang="en-US" sz="3000" dirty="0"/>
          </a:p>
        </p:txBody>
      </p:sp>
      <p:sp>
        <p:nvSpPr>
          <p:cNvPr id="5" name="Text 2"/>
          <p:cNvSpPr txBox="1"/>
          <p:nvPr/>
        </p:nvSpPr>
        <p:spPr>
          <a:xfrm>
            <a:off x="548640" y="2148840"/>
            <a:ext cx="10972800" cy="3840480"/>
          </a:xfrm>
          <a:prstGeom prst="rect">
            <a:avLst/>
          </a:prstGeom>
          <a:noFill/>
          <a:ln/>
        </p:spPr>
        <p:txBody>
          <a:bodyPr wrap="square" lIns="0" tIns="0" rIns="0" bIns="0" rtlCol="0" anchor="ctr"/>
          <a:lstStyle/>
          <a:p>
            <a:pPr marL="0" indent="0">
              <a:lnSpc>
                <a:spcPct val="115000"/>
              </a:lnSpc>
              <a:buNone/>
            </a:pPr>
            <a:r>
              <a:rPr lang="en-US" sz="3200" dirty="0">
                <a:solidFill>
                  <a:srgbClr val="FFFFFF"/>
                </a:solidFill>
                <a:latin typeface="Century Gothic" pitchFamily="34" charset="0"/>
                <a:ea typeface="Century Gothic" pitchFamily="34" charset="-122"/>
                <a:cs typeface="Century Gothic" pitchFamily="34" charset="-120"/>
              </a:rPr>
              <a:t>¿Cuál de las bendiciones de la palabra profética — renovación, guía práctica, consuelo, amor por la Biblia, misión, unidad— más necesito, y qué leeré esta semana para recibirla?</a:t>
            </a:r>
            <a:endParaRPr lang="en-US" sz="3200" dirty="0"/>
          </a:p>
        </p:txBody>
      </p:sp>
      <p:pic>
        <p:nvPicPr>
          <p:cNvPr id="6" name="Image 1" descr="preencoded.png"/>
          <p:cNvPicPr>
            <a:picLocks noChangeAspect="1"/>
          </p:cNvPicPr>
          <p:nvPr/>
        </p:nvPicPr>
        <p:blipFill>
          <a:blip r:embed="rId5"/>
          <a:stretch>
            <a:fillRect/>
          </a:stretch>
        </p:blipFill>
        <p:spPr>
          <a:xfrm>
            <a:off x="548640" y="6419088"/>
            <a:ext cx="182880" cy="182880"/>
          </a:xfrm>
          <a:prstGeom prst="rect">
            <a:avLst/>
          </a:prstGeom>
        </p:spPr>
      </p:pic>
      <p:sp>
        <p:nvSpPr>
          <p:cNvPr id="7" name="Text 3"/>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A7ABDE"/>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8" name="Text 4"/>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A7ABDE"/>
                </a:solidFill>
                <a:latin typeface="Century Gothic" pitchFamily="34" charset="0"/>
                <a:ea typeface="Century Gothic" pitchFamily="34" charset="-122"/>
                <a:cs typeface="Century Gothic" pitchFamily="34" charset="-120"/>
              </a:rPr>
              <a:t>LECCIÓN 13  ·  BENDICIONES DE LA PALABRA PROFÉTICA</a:t>
            </a:r>
            <a:endParaRPr lang="en-US" sz="800" dirty="0"/>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name="Slide 170">
    <p:bg>
      <p:bgPr>
        <a:solidFill>
          <a:srgbClr val="F4F5FB"/>
        </a:solidFill>
        <a:effectLst/>
      </p:bgPr>
    </p:bg>
    <p:spTree>
      <p:nvGrpSpPr>
        <p:cNvPr id="1" name=""/>
        <p:cNvGrpSpPr/>
        <p:nvPr/>
      </p:nvGrpSpPr>
      <p:grpSpPr>
        <a:xfrm>
          <a:off x="0" y="0"/>
          <a:ext cx="0" cy="0"/>
          <a:chOff x="0" y="0"/>
          <a:chExt cx="0" cy="0"/>
        </a:xfrm>
      </p:grpSpPr>
      <p:sp>
        <p:nvSpPr>
          <p:cNvPr id="2" name="Shape 0"/>
          <p:cNvSpPr/>
          <p:nvPr/>
        </p:nvSpPr>
        <p:spPr>
          <a:xfrm>
            <a:off x="548640" y="502920"/>
            <a:ext cx="2792578" cy="384048"/>
          </a:xfrm>
          <a:prstGeom prst="roundRect">
            <a:avLst>
              <a:gd name="adj" fmla="val 50000"/>
            </a:avLst>
          </a:prstGeom>
          <a:solidFill>
            <a:srgbClr val="5D63A5"/>
          </a:solidFill>
          <a:ln/>
        </p:spPr>
      </p:sp>
      <p:pic>
        <p:nvPicPr>
          <p:cNvPr id="3" name="Image 0" descr="preencoded.png"/>
          <p:cNvPicPr>
            <a:picLocks noChangeAspect="1"/>
          </p:cNvPicPr>
          <p:nvPr/>
        </p:nvPicPr>
        <p:blipFill>
          <a:blip r:embed="rId3"/>
          <a:stretch>
            <a:fillRect/>
          </a:stretch>
        </p:blipFill>
        <p:spPr>
          <a:xfrm>
            <a:off x="694944" y="594360"/>
            <a:ext cx="201168" cy="201168"/>
          </a:xfrm>
          <a:prstGeom prst="rect">
            <a:avLst/>
          </a:prstGeom>
        </p:spPr>
      </p:pic>
      <p:sp>
        <p:nvSpPr>
          <p:cNvPr id="4" name="Text 1"/>
          <p:cNvSpPr txBox="1"/>
          <p:nvPr/>
        </p:nvSpPr>
        <p:spPr>
          <a:xfrm>
            <a:off x="969264" y="502920"/>
            <a:ext cx="2335378" cy="384048"/>
          </a:xfrm>
          <a:prstGeom prst="rect">
            <a:avLst/>
          </a:prstGeom>
          <a:noFill/>
          <a:ln/>
        </p:spPr>
        <p:txBody>
          <a:bodyPr wrap="square" lIns="0" tIns="0" rIns="0" bIns="0" rtlCol="0" anchor="ctr"/>
          <a:lstStyle/>
          <a:p>
            <a:pPr marL="0" indent="0">
              <a:buNone/>
            </a:pPr>
            <a:r>
              <a:rPr lang="en-US" sz="1100" b="1" kern="0" spc="200" dirty="0">
                <a:solidFill>
                  <a:srgbClr val="FFFFFF"/>
                </a:solidFill>
                <a:latin typeface="Century Gothic" pitchFamily="34" charset="0"/>
                <a:ea typeface="Century Gothic" pitchFamily="34" charset="-122"/>
                <a:cs typeface="Century Gothic" pitchFamily="34" charset="-120"/>
              </a:rPr>
              <a:t>CREA · MI DECISIÓN</a:t>
            </a:r>
            <a:endParaRPr lang="en-US" sz="1100" dirty="0"/>
          </a:p>
        </p:txBody>
      </p:sp>
      <p:sp>
        <p:nvSpPr>
          <p:cNvPr id="5" name="Text 2"/>
          <p:cNvSpPr txBox="1"/>
          <p:nvPr/>
        </p:nvSpPr>
        <p:spPr>
          <a:xfrm>
            <a:off x="548640" y="1097280"/>
            <a:ext cx="8229600" cy="640080"/>
          </a:xfrm>
          <a:prstGeom prst="rect">
            <a:avLst/>
          </a:prstGeom>
          <a:noFill/>
          <a:ln/>
        </p:spPr>
        <p:txBody>
          <a:bodyPr wrap="square" lIns="0" tIns="0" rIns="0" bIns="0" rtlCol="0" anchor="t"/>
          <a:lstStyle/>
          <a:p>
            <a:pPr marL="0" indent="0">
              <a:buNone/>
            </a:pPr>
            <a:r>
              <a:rPr lang="en-US" sz="3200" b="1" dirty="0">
                <a:solidFill>
                  <a:srgbClr val="0B1621"/>
                </a:solidFill>
                <a:latin typeface="Century Gothic" pitchFamily="34" charset="0"/>
                <a:ea typeface="Century Gothic" pitchFamily="34" charset="-122"/>
                <a:cs typeface="Century Gothic" pitchFamily="34" charset="-120"/>
              </a:rPr>
              <a:t>Mi desafío para esta semana</a:t>
            </a:r>
            <a:endParaRPr lang="en-US" sz="3200" dirty="0"/>
          </a:p>
        </p:txBody>
      </p:sp>
      <p:sp>
        <p:nvSpPr>
          <p:cNvPr id="6" name="Text 3"/>
          <p:cNvSpPr txBox="1"/>
          <p:nvPr/>
        </p:nvSpPr>
        <p:spPr>
          <a:xfrm>
            <a:off x="548640" y="1719072"/>
            <a:ext cx="8229600" cy="320040"/>
          </a:xfrm>
          <a:prstGeom prst="rect">
            <a:avLst/>
          </a:prstGeom>
          <a:noFill/>
          <a:ln/>
        </p:spPr>
        <p:txBody>
          <a:bodyPr wrap="square" lIns="0" tIns="0" rIns="0" bIns="0" rtlCol="0" anchor="t"/>
          <a:lstStyle/>
          <a:p>
            <a:pPr marL="0" indent="0">
              <a:buNone/>
            </a:pPr>
            <a:r>
              <a:rPr lang="en-US" sz="1500" i="1" dirty="0">
                <a:solidFill>
                  <a:srgbClr val="5A5F73"/>
                </a:solidFill>
                <a:latin typeface="Calibri" pitchFamily="34" charset="0"/>
                <a:ea typeface="Calibri" pitchFamily="34" charset="-122"/>
                <a:cs typeface="Calibri" pitchFamily="34" charset="-120"/>
              </a:rPr>
              <a:t>Marca tu respuesta honesta:</a:t>
            </a:r>
            <a:endParaRPr lang="en-US" sz="1500" dirty="0"/>
          </a:p>
        </p:txBody>
      </p:sp>
      <p:sp>
        <p:nvSpPr>
          <p:cNvPr id="7" name="Shape 4"/>
          <p:cNvSpPr/>
          <p:nvPr/>
        </p:nvSpPr>
        <p:spPr>
          <a:xfrm>
            <a:off x="548640" y="2240280"/>
            <a:ext cx="11094415" cy="1188720"/>
          </a:xfrm>
          <a:prstGeom prst="rect">
            <a:avLst/>
          </a:prstGeom>
          <a:solidFill>
            <a:srgbClr val="FFFFFF"/>
          </a:solidFill>
          <a:ln w="9525">
            <a:solidFill>
              <a:srgbClr val="DADCEB"/>
            </a:solidFill>
            <a:prstDash val="solid"/>
          </a:ln>
          <a:effectLst>
            <a:outerShdw blurRad="76200" dist="25400" dir="5400000" algn="bl" rotWithShape="0">
              <a:srgbClr val="000000">
                <a:alpha val="8000"/>
              </a:srgbClr>
            </a:outerShdw>
          </a:effectLst>
        </p:spPr>
      </p:sp>
      <p:sp>
        <p:nvSpPr>
          <p:cNvPr id="8" name="Shape 5"/>
          <p:cNvSpPr/>
          <p:nvPr/>
        </p:nvSpPr>
        <p:spPr>
          <a:xfrm>
            <a:off x="822960" y="2532888"/>
            <a:ext cx="603504" cy="603504"/>
          </a:xfrm>
          <a:prstGeom prst="ellipse">
            <a:avLst/>
          </a:prstGeom>
          <a:solidFill>
            <a:srgbClr val="5D63A5"/>
          </a:solidFill>
          <a:ln/>
        </p:spPr>
      </p:sp>
      <p:sp>
        <p:nvSpPr>
          <p:cNvPr id="9" name="Text 6"/>
          <p:cNvSpPr txBox="1"/>
          <p:nvPr/>
        </p:nvSpPr>
        <p:spPr>
          <a:xfrm>
            <a:off x="822960" y="2532888"/>
            <a:ext cx="603504" cy="603504"/>
          </a:xfrm>
          <a:prstGeom prst="rect">
            <a:avLst/>
          </a:prstGeom>
          <a:noFill/>
          <a:ln/>
        </p:spPr>
        <p:txBody>
          <a:bodyPr wrap="square" lIns="0" tIns="0" rIns="0" bIns="0" rtlCol="0" anchor="ctr"/>
          <a:lstStyle/>
          <a:p>
            <a:pPr marL="0" indent="0" algn="ctr">
              <a:buNone/>
            </a:pPr>
            <a:r>
              <a:rPr lang="en-US" sz="2000" b="1" dirty="0">
                <a:solidFill>
                  <a:srgbClr val="FFFFFF"/>
                </a:solidFill>
                <a:latin typeface="Century Gothic" pitchFamily="34" charset="0"/>
                <a:ea typeface="Century Gothic" pitchFamily="34" charset="-122"/>
                <a:cs typeface="Century Gothic" pitchFamily="34" charset="-120"/>
              </a:rPr>
              <a:t>1</a:t>
            </a:r>
            <a:endParaRPr lang="en-US" sz="2000" dirty="0"/>
          </a:p>
        </p:txBody>
      </p:sp>
      <p:sp>
        <p:nvSpPr>
          <p:cNvPr id="10" name="Text 7"/>
          <p:cNvSpPr txBox="1"/>
          <p:nvPr/>
        </p:nvSpPr>
        <p:spPr>
          <a:xfrm>
            <a:off x="1645920" y="2240280"/>
            <a:ext cx="7635240" cy="1188720"/>
          </a:xfrm>
          <a:prstGeom prst="rect">
            <a:avLst/>
          </a:prstGeom>
          <a:noFill/>
          <a:ln/>
        </p:spPr>
        <p:txBody>
          <a:bodyPr wrap="square" lIns="0" tIns="0" rIns="0" bIns="0" rtlCol="0" anchor="ctr"/>
          <a:lstStyle/>
          <a:p>
            <a:pPr marL="0" indent="0">
              <a:buNone/>
            </a:pPr>
            <a:r>
              <a:rPr lang="en-US" sz="1700" dirty="0">
                <a:solidFill>
                  <a:srgbClr val="1F2233"/>
                </a:solidFill>
                <a:latin typeface="Calibri" pitchFamily="34" charset="0"/>
                <a:ea typeface="Calibri" pitchFamily="34" charset="-122"/>
                <a:cs typeface="Calibri" pitchFamily="34" charset="-120"/>
              </a:rPr>
              <a:t>Comenzaré esta semana a leer El camino a Cristo, un capítulo por día, junto con mi Biblia, “probándolo de nuevo por primera vez”.</a:t>
            </a:r>
            <a:r>
              <a:rPr lang="en-US" sz="1700" b="1" dirty="0">
                <a:solidFill>
                  <a:srgbClr val="5D63A5"/>
                </a:solidFill>
                <a:latin typeface="Calibri" pitchFamily="34" charset="0"/>
                <a:ea typeface="Calibri" pitchFamily="34" charset="-122"/>
                <a:cs typeface="Calibri" pitchFamily="34" charset="-120"/>
              </a:rPr>
              <a:t> (2 Pedro 1:19)</a:t>
            </a:r>
            <a:endParaRPr lang="en-US" sz="1700" dirty="0"/>
          </a:p>
        </p:txBody>
      </p:sp>
      <p:sp>
        <p:nvSpPr>
          <p:cNvPr id="11" name="Shape 8"/>
          <p:cNvSpPr/>
          <p:nvPr/>
        </p:nvSpPr>
        <p:spPr>
          <a:xfrm>
            <a:off x="9494215" y="2679192"/>
            <a:ext cx="310896" cy="310896"/>
          </a:xfrm>
          <a:prstGeom prst="roundRect">
            <a:avLst>
              <a:gd name="adj" fmla="val 14706"/>
            </a:avLst>
          </a:prstGeom>
          <a:solidFill>
            <a:srgbClr val="FFFFFF"/>
          </a:solidFill>
          <a:ln w="22225">
            <a:solidFill>
              <a:srgbClr val="EE8A2A"/>
            </a:solidFill>
            <a:prstDash val="solid"/>
          </a:ln>
        </p:spPr>
      </p:sp>
      <p:sp>
        <p:nvSpPr>
          <p:cNvPr id="12" name="Text 9"/>
          <p:cNvSpPr txBox="1"/>
          <p:nvPr/>
        </p:nvSpPr>
        <p:spPr>
          <a:xfrm>
            <a:off x="9896551" y="2679192"/>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Sí</a:t>
            </a:r>
            <a:endParaRPr lang="en-US" sz="1500" dirty="0"/>
          </a:p>
        </p:txBody>
      </p:sp>
      <p:sp>
        <p:nvSpPr>
          <p:cNvPr id="13" name="Shape 10"/>
          <p:cNvSpPr/>
          <p:nvPr/>
        </p:nvSpPr>
        <p:spPr>
          <a:xfrm>
            <a:off x="10500055" y="2679192"/>
            <a:ext cx="310896" cy="310896"/>
          </a:xfrm>
          <a:prstGeom prst="roundRect">
            <a:avLst>
              <a:gd name="adj" fmla="val 14706"/>
            </a:avLst>
          </a:prstGeom>
          <a:solidFill>
            <a:srgbClr val="FFFFFF"/>
          </a:solidFill>
          <a:ln w="22225">
            <a:solidFill>
              <a:srgbClr val="EE8A2A"/>
            </a:solidFill>
            <a:prstDash val="solid"/>
          </a:ln>
        </p:spPr>
      </p:sp>
      <p:sp>
        <p:nvSpPr>
          <p:cNvPr id="14" name="Text 11"/>
          <p:cNvSpPr txBox="1"/>
          <p:nvPr/>
        </p:nvSpPr>
        <p:spPr>
          <a:xfrm>
            <a:off x="10902391" y="2679192"/>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No</a:t>
            </a:r>
            <a:endParaRPr lang="en-US" sz="1500" dirty="0"/>
          </a:p>
        </p:txBody>
      </p:sp>
      <p:sp>
        <p:nvSpPr>
          <p:cNvPr id="15" name="Shape 12"/>
          <p:cNvSpPr/>
          <p:nvPr/>
        </p:nvSpPr>
        <p:spPr>
          <a:xfrm>
            <a:off x="548640" y="3630168"/>
            <a:ext cx="11094415" cy="1188720"/>
          </a:xfrm>
          <a:prstGeom prst="rect">
            <a:avLst/>
          </a:prstGeom>
          <a:solidFill>
            <a:srgbClr val="FFFFFF"/>
          </a:solidFill>
          <a:ln w="9525">
            <a:solidFill>
              <a:srgbClr val="DADCEB"/>
            </a:solidFill>
            <a:prstDash val="solid"/>
          </a:ln>
          <a:effectLst>
            <a:outerShdw blurRad="76200" dist="25400" dir="5400000" algn="bl" rotWithShape="0">
              <a:srgbClr val="000000">
                <a:alpha val="8000"/>
              </a:srgbClr>
            </a:outerShdw>
          </a:effectLst>
        </p:spPr>
      </p:sp>
      <p:sp>
        <p:nvSpPr>
          <p:cNvPr id="16" name="Shape 13"/>
          <p:cNvSpPr/>
          <p:nvPr/>
        </p:nvSpPr>
        <p:spPr>
          <a:xfrm>
            <a:off x="822960" y="3922776"/>
            <a:ext cx="603504" cy="603504"/>
          </a:xfrm>
          <a:prstGeom prst="ellipse">
            <a:avLst/>
          </a:prstGeom>
          <a:solidFill>
            <a:srgbClr val="5D63A5"/>
          </a:solidFill>
          <a:ln/>
        </p:spPr>
      </p:sp>
      <p:sp>
        <p:nvSpPr>
          <p:cNvPr id="17" name="Text 14"/>
          <p:cNvSpPr txBox="1"/>
          <p:nvPr/>
        </p:nvSpPr>
        <p:spPr>
          <a:xfrm>
            <a:off x="822960" y="3922776"/>
            <a:ext cx="603504" cy="603504"/>
          </a:xfrm>
          <a:prstGeom prst="rect">
            <a:avLst/>
          </a:prstGeom>
          <a:noFill/>
          <a:ln/>
        </p:spPr>
        <p:txBody>
          <a:bodyPr wrap="square" lIns="0" tIns="0" rIns="0" bIns="0" rtlCol="0" anchor="ctr"/>
          <a:lstStyle/>
          <a:p>
            <a:pPr marL="0" indent="0" algn="ctr">
              <a:buNone/>
            </a:pPr>
            <a:r>
              <a:rPr lang="en-US" sz="2000" b="1" dirty="0">
                <a:solidFill>
                  <a:srgbClr val="FFFFFF"/>
                </a:solidFill>
                <a:latin typeface="Century Gothic" pitchFamily="34" charset="0"/>
                <a:ea typeface="Century Gothic" pitchFamily="34" charset="-122"/>
                <a:cs typeface="Century Gothic" pitchFamily="34" charset="-120"/>
              </a:rPr>
              <a:t>2</a:t>
            </a:r>
            <a:endParaRPr lang="en-US" sz="2000" dirty="0"/>
          </a:p>
        </p:txBody>
      </p:sp>
      <p:sp>
        <p:nvSpPr>
          <p:cNvPr id="18" name="Text 15"/>
          <p:cNvSpPr txBox="1"/>
          <p:nvPr/>
        </p:nvSpPr>
        <p:spPr>
          <a:xfrm>
            <a:off x="1645920" y="3630168"/>
            <a:ext cx="7635240" cy="1188720"/>
          </a:xfrm>
          <a:prstGeom prst="rect">
            <a:avLst/>
          </a:prstGeom>
          <a:noFill/>
          <a:ln/>
        </p:spPr>
        <p:txBody>
          <a:bodyPr wrap="square" lIns="0" tIns="0" rIns="0" bIns="0" rtlCol="0" anchor="ctr"/>
          <a:lstStyle/>
          <a:p>
            <a:pPr marL="0" indent="0">
              <a:buNone/>
            </a:pPr>
            <a:r>
              <a:rPr lang="en-US" sz="1700" dirty="0">
                <a:solidFill>
                  <a:srgbClr val="1F2233"/>
                </a:solidFill>
                <a:latin typeface="Calibri" pitchFamily="34" charset="0"/>
                <a:ea typeface="Calibri" pitchFamily="34" charset="-122"/>
                <a:cs typeface="Calibri" pitchFamily="34" charset="-120"/>
              </a:rPr>
              <a:t>Consolaré con ternura a una persona afligida de mi iglesia o vecindario esta semana, con una visita o una llamada.</a:t>
            </a:r>
            <a:r>
              <a:rPr lang="en-US" sz="1700" b="1" dirty="0">
                <a:solidFill>
                  <a:srgbClr val="5D63A5"/>
                </a:solidFill>
                <a:latin typeface="Calibri" pitchFamily="34" charset="0"/>
                <a:ea typeface="Calibri" pitchFamily="34" charset="-122"/>
                <a:cs typeface="Calibri" pitchFamily="34" charset="-120"/>
              </a:rPr>
              <a:t> (Isaías 40:1)</a:t>
            </a:r>
            <a:endParaRPr lang="en-US" sz="1700" dirty="0"/>
          </a:p>
        </p:txBody>
      </p:sp>
      <p:sp>
        <p:nvSpPr>
          <p:cNvPr id="19" name="Shape 16"/>
          <p:cNvSpPr/>
          <p:nvPr/>
        </p:nvSpPr>
        <p:spPr>
          <a:xfrm>
            <a:off x="9494215" y="4069080"/>
            <a:ext cx="310896" cy="310896"/>
          </a:xfrm>
          <a:prstGeom prst="roundRect">
            <a:avLst>
              <a:gd name="adj" fmla="val 14706"/>
            </a:avLst>
          </a:prstGeom>
          <a:solidFill>
            <a:srgbClr val="FFFFFF"/>
          </a:solidFill>
          <a:ln w="22225">
            <a:solidFill>
              <a:srgbClr val="EE8A2A"/>
            </a:solidFill>
            <a:prstDash val="solid"/>
          </a:ln>
        </p:spPr>
      </p:sp>
      <p:sp>
        <p:nvSpPr>
          <p:cNvPr id="20" name="Text 17"/>
          <p:cNvSpPr txBox="1"/>
          <p:nvPr/>
        </p:nvSpPr>
        <p:spPr>
          <a:xfrm>
            <a:off x="9896551" y="4069080"/>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Sí</a:t>
            </a:r>
            <a:endParaRPr lang="en-US" sz="1500" dirty="0"/>
          </a:p>
        </p:txBody>
      </p:sp>
      <p:sp>
        <p:nvSpPr>
          <p:cNvPr id="21" name="Shape 18"/>
          <p:cNvSpPr/>
          <p:nvPr/>
        </p:nvSpPr>
        <p:spPr>
          <a:xfrm>
            <a:off x="10500055" y="4069080"/>
            <a:ext cx="310896" cy="310896"/>
          </a:xfrm>
          <a:prstGeom prst="roundRect">
            <a:avLst>
              <a:gd name="adj" fmla="val 14706"/>
            </a:avLst>
          </a:prstGeom>
          <a:solidFill>
            <a:srgbClr val="FFFFFF"/>
          </a:solidFill>
          <a:ln w="22225">
            <a:solidFill>
              <a:srgbClr val="EE8A2A"/>
            </a:solidFill>
            <a:prstDash val="solid"/>
          </a:ln>
        </p:spPr>
      </p:sp>
      <p:sp>
        <p:nvSpPr>
          <p:cNvPr id="22" name="Text 19"/>
          <p:cNvSpPr txBox="1"/>
          <p:nvPr/>
        </p:nvSpPr>
        <p:spPr>
          <a:xfrm>
            <a:off x="10902391" y="4069080"/>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No</a:t>
            </a:r>
            <a:endParaRPr lang="en-US" sz="1500" dirty="0"/>
          </a:p>
        </p:txBody>
      </p:sp>
      <p:sp>
        <p:nvSpPr>
          <p:cNvPr id="23" name="Shape 20"/>
          <p:cNvSpPr/>
          <p:nvPr/>
        </p:nvSpPr>
        <p:spPr>
          <a:xfrm>
            <a:off x="548640" y="5020056"/>
            <a:ext cx="11094415" cy="1188720"/>
          </a:xfrm>
          <a:prstGeom prst="rect">
            <a:avLst/>
          </a:prstGeom>
          <a:solidFill>
            <a:srgbClr val="FFFFFF"/>
          </a:solidFill>
          <a:ln w="9525">
            <a:solidFill>
              <a:srgbClr val="DADCEB"/>
            </a:solidFill>
            <a:prstDash val="solid"/>
          </a:ln>
          <a:effectLst>
            <a:outerShdw blurRad="76200" dist="25400" dir="5400000" algn="bl" rotWithShape="0">
              <a:srgbClr val="000000">
                <a:alpha val="8000"/>
              </a:srgbClr>
            </a:outerShdw>
          </a:effectLst>
        </p:spPr>
      </p:sp>
      <p:sp>
        <p:nvSpPr>
          <p:cNvPr id="24" name="Shape 21"/>
          <p:cNvSpPr/>
          <p:nvPr/>
        </p:nvSpPr>
        <p:spPr>
          <a:xfrm>
            <a:off x="822960" y="5312664"/>
            <a:ext cx="603504" cy="603504"/>
          </a:xfrm>
          <a:prstGeom prst="ellipse">
            <a:avLst/>
          </a:prstGeom>
          <a:solidFill>
            <a:srgbClr val="5D63A5"/>
          </a:solidFill>
          <a:ln/>
        </p:spPr>
      </p:sp>
      <p:sp>
        <p:nvSpPr>
          <p:cNvPr id="25" name="Text 22"/>
          <p:cNvSpPr txBox="1"/>
          <p:nvPr/>
        </p:nvSpPr>
        <p:spPr>
          <a:xfrm>
            <a:off x="822960" y="5312664"/>
            <a:ext cx="603504" cy="603504"/>
          </a:xfrm>
          <a:prstGeom prst="rect">
            <a:avLst/>
          </a:prstGeom>
          <a:noFill/>
          <a:ln/>
        </p:spPr>
        <p:txBody>
          <a:bodyPr wrap="square" lIns="0" tIns="0" rIns="0" bIns="0" rtlCol="0" anchor="ctr"/>
          <a:lstStyle/>
          <a:p>
            <a:pPr marL="0" indent="0" algn="ctr">
              <a:buNone/>
            </a:pPr>
            <a:r>
              <a:rPr lang="en-US" sz="2000" b="1" dirty="0">
                <a:solidFill>
                  <a:srgbClr val="FFFFFF"/>
                </a:solidFill>
                <a:latin typeface="Century Gothic" pitchFamily="34" charset="0"/>
                <a:ea typeface="Century Gothic" pitchFamily="34" charset="-122"/>
                <a:cs typeface="Century Gothic" pitchFamily="34" charset="-120"/>
              </a:rPr>
              <a:t>3</a:t>
            </a:r>
            <a:endParaRPr lang="en-US" sz="2000" dirty="0"/>
          </a:p>
        </p:txBody>
      </p:sp>
      <p:sp>
        <p:nvSpPr>
          <p:cNvPr id="26" name="Text 23"/>
          <p:cNvSpPr txBox="1"/>
          <p:nvPr/>
        </p:nvSpPr>
        <p:spPr>
          <a:xfrm>
            <a:off x="1645920" y="5020056"/>
            <a:ext cx="7635240" cy="1188720"/>
          </a:xfrm>
          <a:prstGeom prst="rect">
            <a:avLst/>
          </a:prstGeom>
          <a:noFill/>
          <a:ln/>
        </p:spPr>
        <p:txBody>
          <a:bodyPr wrap="square" lIns="0" tIns="0" rIns="0" bIns="0" rtlCol="0" anchor="ctr"/>
          <a:lstStyle/>
          <a:p>
            <a:pPr marL="0" indent="0">
              <a:buNone/>
            </a:pPr>
            <a:r>
              <a:rPr lang="en-US" sz="1700" dirty="0">
                <a:solidFill>
                  <a:srgbClr val="1F2233"/>
                </a:solidFill>
                <a:latin typeface="Calibri" pitchFamily="34" charset="0"/>
                <a:ea typeface="Calibri" pitchFamily="34" charset="-122"/>
                <a:cs typeface="Calibri" pitchFamily="34" charset="-120"/>
              </a:rPr>
              <a:t>Restableceré el culto familiar diario esta semana, aunque sea de diez minutos, leyendo un pasaje de la Biblia y orando juntos.</a:t>
            </a:r>
            <a:r>
              <a:rPr lang="en-US" sz="1700" b="1" dirty="0">
                <a:solidFill>
                  <a:srgbClr val="5D63A5"/>
                </a:solidFill>
                <a:latin typeface="Calibri" pitchFamily="34" charset="0"/>
                <a:ea typeface="Calibri" pitchFamily="34" charset="-122"/>
                <a:cs typeface="Calibri" pitchFamily="34" charset="-120"/>
              </a:rPr>
              <a:t> (2 Timoteo 3:16-17)</a:t>
            </a:r>
            <a:endParaRPr lang="en-US" sz="1700" dirty="0"/>
          </a:p>
        </p:txBody>
      </p:sp>
      <p:sp>
        <p:nvSpPr>
          <p:cNvPr id="27" name="Shape 24"/>
          <p:cNvSpPr/>
          <p:nvPr/>
        </p:nvSpPr>
        <p:spPr>
          <a:xfrm>
            <a:off x="9494215" y="5458968"/>
            <a:ext cx="310896" cy="310896"/>
          </a:xfrm>
          <a:prstGeom prst="roundRect">
            <a:avLst>
              <a:gd name="adj" fmla="val 14706"/>
            </a:avLst>
          </a:prstGeom>
          <a:solidFill>
            <a:srgbClr val="FFFFFF"/>
          </a:solidFill>
          <a:ln w="22225">
            <a:solidFill>
              <a:srgbClr val="EE8A2A"/>
            </a:solidFill>
            <a:prstDash val="solid"/>
          </a:ln>
        </p:spPr>
      </p:sp>
      <p:sp>
        <p:nvSpPr>
          <p:cNvPr id="28" name="Text 25"/>
          <p:cNvSpPr txBox="1"/>
          <p:nvPr/>
        </p:nvSpPr>
        <p:spPr>
          <a:xfrm>
            <a:off x="9896551" y="5458968"/>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Sí</a:t>
            </a:r>
            <a:endParaRPr lang="en-US" sz="1500" dirty="0"/>
          </a:p>
        </p:txBody>
      </p:sp>
      <p:sp>
        <p:nvSpPr>
          <p:cNvPr id="29" name="Shape 26"/>
          <p:cNvSpPr/>
          <p:nvPr/>
        </p:nvSpPr>
        <p:spPr>
          <a:xfrm>
            <a:off x="10500055" y="5458968"/>
            <a:ext cx="310896" cy="310896"/>
          </a:xfrm>
          <a:prstGeom prst="roundRect">
            <a:avLst>
              <a:gd name="adj" fmla="val 14706"/>
            </a:avLst>
          </a:prstGeom>
          <a:solidFill>
            <a:srgbClr val="FFFFFF"/>
          </a:solidFill>
          <a:ln w="22225">
            <a:solidFill>
              <a:srgbClr val="EE8A2A"/>
            </a:solidFill>
            <a:prstDash val="solid"/>
          </a:ln>
        </p:spPr>
      </p:sp>
      <p:sp>
        <p:nvSpPr>
          <p:cNvPr id="30" name="Text 27"/>
          <p:cNvSpPr txBox="1"/>
          <p:nvPr/>
        </p:nvSpPr>
        <p:spPr>
          <a:xfrm>
            <a:off x="10902391" y="5458968"/>
            <a:ext cx="502920" cy="310896"/>
          </a:xfrm>
          <a:prstGeom prst="rect">
            <a:avLst/>
          </a:prstGeom>
          <a:noFill/>
          <a:ln/>
        </p:spPr>
        <p:txBody>
          <a:bodyPr wrap="square" lIns="0" tIns="0" rIns="0" bIns="0" rtlCol="0" anchor="ctr"/>
          <a:lstStyle/>
          <a:p>
            <a:pPr marL="0" indent="0">
              <a:buNone/>
            </a:pPr>
            <a:r>
              <a:rPr lang="en-US" sz="1500" b="1" dirty="0">
                <a:solidFill>
                  <a:srgbClr val="1F2233"/>
                </a:solidFill>
                <a:latin typeface="Century Gothic" pitchFamily="34" charset="0"/>
                <a:ea typeface="Century Gothic" pitchFamily="34" charset="-122"/>
                <a:cs typeface="Century Gothic" pitchFamily="34" charset="-120"/>
              </a:rPr>
              <a:t>No</a:t>
            </a:r>
            <a:endParaRPr lang="en-US" sz="1500" dirty="0"/>
          </a:p>
        </p:txBody>
      </p:sp>
      <p:pic>
        <p:nvPicPr>
          <p:cNvPr id="31" name="Image 1" descr="preencoded.png"/>
          <p:cNvPicPr>
            <a:picLocks noChangeAspect="1"/>
          </p:cNvPicPr>
          <p:nvPr/>
        </p:nvPicPr>
        <p:blipFill>
          <a:blip r:embed="rId4"/>
          <a:stretch>
            <a:fillRect/>
          </a:stretch>
        </p:blipFill>
        <p:spPr>
          <a:xfrm>
            <a:off x="548640" y="6419088"/>
            <a:ext cx="182880" cy="182880"/>
          </a:xfrm>
          <a:prstGeom prst="rect">
            <a:avLst/>
          </a:prstGeom>
        </p:spPr>
      </p:pic>
      <p:sp>
        <p:nvSpPr>
          <p:cNvPr id="32" name="Text 28"/>
          <p:cNvSpPr txBox="1"/>
          <p:nvPr/>
        </p:nvSpPr>
        <p:spPr>
          <a:xfrm>
            <a:off x="822960" y="6400800"/>
            <a:ext cx="4572000" cy="219456"/>
          </a:xfrm>
          <a:prstGeom prst="rect">
            <a:avLst/>
          </a:prstGeom>
          <a:noFill/>
          <a:ln/>
        </p:spPr>
        <p:txBody>
          <a:bodyPr wrap="square" lIns="0" tIns="0" rIns="0" bIns="0" rtlCol="0" anchor="ctr"/>
          <a:lstStyle/>
          <a:p>
            <a:pPr marL="0" indent="0">
              <a:buNone/>
            </a:pPr>
            <a:r>
              <a:rPr lang="en-US" sz="800" kern="0" spc="200" dirty="0">
                <a:solidFill>
                  <a:srgbClr val="5A5F73"/>
                </a:solidFill>
                <a:latin typeface="Century Gothic" pitchFamily="34" charset="0"/>
                <a:ea typeface="Century Gothic" pitchFamily="34" charset="-122"/>
                <a:cs typeface="Century Gothic" pitchFamily="34" charset="-120"/>
              </a:rPr>
              <a:t>DR. TITO GOICOCHEA M.  ·  NEED DSA</a:t>
            </a:r>
            <a:endParaRPr lang="en-US" sz="800" dirty="0"/>
          </a:p>
        </p:txBody>
      </p:sp>
      <p:sp>
        <p:nvSpPr>
          <p:cNvPr id="33" name="Text 29"/>
          <p:cNvSpPr txBox="1"/>
          <p:nvPr/>
        </p:nvSpPr>
        <p:spPr>
          <a:xfrm>
            <a:off x="5242255" y="6400800"/>
            <a:ext cx="6400800" cy="219456"/>
          </a:xfrm>
          <a:prstGeom prst="rect">
            <a:avLst/>
          </a:prstGeom>
          <a:noFill/>
          <a:ln/>
        </p:spPr>
        <p:txBody>
          <a:bodyPr wrap="square" lIns="0" tIns="0" rIns="0" bIns="0" rtlCol="0" anchor="ctr"/>
          <a:lstStyle/>
          <a:p>
            <a:pPr marL="0" indent="0" algn="r">
              <a:buNone/>
            </a:pPr>
            <a:r>
              <a:rPr lang="en-US" sz="800" kern="0" spc="150" dirty="0">
                <a:solidFill>
                  <a:srgbClr val="5A5F73"/>
                </a:solidFill>
                <a:latin typeface="Century Gothic" pitchFamily="34" charset="0"/>
                <a:ea typeface="Century Gothic" pitchFamily="34" charset="-122"/>
                <a:cs typeface="Century Gothic" pitchFamily="34" charset="-120"/>
              </a:rPr>
              <a:t>LECCIÓN 13  ·  BENDICIONES DE LA PALABRA PROFÉTICA</a:t>
            </a:r>
            <a:endParaRPr lang="en-US" sz="800" dirty="0"/>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name="Slide 17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4"/>
          <a:stretch>
            <a:fillRect/>
          </a:stretch>
        </p:blipFill>
        <p:spPr>
          <a:xfrm>
            <a:off x="5730088" y="640080"/>
            <a:ext cx="731520" cy="731520"/>
          </a:xfrm>
          <a:prstGeom prst="rect">
            <a:avLst/>
          </a:prstGeom>
        </p:spPr>
      </p:pic>
      <p:sp>
        <p:nvSpPr>
          <p:cNvPr id="3" name="Text 0"/>
          <p:cNvSpPr txBox="1"/>
          <p:nvPr/>
        </p:nvSpPr>
        <p:spPr>
          <a:xfrm>
            <a:off x="1066648" y="1645920"/>
            <a:ext cx="10058400" cy="4206240"/>
          </a:xfrm>
          <a:prstGeom prst="rect">
            <a:avLst/>
          </a:prstGeom>
          <a:noFill/>
          <a:ln/>
        </p:spPr>
        <p:txBody>
          <a:bodyPr wrap="square" lIns="0" tIns="0" rIns="0" bIns="0" rtlCol="0" anchor="ctr"/>
          <a:lstStyle/>
          <a:p>
            <a:pPr marL="0" indent="0" algn="ctr">
              <a:lnSpc>
                <a:spcPct val="112000"/>
              </a:lnSpc>
              <a:spcAft>
                <a:spcPts val="1800"/>
              </a:spcAft>
              <a:buNone/>
            </a:pPr>
            <a:r>
              <a:rPr lang="en-US" sz="3200" i="1" dirty="0">
                <a:solidFill>
                  <a:srgbClr val="FFFFFF"/>
                </a:solidFill>
                <a:latin typeface="Century Gothic" pitchFamily="34" charset="0"/>
                <a:ea typeface="Century Gothic" pitchFamily="34" charset="-122"/>
                <a:cs typeface="Century Gothic" pitchFamily="34" charset="-120"/>
              </a:rPr>
              <a:t>“Toda la Escritura es inspirada por Dios, y es útil para enseñar, reprender, enmendar e instruir en justicia, para que el hombre de Dios sea perfecto, cabalmente instruido para toda buena obra”</a:t>
            </a:r>
            <a:endParaRPr lang="en-US" sz="3200" dirty="0"/>
          </a:p>
          <a:p>
            <a:pPr marL="0" indent="0" algn="ctr">
              <a:lnSpc>
                <a:spcPct val="112000"/>
              </a:lnSpc>
              <a:buNone/>
            </a:pPr>
            <a:r>
              <a:rPr lang="en-US" sz="2200" b="1" dirty="0">
                <a:solidFill>
                  <a:srgbClr val="A7ABDE"/>
                </a:solidFill>
                <a:latin typeface="Century Gothic" pitchFamily="34" charset="0"/>
                <a:ea typeface="Century Gothic" pitchFamily="34" charset="-122"/>
                <a:cs typeface="Century Gothic" pitchFamily="34" charset="-120"/>
              </a:rPr>
              <a:t>2 Timoteo 3:16-17</a:t>
            </a:r>
            <a:endParaRPr lang="en-US" sz="3200" dirty="0"/>
          </a:p>
        </p:txBody>
      </p:sp>
      <p:sp>
        <p:nvSpPr>
          <p:cNvPr id="4" name="Text 1"/>
          <p:cNvSpPr txBox="1"/>
          <p:nvPr/>
        </p:nvSpPr>
        <p:spPr>
          <a:xfrm>
            <a:off x="0" y="6172200"/>
            <a:ext cx="12191695" cy="274320"/>
          </a:xfrm>
          <a:prstGeom prst="rect">
            <a:avLst/>
          </a:prstGeom>
          <a:noFill/>
          <a:ln/>
        </p:spPr>
        <p:txBody>
          <a:bodyPr wrap="square" lIns="0" tIns="0" rIns="0" bIns="0" rtlCol="0" anchor="t"/>
          <a:lstStyle/>
          <a:p>
            <a:pPr marL="0" indent="0" algn="ctr">
              <a:buNone/>
            </a:pPr>
            <a:r>
              <a:rPr lang="en-US" sz="1000" kern="0" spc="300" dirty="0">
                <a:solidFill>
                  <a:srgbClr val="A7ABDE"/>
                </a:solidFill>
                <a:latin typeface="Century Gothic" pitchFamily="34" charset="0"/>
                <a:ea typeface="Century Gothic" pitchFamily="34" charset="-122"/>
                <a:cs typeface="Century Gothic" pitchFamily="34" charset="-120"/>
              </a:rPr>
              <a:t>DR. TITO GOICOCHEA M.  -  NEED DSA</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Widescreen</PresentationFormat>
  <Paragraphs>0</Paragraphs>
  <Slides>171</Slides>
  <Notes>171</Notes>
  <HiddenSlides>0</HiddenSlides>
  <MMClips>0</MMClips>
  <ScaleCrop>false</ScaleCrop>
  <HeadingPairs>
    <vt:vector size="4" baseType="variant">
      <vt:variant>
        <vt:lpstr>Theme</vt:lpstr>
      </vt:variant>
      <vt:variant>
        <vt:i4>1</vt:i4>
      </vt:variant>
      <vt:variant>
        <vt:lpstr>Slide Titles</vt:lpstr>
      </vt:variant>
      <vt:variant>
        <vt:i4>171</vt:i4>
      </vt:variant>
    </vt:vector>
  </HeadingPairs>
  <TitlesOfParts>
    <vt:vector size="17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 don de profecía — IV Trimestre · Octubre – Diciembre 2026</dc:title>
  <dc:subject>PptxGenJS Presentation</dc:subject>
  <dc:creator>Dr. Tito Goicochea M. - NEED DSA</dc:creator>
  <cp:lastModifiedBy>Dr. Tito Goicochea M. - NEED DSA</cp:lastModifiedBy>
  <cp:revision>2</cp:revision>
  <dcterms:created xsi:type="dcterms:W3CDTF">2026-09-25T15:58:27Z</dcterms:created>
  <dcterms:modified xsi:type="dcterms:W3CDTF">2026-09-29T15:07:43Z</dcterms:modified>
</cp:coreProperties>
</file>