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9850"/>
  <p:notesSz cx="9144000" cy="5149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A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50" b="0" i="0">
                <a:solidFill>
                  <a:srgbClr val="1A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0" y="658952"/>
                </a:moveTo>
                <a:lnTo>
                  <a:pt x="9139428" y="658952"/>
                </a:lnTo>
                <a:lnTo>
                  <a:pt x="9139428" y="0"/>
                </a:lnTo>
                <a:lnTo>
                  <a:pt x="0" y="0"/>
                </a:lnTo>
                <a:lnTo>
                  <a:pt x="0" y="658952"/>
                </a:lnTo>
                <a:close/>
              </a:path>
            </a:pathLst>
          </a:custGeom>
          <a:solidFill>
            <a:srgbClr val="7A1F3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571" y="657219"/>
            <a:ext cx="9139555" cy="13335"/>
          </a:xfrm>
          <a:custGeom>
            <a:avLst/>
            <a:gdLst/>
            <a:ahLst/>
            <a:cxnLst/>
            <a:rect l="l" t="t" r="r" b="b"/>
            <a:pathLst>
              <a:path w="9139555" h="13334">
                <a:moveTo>
                  <a:pt x="0" y="12711"/>
                </a:moveTo>
                <a:lnTo>
                  <a:pt x="9139428" y="12711"/>
                </a:lnTo>
                <a:lnTo>
                  <a:pt x="9139428" y="0"/>
                </a:lnTo>
                <a:lnTo>
                  <a:pt x="0" y="0"/>
                </a:lnTo>
                <a:lnTo>
                  <a:pt x="0" y="12711"/>
                </a:lnTo>
                <a:close/>
              </a:path>
            </a:pathLst>
          </a:custGeom>
          <a:solidFill>
            <a:srgbClr val="7A1F3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9139428" y="0"/>
                </a:moveTo>
                <a:lnTo>
                  <a:pt x="0" y="0"/>
                </a:lnTo>
                <a:lnTo>
                  <a:pt x="0" y="658952"/>
                </a:lnTo>
              </a:path>
            </a:pathLst>
          </a:custGeom>
          <a:ln w="12711">
            <a:solidFill>
              <a:srgbClr val="7A1F3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9097" y="193801"/>
            <a:ext cx="1489075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4411" y="861948"/>
            <a:ext cx="8233409" cy="1109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A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53377" y="4940668"/>
            <a:ext cx="3451225" cy="116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7A1F3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673336" y="0"/>
            <a:ext cx="2477135" cy="1228725"/>
            <a:chOff x="6673336" y="0"/>
            <a:chExt cx="2477135" cy="1228725"/>
          </a:xfrm>
        </p:grpSpPr>
        <p:sp>
          <p:nvSpPr>
            <p:cNvPr id="4" name="object 4" descr=""/>
            <p:cNvSpPr/>
            <p:nvPr/>
          </p:nvSpPr>
          <p:spPr>
            <a:xfrm>
              <a:off x="6679691" y="0"/>
              <a:ext cx="2464435" cy="737235"/>
            </a:xfrm>
            <a:custGeom>
              <a:avLst/>
              <a:gdLst/>
              <a:ahLst/>
              <a:cxnLst/>
              <a:rect l="l" t="t" r="r" b="b"/>
              <a:pathLst>
                <a:path w="2464434" h="737235">
                  <a:moveTo>
                    <a:pt x="0" y="736726"/>
                  </a:moveTo>
                  <a:lnTo>
                    <a:pt x="2464307" y="736726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736726"/>
                  </a:lnTo>
                  <a:close/>
                </a:path>
              </a:pathLst>
            </a:custGeom>
            <a:solidFill>
              <a:srgbClr val="0D7377">
                <a:alpha val="7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679691" y="730371"/>
              <a:ext cx="2464435" cy="13335"/>
            </a:xfrm>
            <a:custGeom>
              <a:avLst/>
              <a:gdLst/>
              <a:ahLst/>
              <a:cxnLst/>
              <a:rect l="l" t="t" r="r" b="b"/>
              <a:pathLst>
                <a:path w="2464434" h="13334">
                  <a:moveTo>
                    <a:pt x="0" y="12711"/>
                  </a:moveTo>
                  <a:lnTo>
                    <a:pt x="2464307" y="12711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679691" y="0"/>
              <a:ext cx="0" cy="737235"/>
            </a:xfrm>
            <a:custGeom>
              <a:avLst/>
              <a:gdLst/>
              <a:ahLst/>
              <a:cxnLst/>
              <a:rect l="l" t="t" r="r" b="b"/>
              <a:pathLst>
                <a:path w="0" h="737235">
                  <a:moveTo>
                    <a:pt x="0" y="0"/>
                  </a:moveTo>
                  <a:lnTo>
                    <a:pt x="0" y="736726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0" y="503364"/>
                  </a:moveTo>
                  <a:lnTo>
                    <a:pt x="1732787" y="503364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503364"/>
                  </a:lnTo>
                  <a:close/>
                </a:path>
              </a:pathLst>
            </a:custGeom>
            <a:solidFill>
              <a:srgbClr val="0D7377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411211" y="1215511"/>
              <a:ext cx="1732914" cy="13335"/>
            </a:xfrm>
            <a:custGeom>
              <a:avLst/>
              <a:gdLst/>
              <a:ahLst/>
              <a:cxnLst/>
              <a:rect l="l" t="t" r="r" b="b"/>
              <a:pathLst>
                <a:path w="1732915" h="13334">
                  <a:moveTo>
                    <a:pt x="0" y="12711"/>
                  </a:moveTo>
                  <a:lnTo>
                    <a:pt x="1732787" y="12711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1732787" y="0"/>
                  </a:moveTo>
                  <a:lnTo>
                    <a:pt x="0" y="0"/>
                  </a:lnTo>
                  <a:lnTo>
                    <a:pt x="0" y="503364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667" y="1050480"/>
            <a:ext cx="8722995" cy="4104640"/>
            <a:chOff x="-6667" y="1050480"/>
            <a:chExt cx="8722995" cy="4104640"/>
          </a:xfrm>
        </p:grpSpPr>
        <p:sp>
          <p:nvSpPr>
            <p:cNvPr id="11" name="object 11" descr=""/>
            <p:cNvSpPr/>
            <p:nvPr/>
          </p:nvSpPr>
          <p:spPr>
            <a:xfrm>
              <a:off x="0" y="3573844"/>
              <a:ext cx="1513840" cy="1235710"/>
            </a:xfrm>
            <a:custGeom>
              <a:avLst/>
              <a:gdLst/>
              <a:ahLst/>
              <a:cxnLst/>
              <a:rect l="l" t="t" r="r" b="b"/>
              <a:pathLst>
                <a:path w="1513840" h="1235710">
                  <a:moveTo>
                    <a:pt x="0" y="1235602"/>
                  </a:moveTo>
                  <a:lnTo>
                    <a:pt x="1513332" y="1235602"/>
                  </a:lnTo>
                  <a:lnTo>
                    <a:pt x="1513332" y="0"/>
                  </a:lnTo>
                  <a:lnTo>
                    <a:pt x="0" y="0"/>
                  </a:lnTo>
                  <a:lnTo>
                    <a:pt x="0" y="1235602"/>
                  </a:lnTo>
                  <a:close/>
                </a:path>
              </a:pathLst>
            </a:custGeom>
            <a:solidFill>
              <a:srgbClr val="0D7377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73844"/>
              <a:ext cx="1513840" cy="1574800"/>
            </a:xfrm>
            <a:custGeom>
              <a:avLst/>
              <a:gdLst/>
              <a:ahLst/>
              <a:cxnLst/>
              <a:rect l="l" t="t" r="r" b="b"/>
              <a:pathLst>
                <a:path w="1513840" h="1574800">
                  <a:moveTo>
                    <a:pt x="1513332" y="1574226"/>
                  </a:moveTo>
                  <a:lnTo>
                    <a:pt x="1513332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118872" y="0"/>
                  </a:moveTo>
                  <a:lnTo>
                    <a:pt x="0" y="0"/>
                  </a:lnTo>
                  <a:lnTo>
                    <a:pt x="0" y="2471039"/>
                  </a:lnTo>
                  <a:lnTo>
                    <a:pt x="118872" y="247103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0" y="2471039"/>
                  </a:moveTo>
                  <a:lnTo>
                    <a:pt x="118872" y="247103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71039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98932" y="2521432"/>
              <a:ext cx="8110855" cy="1025525"/>
            </a:xfrm>
            <a:custGeom>
              <a:avLst/>
              <a:gdLst/>
              <a:ahLst/>
              <a:cxnLst/>
              <a:rect l="l" t="t" r="r" b="b"/>
              <a:pathLst>
                <a:path w="8110855" h="1025525">
                  <a:moveTo>
                    <a:pt x="0" y="1025042"/>
                  </a:moveTo>
                  <a:lnTo>
                    <a:pt x="8110728" y="1025042"/>
                  </a:lnTo>
                  <a:lnTo>
                    <a:pt x="8110728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80060" y="2521432"/>
              <a:ext cx="8229600" cy="1025525"/>
            </a:xfrm>
            <a:custGeom>
              <a:avLst/>
              <a:gdLst/>
              <a:ahLst/>
              <a:cxnLst/>
              <a:rect l="l" t="t" r="r" b="b"/>
              <a:pathLst>
                <a:path w="8229600" h="1025525">
                  <a:moveTo>
                    <a:pt x="0" y="1025042"/>
                  </a:moveTo>
                  <a:lnTo>
                    <a:pt x="8229600" y="1025042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118872" y="0"/>
                  </a:moveTo>
                  <a:lnTo>
                    <a:pt x="0" y="0"/>
                  </a:lnTo>
                  <a:lnTo>
                    <a:pt x="0" y="1025042"/>
                  </a:lnTo>
                  <a:lnTo>
                    <a:pt x="118872" y="1025042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0" y="1025042"/>
                  </a:moveTo>
                  <a:lnTo>
                    <a:pt x="118872" y="1025042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792911" y="350837"/>
            <a:ext cx="464693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PUNTOS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10" b="1">
                <a:solidFill>
                  <a:srgbClr val="D0E3F5"/>
                </a:solidFill>
                <a:latin typeface="Calibri"/>
                <a:cs typeface="Calibri"/>
              </a:rPr>
              <a:t>PRINCIPALES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2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70" b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5" b="1">
                <a:solidFill>
                  <a:srgbClr val="D0E3F5"/>
                </a:solidFill>
                <a:latin typeface="Calibri"/>
                <a:cs typeface="Calibri"/>
              </a:rPr>
              <a:t>LECCIÓN</a:t>
            </a:r>
            <a:r>
              <a:rPr dirty="0" sz="1200" spc="30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ESCUELA</a:t>
            </a:r>
            <a:r>
              <a:rPr dirty="0" sz="1200" spc="29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90" b="1">
                <a:solidFill>
                  <a:srgbClr val="D0E3F5"/>
                </a:solidFill>
                <a:latin typeface="Calibri"/>
                <a:cs typeface="Calibri"/>
              </a:rPr>
              <a:t>SABÁT</a:t>
            </a:r>
            <a:r>
              <a:rPr dirty="0" sz="1200" spc="-8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D0E3F5"/>
                </a:solidFill>
                <a:latin typeface="Calibri"/>
                <a:cs typeface="Calibri"/>
              </a:rPr>
              <a:t>ICA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792911" y="751966"/>
            <a:ext cx="1017905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>
                <a:solidFill>
                  <a:srgbClr val="0D7377"/>
                </a:solidFill>
              </a:rPr>
              <a:t>L</a:t>
            </a:r>
            <a:r>
              <a:rPr dirty="0" sz="1350" spc="-95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e</a:t>
            </a:r>
            <a:r>
              <a:rPr dirty="0" sz="1350" spc="-130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c</a:t>
            </a:r>
            <a:r>
              <a:rPr dirty="0" sz="1350" spc="-85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c</a:t>
            </a:r>
            <a:r>
              <a:rPr dirty="0" sz="1350" spc="-85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i</a:t>
            </a:r>
            <a:r>
              <a:rPr dirty="0" sz="1350" spc="-65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ó</a:t>
            </a:r>
            <a:r>
              <a:rPr dirty="0" sz="1350" spc="-105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n</a:t>
            </a:r>
            <a:r>
              <a:rPr dirty="0" sz="1350" spc="409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1</a:t>
            </a:r>
            <a:r>
              <a:rPr dirty="0" sz="1350" spc="-65">
                <a:solidFill>
                  <a:srgbClr val="0D7377"/>
                </a:solidFill>
              </a:rPr>
              <a:t> </a:t>
            </a:r>
            <a:r>
              <a:rPr dirty="0" sz="1350" spc="-50">
                <a:solidFill>
                  <a:srgbClr val="0D7377"/>
                </a:solidFill>
              </a:rPr>
              <a:t>2</a:t>
            </a:r>
            <a:endParaRPr sz="1350"/>
          </a:p>
        </p:txBody>
      </p:sp>
      <p:sp>
        <p:nvSpPr>
          <p:cNvPr id="21" name="object 21" descr=""/>
          <p:cNvSpPr txBox="1"/>
          <p:nvPr/>
        </p:nvSpPr>
        <p:spPr>
          <a:xfrm>
            <a:off x="792911" y="1113294"/>
            <a:ext cx="4117975" cy="13201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5200" spc="130" b="1">
                <a:solidFill>
                  <a:srgbClr val="FFFFFF"/>
                </a:solidFill>
                <a:latin typeface="Calibri"/>
                <a:cs typeface="Calibri"/>
              </a:rPr>
              <a:t>COMPÁRTELO</a:t>
            </a:r>
            <a:endParaRPr sz="5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395"/>
              </a:spcBef>
            </a:pP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3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spc="-10" i="1">
                <a:solidFill>
                  <a:srgbClr val="D0E3F5"/>
                </a:solidFill>
                <a:latin typeface="Calibri"/>
                <a:cs typeface="Calibri"/>
              </a:rPr>
              <a:t>Sábado</a:t>
            </a:r>
            <a:r>
              <a:rPr dirty="0" sz="13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20</a:t>
            </a:r>
            <a:r>
              <a:rPr dirty="0" sz="13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 junio</a:t>
            </a:r>
            <a:r>
              <a:rPr dirty="0" sz="13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 </a:t>
            </a:r>
            <a:r>
              <a:rPr dirty="0" sz="1300" spc="-20" i="1">
                <a:solidFill>
                  <a:srgbClr val="D0E3F5"/>
                </a:solidFill>
                <a:latin typeface="Calibri"/>
                <a:cs typeface="Calibri"/>
              </a:rPr>
              <a:t>2026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37743" y="2927921"/>
            <a:ext cx="705040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900" b="1">
                <a:solidFill>
                  <a:srgbClr val="0D7377"/>
                </a:solidFill>
                <a:latin typeface="Calibri"/>
                <a:cs typeface="Calibri"/>
              </a:rPr>
              <a:t>Para</a:t>
            </a:r>
            <a:r>
              <a:rPr dirty="0" sz="900" spc="-3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0D7377"/>
                </a:solidFill>
                <a:latin typeface="Calibri"/>
                <a:cs typeface="Calibri"/>
              </a:rPr>
              <a:t>memorizar:</a:t>
            </a:r>
            <a:r>
              <a:rPr dirty="0" sz="900" spc="-2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"Dios,</a:t>
            </a:r>
            <a:r>
              <a:rPr dirty="0" sz="1150" spc="2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Señor,</a:t>
            </a:r>
            <a:r>
              <a:rPr dirty="0" sz="1150" spc="-5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me</a:t>
            </a:r>
            <a:r>
              <a:rPr dirty="0" sz="1150" spc="-2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dio</a:t>
            </a:r>
            <a:r>
              <a:rPr dirty="0" sz="115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lengua de</a:t>
            </a:r>
            <a:r>
              <a:rPr dirty="0" sz="1150" spc="-2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sabios</a:t>
            </a:r>
            <a:r>
              <a:rPr dirty="0" sz="115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para saber</a:t>
            </a:r>
            <a:r>
              <a:rPr dirty="0" sz="1150" spc="-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hablar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 palabra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aliento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al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cansado."</a:t>
            </a:r>
            <a:r>
              <a:rPr dirty="0" sz="1150" spc="37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150" spc="24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Isaías</a:t>
            </a:r>
            <a:r>
              <a:rPr dirty="0" sz="115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50:4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1]</a:t>
            </a:r>
            <a:r>
              <a:rPr dirty="0" spc="250"/>
              <a:t> </a:t>
            </a:r>
            <a:r>
              <a:rPr dirty="0" spc="-10"/>
              <a:t>MOTIVA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91135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114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Reflexiona</a:t>
            </a:r>
            <a:r>
              <a:rPr dirty="0" sz="1050" spc="7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antes</a:t>
            </a:r>
            <a:r>
              <a:rPr dirty="0" sz="10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50" spc="1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comenzar: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64592" y="749807"/>
            <a:ext cx="8783320" cy="1751330"/>
            <a:chOff x="164592" y="749807"/>
            <a:chExt cx="8783320" cy="17513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592" y="749807"/>
              <a:ext cx="8782811" cy="1751076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260603" y="810005"/>
              <a:ext cx="8632190" cy="1602105"/>
            </a:xfrm>
            <a:custGeom>
              <a:avLst/>
              <a:gdLst/>
              <a:ahLst/>
              <a:cxnLst/>
              <a:rect l="l" t="t" r="r" b="b"/>
              <a:pathLst>
                <a:path w="8632190" h="1602105">
                  <a:moveTo>
                    <a:pt x="0" y="1601596"/>
                  </a:moveTo>
                  <a:lnTo>
                    <a:pt x="8631936" y="1601596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128016" y="0"/>
                  </a:moveTo>
                  <a:lnTo>
                    <a:pt x="0" y="0"/>
                  </a:lnTo>
                  <a:lnTo>
                    <a:pt x="0" y="1601596"/>
                  </a:lnTo>
                  <a:lnTo>
                    <a:pt x="128016" y="1601596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0" y="1601596"/>
                  </a:moveTo>
                  <a:lnTo>
                    <a:pt x="128016" y="1601596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388620" y="810005"/>
            <a:ext cx="8503920" cy="1602105"/>
          </a:xfrm>
          <a:prstGeom prst="rect">
            <a:avLst/>
          </a:prstGeom>
          <a:solidFill>
            <a:srgbClr val="DFF4F4"/>
          </a:solidFill>
          <a:ln w="12711">
            <a:solidFill>
              <a:srgbClr val="0D7377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Times New Roman"/>
              <a:cs typeface="Times New Roman"/>
            </a:endParaRPr>
          </a:p>
          <a:p>
            <a:pPr marL="142240">
              <a:lnSpc>
                <a:spcPct val="100000"/>
              </a:lnSpc>
              <a:spcBef>
                <a:spcPts val="5"/>
              </a:spcBef>
            </a:pPr>
            <a:r>
              <a:rPr dirty="0" sz="1550" b="1">
                <a:solidFill>
                  <a:srgbClr val="7A1F39"/>
                </a:solidFill>
                <a:latin typeface="Calibri"/>
                <a:cs typeface="Calibri"/>
              </a:rPr>
              <a:t>GPS:</a:t>
            </a:r>
            <a:r>
              <a:rPr dirty="0" sz="1550" spc="340" b="1">
                <a:solidFill>
                  <a:srgbClr val="7A1F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¿Cómo</a:t>
            </a:r>
            <a:r>
              <a:rPr dirty="0" sz="1450" spc="-1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transforma</a:t>
            </a:r>
            <a:r>
              <a:rPr dirty="0" sz="1450" spc="-2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tu</a:t>
            </a:r>
            <a:r>
              <a:rPr dirty="0" sz="1450" spc="-1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experiencia</a:t>
            </a:r>
            <a:r>
              <a:rPr dirty="0" sz="1450" spc="-2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con</a:t>
            </a:r>
            <a:r>
              <a:rPr dirty="0" sz="1450" spc="-1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Dios</a:t>
            </a:r>
            <a:r>
              <a:rPr dirty="0" sz="1450" spc="-4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tu</a:t>
            </a:r>
            <a:r>
              <a:rPr dirty="0" sz="1450" spc="5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manera</a:t>
            </a:r>
            <a:r>
              <a:rPr dirty="0" sz="1450" spc="-2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de</a:t>
            </a:r>
            <a:r>
              <a:rPr dirty="0" sz="1450" spc="-3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compartir</a:t>
            </a:r>
            <a:r>
              <a:rPr dirty="0" sz="1450" spc="2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el</a:t>
            </a:r>
            <a:r>
              <a:rPr dirty="0" sz="1450" spc="3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20" b="1" i="1">
                <a:solidFill>
                  <a:srgbClr val="0D7377"/>
                </a:solidFill>
                <a:latin typeface="Calibri"/>
                <a:cs typeface="Calibri"/>
              </a:rPr>
              <a:t>evangelio,</a:t>
            </a:r>
            <a:r>
              <a:rPr dirty="0" sz="1450" spc="-6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y</a:t>
            </a:r>
            <a:r>
              <a:rPr dirty="0" sz="1450" spc="-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qué</a:t>
            </a:r>
            <a:r>
              <a:rPr dirty="0" sz="1450" spc="-3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esperanza</a:t>
            </a:r>
            <a:endParaRPr sz="1450">
              <a:latin typeface="Calibri"/>
              <a:cs typeface="Calibri"/>
            </a:endParaRPr>
          </a:p>
          <a:p>
            <a:pPr marL="142240">
              <a:lnSpc>
                <a:spcPct val="100000"/>
              </a:lnSpc>
              <a:spcBef>
                <a:spcPts val="40"/>
              </a:spcBef>
            </a:pP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ofreces</a:t>
            </a: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a</a:t>
            </a:r>
            <a:r>
              <a:rPr dirty="0" sz="1450" spc="-5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quienes</a:t>
            </a:r>
            <a:r>
              <a:rPr dirty="0" sz="1450" spc="-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se</a:t>
            </a:r>
            <a:r>
              <a:rPr dirty="0" sz="1450" spc="-7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han</a:t>
            </a:r>
            <a:r>
              <a:rPr dirty="0" sz="1450" spc="-5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alejado</a:t>
            </a:r>
            <a:r>
              <a:rPr dirty="0" sz="1450" spc="-5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de</a:t>
            </a:r>
            <a:r>
              <a:rPr dirty="0" sz="1450" spc="-7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25" b="1" i="1">
                <a:solidFill>
                  <a:srgbClr val="0D7377"/>
                </a:solidFill>
                <a:latin typeface="Calibri"/>
                <a:cs typeface="Calibri"/>
              </a:rPr>
              <a:t>él?</a:t>
            </a:r>
            <a:endParaRPr sz="145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64592" y="2478023"/>
            <a:ext cx="8783320" cy="901065"/>
            <a:chOff x="164592" y="2478023"/>
            <a:chExt cx="8783320" cy="901065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4592" y="2478023"/>
              <a:ext cx="8782812" cy="900684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260603" y="2539720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388620" y="2539720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38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150">
              <a:latin typeface="Times New Roman"/>
              <a:cs typeface="Times New Roman"/>
            </a:endParaRPr>
          </a:p>
          <a:p>
            <a:pPr marL="160020" marR="833119" indent="205740">
              <a:lnSpc>
                <a:spcPct val="105300"/>
              </a:lnSpc>
              <a:buFont typeface="Cambria Math"/>
              <a:buChar char="◆"/>
              <a:tabLst>
                <a:tab pos="365760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¿Cuándo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fue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última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vez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compartiste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fe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1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alguien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manera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natural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espontánea?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¿Cómo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resultó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esa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experiencia?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64592" y="3364991"/>
            <a:ext cx="8783320" cy="909955"/>
            <a:chOff x="164592" y="3364991"/>
            <a:chExt cx="8783320" cy="909955"/>
          </a:xfrm>
        </p:grpSpPr>
        <p:pic>
          <p:nvPicPr>
            <p:cNvPr id="17" name="object 1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4592" y="3364991"/>
              <a:ext cx="8782812" cy="909828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260603" y="3427475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388620" y="3427475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366395" indent="-206375">
              <a:lnSpc>
                <a:spcPct val="100000"/>
              </a:lnSpc>
              <a:spcBef>
                <a:spcPts val="819"/>
              </a:spcBef>
              <a:buFont typeface="Cambria Math"/>
              <a:buChar char="◆"/>
              <a:tabLst>
                <a:tab pos="366395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¿Tienes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seres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queridos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han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alejado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Dios?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¿Qué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sentimientos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preguntas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te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genera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esa</a:t>
            </a:r>
            <a:r>
              <a:rPr dirty="0" sz="1200" spc="1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situación?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3" name="object 23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0D7377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0D7377"/>
          </a:solidFill>
          <a:ln w="12711">
            <a:solidFill>
              <a:srgbClr val="0D7377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7A1F3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5715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1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Gran</a:t>
            </a:r>
            <a:r>
              <a:rPr dirty="0" sz="1200" spc="1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Comisión:</a:t>
            </a:r>
            <a:r>
              <a:rPr dirty="0" sz="1200" spc="9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endParaRPr sz="1200">
              <a:latin typeface="Calibri"/>
              <a:cs typeface="Calibri"/>
            </a:endParaRPr>
          </a:p>
          <a:p>
            <a:pPr algn="ctr" marL="10160">
              <a:lnSpc>
                <a:spcPct val="100000"/>
              </a:lnSpc>
              <a:spcBef>
                <a:spcPts val="7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llamado</a:t>
            </a:r>
            <a:r>
              <a:rPr dirty="0" sz="1200" spc="16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1200" spc="5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testificar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07645" marR="191770" indent="5080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Las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últimas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palabras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Jesús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antes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 ascender</a:t>
            </a:r>
            <a:r>
              <a:rPr dirty="0" sz="1000" spc="-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fueron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una</a:t>
            </a:r>
            <a:r>
              <a:rPr dirty="0" sz="1000" spc="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comisión universal: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ir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6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hacer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discípulos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de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todas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las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naciones.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misión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es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opcional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sino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el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resultado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natural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de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una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relación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viva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él.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8255">
              <a:lnSpc>
                <a:spcPct val="100000"/>
              </a:lnSpc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Mateo</a:t>
            </a:r>
            <a:r>
              <a:rPr dirty="0" sz="1150" spc="-4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28:18-</a:t>
            </a:r>
            <a:r>
              <a:rPr dirty="0" sz="1150" spc="-35" b="1">
                <a:solidFill>
                  <a:srgbClr val="0D7377"/>
                </a:solidFill>
                <a:latin typeface="Calibri"/>
                <a:cs typeface="Calibri"/>
              </a:rPr>
              <a:t>20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just" marL="455295" marR="2622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Mat.</a:t>
                      </a:r>
                      <a:r>
                        <a:rPr dirty="0" sz="1150" spc="-2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28:18</a:t>
                      </a:r>
                      <a:r>
                        <a:rPr dirty="0" sz="1150" spc="21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1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Toda</a:t>
                      </a:r>
                      <a:r>
                        <a:rPr dirty="0" sz="1150" spc="-5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autoridad</a:t>
                      </a:r>
                      <a:r>
                        <a:rPr dirty="0" sz="1150" spc="-3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me ha</a:t>
                      </a:r>
                      <a:r>
                        <a:rPr dirty="0" sz="1150" spc="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sido</a:t>
                      </a:r>
                      <a:r>
                        <a:rPr dirty="0" sz="1150" spc="-4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dada:</a:t>
                      </a:r>
                      <a:r>
                        <a:rPr dirty="0" sz="1150" spc="-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declara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tiene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autoridad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cielo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tierra.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testimonio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cristiano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depende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fuerzas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autoridad absoluta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quien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envía.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85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Mat.</a:t>
                      </a:r>
                      <a:r>
                        <a:rPr dirty="0" sz="1150" spc="-1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28:19</a:t>
                      </a:r>
                      <a:r>
                        <a:rPr dirty="0" sz="1150" spc="254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Id</a:t>
                      </a:r>
                      <a:r>
                        <a:rPr dirty="0" sz="1150" spc="-1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5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haced</a:t>
                      </a:r>
                      <a:r>
                        <a:rPr dirty="0" sz="1150" spc="-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discípulos:</a:t>
                      </a:r>
                      <a:r>
                        <a:rPr dirty="0" sz="1150" spc="2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mandato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claro: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ir,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hacer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discípulos,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bautizar.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solo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predicar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información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acompañar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personas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en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proceso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conocer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crecer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relación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44475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Mat.</a:t>
                      </a:r>
                      <a:r>
                        <a:rPr dirty="0" sz="1150" spc="-2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28:20</a:t>
                      </a:r>
                      <a:r>
                        <a:rPr dirty="0" sz="1150" spc="23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Yo</a:t>
                      </a:r>
                      <a:r>
                        <a:rPr dirty="0" sz="1150" spc="-3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estaré</a:t>
                      </a:r>
                      <a:r>
                        <a:rPr dirty="0" sz="1150" spc="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vosotros</a:t>
                      </a:r>
                      <a:r>
                        <a:rPr dirty="0" sz="1150" spc="-1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siempre:</a:t>
                      </a:r>
                      <a:r>
                        <a:rPr dirty="0" sz="1150" spc="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prometió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presencia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hasta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fin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mundo. 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testimonio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 una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tarea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hacemos solos sino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privilegio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realizamos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compañía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permanente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0D7377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0D7377"/>
          </a:solidFill>
          <a:ln w="12711">
            <a:solidFill>
              <a:srgbClr val="0D7377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7A1F3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18415">
              <a:lnSpc>
                <a:spcPct val="100000"/>
              </a:lnSpc>
              <a:spcBef>
                <a:spcPts val="880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r>
              <a:rPr dirty="0" sz="1200" spc="6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amor</a:t>
            </a:r>
            <a:r>
              <a:rPr dirty="0" sz="1200" spc="7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200" spc="1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Dios</a:t>
            </a:r>
            <a:r>
              <a:rPr dirty="0" sz="1200" spc="9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dirty="0" sz="1200" spc="1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impulsa</a:t>
            </a:r>
            <a:endParaRPr sz="1200">
              <a:latin typeface="Calibri"/>
              <a:cs typeface="Calibri"/>
            </a:endParaRPr>
          </a:p>
          <a:p>
            <a:pPr algn="ctr" marL="8890">
              <a:lnSpc>
                <a:spcPct val="100000"/>
              </a:lnSpc>
              <a:spcBef>
                <a:spcPts val="7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r>
              <a:rPr dirty="0" sz="12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testimonio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12725" marR="198755" indent="3175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amor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Cristo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nos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impulsa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testificar,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obligación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50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miedo.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Cuando</a:t>
            </a:r>
            <a:r>
              <a:rPr dirty="0" sz="1000" spc="6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amor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llena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nuestro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corazón,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compartirlo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se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vuelve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natural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como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flor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no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puede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esconder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fragancia.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5715">
              <a:lnSpc>
                <a:spcPts val="1375"/>
              </a:lnSpc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1</a:t>
            </a:r>
            <a:r>
              <a:rPr dirty="0" sz="1150" spc="2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Pedro</a:t>
            </a:r>
            <a:r>
              <a:rPr dirty="0" sz="1150" spc="-1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spc="-20" b="1">
                <a:solidFill>
                  <a:srgbClr val="0D7377"/>
                </a:solidFill>
                <a:latin typeface="Calibri"/>
                <a:cs typeface="Calibri"/>
              </a:rPr>
              <a:t>3:8-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15;</a:t>
            </a:r>
            <a:r>
              <a:rPr dirty="0" sz="1150" spc="-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2</a:t>
            </a:r>
            <a:r>
              <a:rPr dirty="0" sz="1150" spc="2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0D7377"/>
                </a:solidFill>
                <a:latin typeface="Calibri"/>
                <a:cs typeface="Calibri"/>
              </a:rPr>
              <a:t>Corintios</a:t>
            </a:r>
            <a:endParaRPr sz="1150">
              <a:latin typeface="Calibri"/>
              <a:cs typeface="Calibri"/>
            </a:endParaRPr>
          </a:p>
          <a:p>
            <a:pPr algn="ctr" marL="14604">
              <a:lnSpc>
                <a:spcPts val="1375"/>
              </a:lnSpc>
            </a:pPr>
            <a:r>
              <a:rPr dirty="0" sz="1150" spc="-20" b="1">
                <a:solidFill>
                  <a:srgbClr val="0D7377"/>
                </a:solidFill>
                <a:latin typeface="Calibri"/>
                <a:cs typeface="Calibri"/>
              </a:rPr>
              <a:t>5:14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3416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50" spc="-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Ped.</a:t>
                      </a:r>
                      <a:r>
                        <a:rPr dirty="0" sz="1150" spc="-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3:8-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9</a:t>
                      </a:r>
                      <a:r>
                        <a:rPr dirty="0" sz="1150" spc="2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comunidad</a:t>
                      </a:r>
                      <a:r>
                        <a:rPr dirty="0" sz="1150" spc="-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atrae:</a:t>
                      </a:r>
                      <a:r>
                        <a:rPr dirty="0" sz="1150" spc="3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Pedro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llama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creyentes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unánimes,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compasivos,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fraternales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humildes.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comunidad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vive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valores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convierte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7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testimonio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poderoso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cualquier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discurso.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803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50" spc="-1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Ped. </a:t>
                      </a:r>
                      <a:r>
                        <a:rPr dirty="0" sz="1150" spc="-1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3:13-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14</a:t>
                      </a:r>
                      <a:r>
                        <a:rPr dirty="0" sz="1150" spc="254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Disposición</a:t>
                      </a:r>
                      <a:r>
                        <a:rPr dirty="0" sz="1150" spc="-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2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sufrir</a:t>
                      </a:r>
                      <a:r>
                        <a:rPr dirty="0" sz="1150" spc="3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3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1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bien:</a:t>
                      </a:r>
                      <a:r>
                        <a:rPr dirty="0" sz="1150" spc="-3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sufrimos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hacer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bien,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somos bienaventurados.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testimonio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auténtico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busca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popularidad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fidelidad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Dios,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incluso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cuando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eso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genera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resistencia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incomprensión.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80137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50" spc="-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Ped. 3:15</a:t>
                      </a:r>
                      <a:r>
                        <a:rPr dirty="0" sz="1150" spc="29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Preparados para</a:t>
                      </a:r>
                      <a:r>
                        <a:rPr dirty="0" sz="1150" spc="3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dar</a:t>
                      </a:r>
                      <a:r>
                        <a:rPr dirty="0" sz="1150" spc="-3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razón</a:t>
                      </a:r>
                      <a:r>
                        <a:rPr dirty="0" sz="1150" spc="-2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esperanza:</a:t>
                      </a:r>
                      <a:r>
                        <a:rPr dirty="0" sz="1150" spc="-6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Debemos estar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siempre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preparados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dar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razón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esperanza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nosotros,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mansedumbre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reverencia.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testimonio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efectivo</a:t>
                      </a:r>
                      <a:r>
                        <a:rPr dirty="0" sz="1150" spc="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combina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convicciones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claras con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actitud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amorosa.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0D7377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0D7377"/>
          </a:solidFill>
          <a:ln w="12711">
            <a:solidFill>
              <a:srgbClr val="0D7377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7A1F3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889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Esperanza</a:t>
            </a:r>
            <a:r>
              <a:rPr dirty="0" sz="1200" spc="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para</a:t>
            </a:r>
            <a:r>
              <a:rPr dirty="0" sz="1200" spc="1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los</a:t>
            </a:r>
            <a:r>
              <a:rPr dirty="0" sz="1200" spc="9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dirty="0" sz="1200" spc="10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Calibri"/>
                <a:cs typeface="Calibri"/>
              </a:rPr>
              <a:t>se</a:t>
            </a:r>
            <a:endParaRPr sz="1200">
              <a:latin typeface="Calibri"/>
              <a:cs typeface="Calibri"/>
            </a:endParaRPr>
          </a:p>
          <a:p>
            <a:pPr algn="ctr" marL="8255">
              <a:lnSpc>
                <a:spcPct val="100000"/>
              </a:lnSpc>
              <a:spcBef>
                <a:spcPts val="7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han</a:t>
            </a:r>
            <a:r>
              <a:rPr dirty="0" sz="1200" spc="7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alejado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08279" marR="182880" indent="-8890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se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por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vencido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50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quienes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se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alejan.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través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Oseas</a:t>
            </a:r>
            <a:r>
              <a:rPr dirty="0" sz="1000" spc="50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Zacarías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revela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amor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compasivo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persigue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los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hijos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extraviados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7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siempre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hay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esperanza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quienes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vuelven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él.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8255">
              <a:lnSpc>
                <a:spcPct val="100000"/>
              </a:lnSpc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Oseas</a:t>
            </a:r>
            <a:r>
              <a:rPr dirty="0" sz="1150" spc="1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7;</a:t>
            </a:r>
            <a:r>
              <a:rPr dirty="0" sz="1150" spc="1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Zacarías</a:t>
            </a:r>
            <a:r>
              <a:rPr dirty="0" sz="1150" spc="1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spc="-20" b="1">
                <a:solidFill>
                  <a:srgbClr val="0D7377"/>
                </a:solidFill>
                <a:latin typeface="Calibri"/>
                <a:cs typeface="Calibri"/>
              </a:rPr>
              <a:t>10:6-</a:t>
            </a:r>
            <a:r>
              <a:rPr dirty="0" sz="1150" spc="-25" b="1">
                <a:solidFill>
                  <a:srgbClr val="0D7377"/>
                </a:solidFill>
                <a:latin typeface="Calibri"/>
                <a:cs typeface="Calibri"/>
              </a:rPr>
              <a:t>12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2952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Ose.</a:t>
                      </a:r>
                      <a:r>
                        <a:rPr dirty="0" sz="1150" spc="-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7:13-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15</a:t>
                      </a:r>
                      <a:r>
                        <a:rPr dirty="0" sz="1150" spc="28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4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lamenta</a:t>
                      </a:r>
                      <a:r>
                        <a:rPr dirty="0" sz="1150" spc="-4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alejamiento:</a:t>
                      </a:r>
                      <a:r>
                        <a:rPr dirty="0" sz="1150" spc="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expresa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dolor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ante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pueblo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alejado.</a:t>
                      </a:r>
                      <a:r>
                        <a:rPr dirty="0" sz="1150" spc="-7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7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corazón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endurece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ante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infidelidad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clama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dolor: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'Los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redimí,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ellos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hablaron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mentiras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contra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mí'.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just" marL="455295" marR="2838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Zac.</a:t>
                      </a:r>
                      <a:r>
                        <a:rPr dirty="0" sz="1150" spc="-1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10:6</a:t>
                      </a:r>
                      <a:r>
                        <a:rPr dirty="0" sz="1150" spc="27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1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fortaleceré</a:t>
                      </a:r>
                      <a:r>
                        <a:rPr dirty="0" sz="1150" spc="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3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1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haré</a:t>
                      </a:r>
                      <a:r>
                        <a:rPr dirty="0" sz="1150" spc="-5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volver:</a:t>
                      </a:r>
                      <a:r>
                        <a:rPr dirty="0" sz="1150" spc="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 promete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fortalecer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Judá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salvar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José.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reunirá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cuando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nunca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hubiese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desechado.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hay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alejamiento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tan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profundo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esté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allá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alcance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restaurador.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6830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Jer.</a:t>
                      </a:r>
                      <a:r>
                        <a:rPr dirty="0" sz="1150" spc="-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31:16-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17</a:t>
                      </a:r>
                      <a:r>
                        <a:rPr dirty="0" sz="1150" spc="26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Esperanza</a:t>
                      </a:r>
                      <a:r>
                        <a:rPr dirty="0" sz="1150" spc="2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4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150" spc="-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futuro: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dice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Raquel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deje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llanto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porque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hay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recompensa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trabajo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esperanza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futuro: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hijos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volverán. Esta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promesa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interceden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seres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queridos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alejados.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2095" y="-2044"/>
            <a:ext cx="9152890" cy="672465"/>
            <a:chOff x="-2095" y="-2044"/>
            <a:chExt cx="9152890" cy="672465"/>
          </a:xfrm>
        </p:grpSpPr>
        <p:sp>
          <p:nvSpPr>
            <p:cNvPr id="4" name="object 4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0" y="658952"/>
                  </a:moveTo>
                  <a:lnTo>
                    <a:pt x="9139428" y="658952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658952"/>
                  </a:lnTo>
                  <a:close/>
                </a:path>
              </a:pathLst>
            </a:custGeom>
            <a:solidFill>
              <a:srgbClr val="1A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571" y="657219"/>
              <a:ext cx="9139555" cy="13335"/>
            </a:xfrm>
            <a:custGeom>
              <a:avLst/>
              <a:gdLst/>
              <a:ahLst/>
              <a:cxnLst/>
              <a:rect l="l" t="t" r="r" b="b"/>
              <a:pathLst>
                <a:path w="9139555" h="13334">
                  <a:moveTo>
                    <a:pt x="0" y="12711"/>
                  </a:moveTo>
                  <a:lnTo>
                    <a:pt x="9139428" y="12711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1A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9139428" y="0"/>
                  </a:moveTo>
                  <a:lnTo>
                    <a:pt x="0" y="0"/>
                  </a:lnTo>
                  <a:lnTo>
                    <a:pt x="0" y="658952"/>
                  </a:lnTo>
                </a:path>
              </a:pathLst>
            </a:custGeom>
            <a:ln w="12711">
              <a:solidFill>
                <a:srgbClr val="1A6B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3]</a:t>
            </a:r>
            <a:r>
              <a:rPr dirty="0" spc="250"/>
              <a:t> </a:t>
            </a:r>
            <a:r>
              <a:rPr dirty="0" spc="-10"/>
              <a:t>APLICA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3374009" y="224154"/>
            <a:ext cx="125349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—</a:t>
            </a:r>
            <a:r>
              <a:rPr dirty="0" sz="1050" spc="120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Reflexión</a:t>
            </a:r>
            <a:r>
              <a:rPr dirty="0" sz="1050" spc="75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C7EBD3"/>
                </a:solidFill>
                <a:latin typeface="Calibri"/>
                <a:cs typeface="Calibri"/>
              </a:rPr>
              <a:t>personal: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37160" y="713231"/>
            <a:ext cx="8837930" cy="1477010"/>
            <a:chOff x="137160" y="713231"/>
            <a:chExt cx="8837930" cy="1477010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713231"/>
              <a:ext cx="8837676" cy="1476756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361187" y="773429"/>
              <a:ext cx="8559165" cy="1327150"/>
            </a:xfrm>
            <a:custGeom>
              <a:avLst/>
              <a:gdLst/>
              <a:ahLst/>
              <a:cxnLst/>
              <a:rect l="l" t="t" r="r" b="b"/>
              <a:pathLst>
                <a:path w="8559165" h="1327150">
                  <a:moveTo>
                    <a:pt x="0" y="1327022"/>
                  </a:moveTo>
                  <a:lnTo>
                    <a:pt x="8558784" y="1327022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solidFill>
              <a:srgbClr val="EAF7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33172" y="773429"/>
              <a:ext cx="8686800" cy="1327150"/>
            </a:xfrm>
            <a:custGeom>
              <a:avLst/>
              <a:gdLst/>
              <a:ahLst/>
              <a:cxnLst/>
              <a:rect l="l" t="t" r="r" b="b"/>
              <a:pathLst>
                <a:path w="8686800" h="1327150">
                  <a:moveTo>
                    <a:pt x="0" y="1327022"/>
                  </a:moveTo>
                  <a:lnTo>
                    <a:pt x="8686800" y="1327022"/>
                  </a:lnTo>
                  <a:lnTo>
                    <a:pt x="8686800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87C59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128015" y="0"/>
                  </a:moveTo>
                  <a:lnTo>
                    <a:pt x="0" y="0"/>
                  </a:lnTo>
                  <a:lnTo>
                    <a:pt x="0" y="1327022"/>
                  </a:lnTo>
                  <a:lnTo>
                    <a:pt x="128015" y="1327022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A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0" y="1327022"/>
                  </a:moveTo>
                  <a:lnTo>
                    <a:pt x="128015" y="1327022"/>
                  </a:lnTo>
                  <a:lnTo>
                    <a:pt x="128015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1A6B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pc="20"/>
              <a:t>✶</a:t>
            </a:r>
          </a:p>
          <a:p>
            <a:pPr marL="347345" marR="69215">
              <a:lnSpc>
                <a:spcPct val="100000"/>
              </a:lnSpc>
              <a:spcBef>
                <a:spcPts val="65"/>
              </a:spcBef>
            </a:pP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"Las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personas</a:t>
            </a:r>
            <a:r>
              <a:rPr dirty="0" sz="1200" spc="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que se</a:t>
            </a:r>
            <a:r>
              <a:rPr dirty="0" sz="1200" spc="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ocupan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más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activamente</a:t>
            </a:r>
            <a:r>
              <a:rPr dirty="0" sz="1200" spc="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hacer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interés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fidelidad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obra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que les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corresponde</a:t>
            </a:r>
            <a:r>
              <a:rPr dirty="0" sz="1200" spc="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tarea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ganar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almas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para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Cristo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son</a:t>
            </a:r>
            <a:r>
              <a:rPr dirty="0" sz="1200" spc="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las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más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se</a:t>
            </a:r>
            <a:r>
              <a:rPr dirty="0" sz="1200" spc="-6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desarrollan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espiritualidad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devoción."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</a:pPr>
            <a:r>
              <a:rPr dirty="0" sz="1000" i="1">
                <a:latin typeface="Calibri"/>
                <a:cs typeface="Calibri"/>
              </a:rPr>
              <a:t>—</a:t>
            </a:r>
            <a:r>
              <a:rPr dirty="0" sz="1000" spc="-2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Elena</a:t>
            </a:r>
            <a:r>
              <a:rPr dirty="0" sz="1000" spc="-2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</a:t>
            </a:r>
            <a:r>
              <a:rPr dirty="0" sz="1000" spc="1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White,</a:t>
            </a:r>
            <a:r>
              <a:rPr dirty="0" sz="1000" spc="-4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</a:t>
            </a:r>
            <a:r>
              <a:rPr dirty="0" sz="1000" spc="-2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evangelismo,</a:t>
            </a:r>
            <a:r>
              <a:rPr dirty="0" sz="1000" spc="-4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p.</a:t>
            </a:r>
            <a:r>
              <a:rPr dirty="0" sz="1000" spc="25" i="1">
                <a:latin typeface="Calibri"/>
                <a:cs typeface="Calibri"/>
              </a:rPr>
              <a:t> </a:t>
            </a:r>
            <a:r>
              <a:rPr dirty="0" sz="1000" spc="-25" i="1">
                <a:latin typeface="Calibri"/>
                <a:cs typeface="Calibri"/>
              </a:rPr>
              <a:t>358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37160" y="2093975"/>
            <a:ext cx="8837930" cy="2729865"/>
            <a:chOff x="137160" y="2093975"/>
            <a:chExt cx="8837930" cy="2729865"/>
          </a:xfrm>
        </p:grpSpPr>
        <p:pic>
          <p:nvPicPr>
            <p:cNvPr id="17" name="object 1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2093975"/>
              <a:ext cx="8837676" cy="982980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160" y="2962655"/>
              <a:ext cx="8837676" cy="992123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361187" y="3024784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EAF7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33172" y="3024784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A6B44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7160" y="3831335"/>
              <a:ext cx="8837676" cy="992124"/>
            </a:xfrm>
            <a:prstGeom prst="rect">
              <a:avLst/>
            </a:prstGeom>
          </p:spPr>
        </p:pic>
      </p:grpSp>
      <p:grpSp>
        <p:nvGrpSpPr>
          <p:cNvPr id="22" name="object 22" descr=""/>
          <p:cNvGrpSpPr/>
          <p:nvPr/>
        </p:nvGrpSpPr>
        <p:grpSpPr>
          <a:xfrm>
            <a:off x="233172" y="3894239"/>
            <a:ext cx="8686800" cy="833119"/>
            <a:chOff x="233172" y="3894239"/>
            <a:chExt cx="8686800" cy="833119"/>
          </a:xfrm>
        </p:grpSpPr>
        <p:sp>
          <p:nvSpPr>
            <p:cNvPr id="23" name="object 23" descr=""/>
            <p:cNvSpPr/>
            <p:nvPr/>
          </p:nvSpPr>
          <p:spPr>
            <a:xfrm>
              <a:off x="361188" y="3894239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233172" y="3894239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A6B44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226816" y="2148986"/>
          <a:ext cx="8776335" cy="2571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270"/>
                <a:gridCol w="8559165"/>
              </a:tblGrid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1A6B44"/>
                      </a:solidFill>
                      <a:prstDash val="solid"/>
                    </a:lnR>
                    <a:lnT w="12700">
                      <a:solidFill>
                        <a:srgbClr val="1A6B44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  <a:solidFill>
                      <a:srgbClr val="1A6B4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dirty="0" sz="1300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1.</a:t>
                      </a:r>
                      <a:r>
                        <a:rPr dirty="0" sz="1300" spc="440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¿Con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quién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específico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sientes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está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llamando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compartir</a:t>
                      </a:r>
                      <a:r>
                        <a:rPr dirty="0" sz="1200" spc="1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momento?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primer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paso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podrías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dar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semana?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69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1A6B44"/>
                      </a:solidFill>
                      <a:prstDash val="solid"/>
                    </a:lnR>
                    <a:lnT w="12700">
                      <a:solidFill>
                        <a:srgbClr val="1A6B44"/>
                      </a:solidFill>
                      <a:prstDash val="solid"/>
                    </a:lnT>
                    <a:lnB w="12700">
                      <a:solidFill>
                        <a:srgbClr val="1A6B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51130" marR="296545">
                        <a:lnSpc>
                          <a:spcPct val="103499"/>
                        </a:lnSpc>
                      </a:pPr>
                      <a:r>
                        <a:rPr dirty="0" sz="1300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2.</a:t>
                      </a:r>
                      <a:r>
                        <a:rPr dirty="0" sz="1300" spc="455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¿Tu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testimonio</a:t>
                      </a:r>
                      <a:r>
                        <a:rPr dirty="0" sz="1200" spc="1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impulsado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personas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obligación</a:t>
                      </a:r>
                      <a:r>
                        <a:rPr dirty="0" sz="1200" spc="1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religiosa?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¿Cómo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podría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transformar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1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motivación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testificar?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1A6B44"/>
                      </a:solidFill>
                      <a:prstDash val="solid"/>
                    </a:lnR>
                    <a:lnT w="12700">
                      <a:solidFill>
                        <a:srgbClr val="1A6B44"/>
                      </a:solidFill>
                      <a:prstDash val="solid"/>
                    </a:lnT>
                    <a:lnB w="12700">
                      <a:solidFill>
                        <a:srgbClr val="1A6B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00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3.</a:t>
                      </a:r>
                      <a:r>
                        <a:rPr dirty="0" sz="1300" spc="430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¿Tienes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alguien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cercano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alejado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Dios?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1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actitud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acción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concreta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invita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tener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hacia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persona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semana?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26" name="object 26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7" name="object 27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7A1F3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947656" y="-1783"/>
            <a:ext cx="2202815" cy="2026285"/>
            <a:chOff x="6947656" y="-1783"/>
            <a:chExt cx="2202815" cy="2026285"/>
          </a:xfrm>
        </p:grpSpPr>
        <p:sp>
          <p:nvSpPr>
            <p:cNvPr id="4" name="object 4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0" y="2013458"/>
                  </a:moveTo>
                  <a:lnTo>
                    <a:pt x="2189987" y="2013458"/>
                  </a:lnTo>
                  <a:lnTo>
                    <a:pt x="2189987" y="0"/>
                  </a:lnTo>
                  <a:lnTo>
                    <a:pt x="0" y="0"/>
                  </a:lnTo>
                  <a:lnTo>
                    <a:pt x="0" y="2013458"/>
                  </a:lnTo>
                  <a:close/>
                </a:path>
              </a:pathLst>
            </a:custGeom>
            <a:solidFill>
              <a:srgbClr val="0D7377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801100" y="2018029"/>
              <a:ext cx="342900" cy="0"/>
            </a:xfrm>
            <a:custGeom>
              <a:avLst/>
              <a:gdLst/>
              <a:ahLst/>
              <a:cxnLst/>
              <a:rect l="l" t="t" r="r" b="b"/>
              <a:pathLst>
                <a:path w="342900" h="0">
                  <a:moveTo>
                    <a:pt x="0" y="0"/>
                  </a:moveTo>
                  <a:lnTo>
                    <a:pt x="342899" y="0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2189987" y="0"/>
                  </a:moveTo>
                  <a:lnTo>
                    <a:pt x="0" y="0"/>
                  </a:lnTo>
                  <a:lnTo>
                    <a:pt x="0" y="2013458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-6667" y="803325"/>
            <a:ext cx="8814435" cy="4351655"/>
            <a:chOff x="-6667" y="803325"/>
            <a:chExt cx="8814435" cy="4351655"/>
          </a:xfrm>
        </p:grpSpPr>
        <p:sp>
          <p:nvSpPr>
            <p:cNvPr id="8" name="object 8" descr=""/>
            <p:cNvSpPr/>
            <p:nvPr/>
          </p:nvSpPr>
          <p:spPr>
            <a:xfrm>
              <a:off x="0" y="3299397"/>
              <a:ext cx="1605280" cy="1510665"/>
            </a:xfrm>
            <a:custGeom>
              <a:avLst/>
              <a:gdLst/>
              <a:ahLst/>
              <a:cxnLst/>
              <a:rect l="l" t="t" r="r" b="b"/>
              <a:pathLst>
                <a:path w="1605280" h="1510664">
                  <a:moveTo>
                    <a:pt x="0" y="1510049"/>
                  </a:moveTo>
                  <a:lnTo>
                    <a:pt x="1604772" y="1510049"/>
                  </a:lnTo>
                  <a:lnTo>
                    <a:pt x="1604772" y="0"/>
                  </a:lnTo>
                  <a:lnTo>
                    <a:pt x="0" y="0"/>
                  </a:lnTo>
                  <a:lnTo>
                    <a:pt x="0" y="1510049"/>
                  </a:lnTo>
                  <a:close/>
                </a:path>
              </a:pathLst>
            </a:custGeom>
            <a:solidFill>
              <a:srgbClr val="0D7377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3299397"/>
              <a:ext cx="1605280" cy="1849120"/>
            </a:xfrm>
            <a:custGeom>
              <a:avLst/>
              <a:gdLst/>
              <a:ahLst/>
              <a:cxnLst/>
              <a:rect l="l" t="t" r="r" b="b"/>
              <a:pathLst>
                <a:path w="1605280" h="1849120">
                  <a:moveTo>
                    <a:pt x="1604771" y="1848673"/>
                  </a:moveTo>
                  <a:lnTo>
                    <a:pt x="160477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118872" y="0"/>
                  </a:moveTo>
                  <a:lnTo>
                    <a:pt x="0" y="0"/>
                  </a:lnTo>
                  <a:lnTo>
                    <a:pt x="0" y="3889629"/>
                  </a:lnTo>
                  <a:lnTo>
                    <a:pt x="118872" y="388962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0" y="3889629"/>
                  </a:moveTo>
                  <a:lnTo>
                    <a:pt x="118872" y="388962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3889629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345688" y="254489"/>
            <a:ext cx="2756535" cy="452120"/>
          </a:xfrm>
          <a:prstGeom prst="rect">
            <a:avLst/>
          </a:prstGeom>
          <a:solidFill>
            <a:srgbClr val="0D7377"/>
          </a:solidFill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509270">
              <a:lnSpc>
                <a:spcPct val="100000"/>
              </a:lnSpc>
            </a:pP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[FASE</a:t>
            </a:r>
            <a:r>
              <a:rPr dirty="0" sz="1050" spc="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4]</a:t>
            </a:r>
            <a:r>
              <a:rPr dirty="0" sz="1050" spc="2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CREA</a:t>
            </a:r>
            <a:r>
              <a:rPr dirty="0" sz="1050" spc="2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050" spc="-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dirty="0" sz="105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DECISIÓN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646302" y="903223"/>
            <a:ext cx="34137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Marca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tu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respuesta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honesta</a:t>
            </a:r>
            <a:r>
              <a:rPr dirty="0" sz="1350" spc="35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50" spc="3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spc="-10" b="0" i="1">
                <a:solidFill>
                  <a:srgbClr val="D0E3F5"/>
                </a:solidFill>
                <a:latin typeface="Calibri"/>
                <a:cs typeface="Calibri"/>
              </a:rPr>
              <a:t>semana: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14984" y="150768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8989" y="1617471"/>
            <a:ext cx="6092190" cy="21272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oraré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diariamente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por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persona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específica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no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conoce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Cristo</a:t>
            </a:r>
            <a:r>
              <a:rPr dirty="0" sz="1200" spc="1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ha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58989" y="1810448"/>
            <a:ext cx="88646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alejado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él.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971535" y="172116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0D7377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0D7377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564832" y="2377503"/>
            <a:ext cx="8242934" cy="1010919"/>
            <a:chOff x="564832" y="2377503"/>
            <a:chExt cx="8242934" cy="1010919"/>
          </a:xfrm>
        </p:grpSpPr>
        <p:sp>
          <p:nvSpPr>
            <p:cNvPr id="23" name="object 23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DFF4F4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676"/>
                  </a:lnTo>
                  <a:lnTo>
                    <a:pt x="28229" y="232868"/>
                  </a:lnTo>
                  <a:lnTo>
                    <a:pt x="59900" y="264580"/>
                  </a:lnTo>
                  <a:lnTo>
                    <a:pt x="100062" y="285387"/>
                  </a:lnTo>
                  <a:lnTo>
                    <a:pt x="146304" y="292862"/>
                  </a:lnTo>
                  <a:lnTo>
                    <a:pt x="192545" y="285387"/>
                  </a:lnTo>
                  <a:lnTo>
                    <a:pt x="232707" y="264580"/>
                  </a:lnTo>
                  <a:lnTo>
                    <a:pt x="264378" y="232868"/>
                  </a:lnTo>
                  <a:lnTo>
                    <a:pt x="285148" y="192676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676"/>
                  </a:lnTo>
                  <a:lnTo>
                    <a:pt x="264378" y="232868"/>
                  </a:lnTo>
                  <a:lnTo>
                    <a:pt x="232707" y="264580"/>
                  </a:lnTo>
                  <a:lnTo>
                    <a:pt x="192545" y="285387"/>
                  </a:lnTo>
                  <a:lnTo>
                    <a:pt x="146304" y="292862"/>
                  </a:lnTo>
                  <a:lnTo>
                    <a:pt x="100062" y="285387"/>
                  </a:lnTo>
                  <a:lnTo>
                    <a:pt x="59900" y="264580"/>
                  </a:lnTo>
                  <a:lnTo>
                    <a:pt x="28229" y="232868"/>
                  </a:lnTo>
                  <a:lnTo>
                    <a:pt x="7459" y="192676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814984" y="256305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158989" y="2672841"/>
            <a:ext cx="5662930" cy="4057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Buscaré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una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oportunidad</a:t>
            </a:r>
            <a:r>
              <a:rPr dirty="0" sz="1200" spc="2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natural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compartir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testimonio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personal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cómo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ha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transformado</a:t>
            </a:r>
            <a:r>
              <a:rPr dirty="0" sz="1200" spc="1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0">
                <a:solidFill>
                  <a:srgbClr val="1A1A1A"/>
                </a:solidFill>
                <a:latin typeface="Calibri"/>
                <a:cs typeface="Calibri"/>
              </a:rPr>
              <a:t>vida.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7971535" y="277653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0D7377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0D7377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564832" y="3429952"/>
            <a:ext cx="8242934" cy="1010919"/>
            <a:chOff x="564832" y="3429952"/>
            <a:chExt cx="8242934" cy="1010919"/>
          </a:xfrm>
        </p:grpSpPr>
        <p:sp>
          <p:nvSpPr>
            <p:cNvPr id="31" name="object 31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 descr=""/>
          <p:cNvSpPr txBox="1"/>
          <p:nvPr/>
        </p:nvSpPr>
        <p:spPr>
          <a:xfrm>
            <a:off x="814984" y="361842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158989" y="3728453"/>
            <a:ext cx="6113145" cy="40513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5300"/>
              </a:lnSpc>
              <a:spcBef>
                <a:spcPts val="5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Si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tengo</a:t>
            </a:r>
            <a:r>
              <a:rPr dirty="0" sz="1200" spc="1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ser</a:t>
            </a:r>
            <a:r>
              <a:rPr dirty="0" sz="1200" spc="1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querido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alejado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Dios,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acercaré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él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amor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sin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juicio,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confiando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el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poder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1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oración.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7971535" y="3831246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0815" indent="-158115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0815" algn="l"/>
              </a:tabLst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Sí</a:t>
            </a:r>
            <a:r>
              <a:rPr dirty="0" sz="1150" spc="26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Segoe UI Symbol"/>
                <a:cs typeface="Segoe UI Symbol"/>
              </a:rPr>
              <a:t>☐</a:t>
            </a:r>
            <a:r>
              <a:rPr dirty="0" sz="1150" spc="-75" b="1">
                <a:solidFill>
                  <a:srgbClr val="0D7377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0D7377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39" name="object 3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7A1F3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7176256" y="-1783"/>
            <a:ext cx="1974214" cy="3079115"/>
            <a:chOff x="7176256" y="-1783"/>
            <a:chExt cx="1974214" cy="3079115"/>
          </a:xfrm>
        </p:grpSpPr>
        <p:sp>
          <p:nvSpPr>
            <p:cNvPr id="4" name="object 4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0" y="1830451"/>
                  </a:moveTo>
                  <a:lnTo>
                    <a:pt x="1961387" y="183045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830451"/>
                  </a:lnTo>
                  <a:close/>
                </a:path>
              </a:pathLst>
            </a:custGeom>
            <a:solidFill>
              <a:srgbClr val="0D7377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82612" y="1828667"/>
              <a:ext cx="1961514" cy="13335"/>
            </a:xfrm>
            <a:custGeom>
              <a:avLst/>
              <a:gdLst/>
              <a:ahLst/>
              <a:cxnLst/>
              <a:rect l="l" t="t" r="r" b="b"/>
              <a:pathLst>
                <a:path w="1961515" h="13335">
                  <a:moveTo>
                    <a:pt x="0" y="12711"/>
                  </a:moveTo>
                  <a:lnTo>
                    <a:pt x="1961387" y="1271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1961387" y="0"/>
                  </a:moveTo>
                  <a:lnTo>
                    <a:pt x="0" y="0"/>
                  </a:lnTo>
                  <a:lnTo>
                    <a:pt x="0" y="1830451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0" y="1372870"/>
                  </a:moveTo>
                  <a:lnTo>
                    <a:pt x="1321307" y="1372870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372870"/>
                  </a:lnTo>
                  <a:close/>
                </a:path>
              </a:pathLst>
            </a:custGeom>
            <a:solidFill>
              <a:srgbClr val="0D7377">
                <a:alpha val="2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822692" y="3064123"/>
              <a:ext cx="1321435" cy="13335"/>
            </a:xfrm>
            <a:custGeom>
              <a:avLst/>
              <a:gdLst/>
              <a:ahLst/>
              <a:cxnLst/>
              <a:rect l="l" t="t" r="r" b="b"/>
              <a:pathLst>
                <a:path w="1321434" h="13335">
                  <a:moveTo>
                    <a:pt x="0" y="12711"/>
                  </a:moveTo>
                  <a:lnTo>
                    <a:pt x="1321307" y="12711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1321307" y="0"/>
                  </a:moveTo>
                  <a:lnTo>
                    <a:pt x="0" y="0"/>
                  </a:lnTo>
                  <a:lnTo>
                    <a:pt x="0" y="1372870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355" y="3521856"/>
            <a:ext cx="1892300" cy="1632585"/>
            <a:chOff x="-6355" y="3521856"/>
            <a:chExt cx="1892300" cy="1632585"/>
          </a:xfrm>
        </p:grpSpPr>
        <p:sp>
          <p:nvSpPr>
            <p:cNvPr id="11" name="object 11" descr=""/>
            <p:cNvSpPr/>
            <p:nvPr/>
          </p:nvSpPr>
          <p:spPr>
            <a:xfrm>
              <a:off x="0" y="3528212"/>
              <a:ext cx="1879600" cy="1281430"/>
            </a:xfrm>
            <a:custGeom>
              <a:avLst/>
              <a:gdLst/>
              <a:ahLst/>
              <a:cxnLst/>
              <a:rect l="l" t="t" r="r" b="b"/>
              <a:pathLst>
                <a:path w="1879600" h="1281429">
                  <a:moveTo>
                    <a:pt x="0" y="1281234"/>
                  </a:moveTo>
                  <a:lnTo>
                    <a:pt x="1879091" y="1281234"/>
                  </a:lnTo>
                  <a:lnTo>
                    <a:pt x="1879091" y="0"/>
                  </a:lnTo>
                  <a:lnTo>
                    <a:pt x="0" y="0"/>
                  </a:lnTo>
                  <a:lnTo>
                    <a:pt x="0" y="1281234"/>
                  </a:lnTo>
                  <a:close/>
                </a:path>
              </a:pathLst>
            </a:custGeom>
            <a:solidFill>
              <a:srgbClr val="0D7377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28212"/>
              <a:ext cx="1879600" cy="1619885"/>
            </a:xfrm>
            <a:custGeom>
              <a:avLst/>
              <a:gdLst/>
              <a:ahLst/>
              <a:cxnLst/>
              <a:rect l="l" t="t" r="r" b="b"/>
              <a:pathLst>
                <a:path w="1879600" h="1619885">
                  <a:moveTo>
                    <a:pt x="1879091" y="1619859"/>
                  </a:moveTo>
                  <a:lnTo>
                    <a:pt x="187909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437128" y="1004945"/>
            <a:ext cx="132080" cy="2438400"/>
            <a:chOff x="437128" y="1004945"/>
            <a:chExt cx="132080" cy="2438400"/>
          </a:xfrm>
        </p:grpSpPr>
        <p:sp>
          <p:nvSpPr>
            <p:cNvPr id="14" name="object 14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118872" y="0"/>
                  </a:moveTo>
                  <a:lnTo>
                    <a:pt x="0" y="0"/>
                  </a:lnTo>
                  <a:lnTo>
                    <a:pt x="0" y="2425319"/>
                  </a:lnTo>
                  <a:lnTo>
                    <a:pt x="118872" y="242531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0" y="2425319"/>
                  </a:moveTo>
                  <a:lnTo>
                    <a:pt x="118872" y="242531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25319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737743" y="942352"/>
            <a:ext cx="2788920" cy="112585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7200" spc="-20"/>
              <a:t>Gracias</a:t>
            </a:r>
            <a:endParaRPr sz="7200"/>
          </a:p>
        </p:txBody>
      </p:sp>
      <p:sp>
        <p:nvSpPr>
          <p:cNvPr id="17" name="object 17" descr=""/>
          <p:cNvSpPr txBox="1"/>
          <p:nvPr/>
        </p:nvSpPr>
        <p:spPr>
          <a:xfrm>
            <a:off x="737743" y="2531236"/>
            <a:ext cx="2529840" cy="88709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200" spc="-30" b="1">
                <a:solidFill>
                  <a:srgbClr val="0D7377"/>
                </a:solidFill>
                <a:latin typeface="Calibri"/>
                <a:cs typeface="Calibri"/>
              </a:rPr>
              <a:t>Dr.</a:t>
            </a:r>
            <a:r>
              <a:rPr dirty="0" sz="2200" spc="-8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0D7377"/>
                </a:solidFill>
                <a:latin typeface="Calibri"/>
                <a:cs typeface="Calibri"/>
              </a:rPr>
              <a:t>Tito</a:t>
            </a:r>
            <a:r>
              <a:rPr dirty="0" sz="2200" spc="-5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0D7377"/>
                </a:solidFill>
                <a:latin typeface="Calibri"/>
                <a:cs typeface="Calibri"/>
              </a:rPr>
              <a:t>Goicochea</a:t>
            </a:r>
            <a:r>
              <a:rPr dirty="0" sz="2200" spc="-8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2200" spc="-25" b="1">
                <a:solidFill>
                  <a:srgbClr val="0D7377"/>
                </a:solidFill>
                <a:latin typeface="Calibri"/>
                <a:cs typeface="Calibri"/>
              </a:rPr>
              <a:t>M.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NEED</a:t>
            </a:r>
            <a:r>
              <a:rPr dirty="0" sz="1550" spc="8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-</a:t>
            </a:r>
            <a:r>
              <a:rPr dirty="0" sz="15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spc="-25" i="1">
                <a:solidFill>
                  <a:srgbClr val="D0E3F5"/>
                </a:solidFill>
                <a:latin typeface="Calibri"/>
                <a:cs typeface="Calibri"/>
              </a:rPr>
              <a:t>DSA</a:t>
            </a:r>
            <a:endParaRPr sz="1550">
              <a:latin typeface="Calibri"/>
              <a:cs typeface="Calibri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19" name="object 1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Dr. Tito Goicochea M.</dc:creator>
  <dc:subject>PptxGenJS Presentation</dc:subject>
  <dc:title>Lección 12 · COMPÁRTELO</dc:title>
  <dcterms:created xsi:type="dcterms:W3CDTF">2026-03-30T15:52:27Z</dcterms:created>
  <dcterms:modified xsi:type="dcterms:W3CDTF">2026-03-30T15:52:27Z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2026-03-15T00:00:00Z</vt:filetime>
  </property>
  <property fmtid="{D5CDD505-2E9C-101B-9397-08002B2CF9AE}" pid="3" name="LastSaved">
    <vt:filetime>2026-03-30T00:00:00Z</vt:filetime>
  </property>
</Properties>
</file>