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A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A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7A1F3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25790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A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0D7377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0D7377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0D7377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8991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0D7377"/>
                </a:solidFill>
              </a:rPr>
              <a:t>L</a:t>
            </a:r>
            <a:r>
              <a:rPr dirty="0" sz="1350" spc="-9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e</a:t>
            </a:r>
            <a:r>
              <a:rPr dirty="0" sz="1350" spc="-130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c</a:t>
            </a:r>
            <a:r>
              <a:rPr dirty="0" sz="1350" spc="-8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c</a:t>
            </a:r>
            <a:r>
              <a:rPr dirty="0" sz="1350" spc="-8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i</a:t>
            </a:r>
            <a:r>
              <a:rPr dirty="0" sz="1350" spc="-6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ó</a:t>
            </a:r>
            <a:r>
              <a:rPr dirty="0" sz="1350" spc="-105">
                <a:solidFill>
                  <a:srgbClr val="0D7377"/>
                </a:solidFill>
              </a:rPr>
              <a:t> </a:t>
            </a:r>
            <a:r>
              <a:rPr dirty="0" sz="1350">
                <a:solidFill>
                  <a:srgbClr val="0D7377"/>
                </a:solidFill>
              </a:rPr>
              <a:t>n</a:t>
            </a:r>
            <a:r>
              <a:rPr dirty="0" sz="1350" spc="409">
                <a:solidFill>
                  <a:srgbClr val="0D7377"/>
                </a:solidFill>
              </a:rPr>
              <a:t> </a:t>
            </a:r>
            <a:r>
              <a:rPr dirty="0" sz="1350" spc="-50">
                <a:solidFill>
                  <a:srgbClr val="0D7377"/>
                </a:solidFill>
              </a:rPr>
              <a:t>7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3703320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5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5200" spc="4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125" b="1">
                <a:solidFill>
                  <a:srgbClr val="FFFFFF"/>
                </a:solidFill>
                <a:latin typeface="Calibri"/>
                <a:cs typeface="Calibri"/>
              </a:rPr>
              <a:t>ORACIÓN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16</a:t>
            </a:r>
            <a:r>
              <a:rPr dirty="0" sz="13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mayo</a:t>
            </a:r>
            <a:r>
              <a:rPr dirty="0" sz="13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3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735901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0D7377"/>
                </a:solidFill>
                <a:latin typeface="Calibri"/>
                <a:cs typeface="Calibri"/>
              </a:rPr>
              <a:t>Para</a:t>
            </a:r>
            <a:r>
              <a:rPr dirty="0" sz="900" spc="-4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0D7377"/>
                </a:solidFill>
                <a:latin typeface="Calibri"/>
                <a:cs typeface="Calibri"/>
              </a:rPr>
              <a:t>memorizar:</a:t>
            </a:r>
            <a:r>
              <a:rPr dirty="0" sz="900" spc="-2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"Pueblos,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esperen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en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él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todo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tiempo;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derramen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ante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él</a:t>
            </a:r>
            <a:r>
              <a:rPr dirty="0" sz="1150" spc="-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su corazón.</a:t>
            </a:r>
            <a:r>
              <a:rPr dirty="0" sz="1150" spc="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Dios es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nuestro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refugio."</a:t>
            </a:r>
            <a:r>
              <a:rPr dirty="0" sz="1150" spc="3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4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Salmo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62:8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DFF4F4"/>
          </a:solidFill>
          <a:ln w="12711">
            <a:solidFill>
              <a:srgbClr val="0D737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7A1F39"/>
                </a:solidFill>
                <a:latin typeface="Calibri"/>
                <a:cs typeface="Calibri"/>
              </a:rPr>
              <a:t>GPS:</a:t>
            </a:r>
            <a:r>
              <a:rPr dirty="0" sz="1550" spc="310" b="1">
                <a:solidFill>
                  <a:srgbClr val="7A1F3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¿Cómo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te</a:t>
            </a:r>
            <a:r>
              <a:rPr dirty="0" sz="1450" spc="3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enseñó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Jesús</a:t>
            </a:r>
            <a:r>
              <a:rPr dirty="0" sz="1450" spc="-4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a</a:t>
            </a:r>
            <a:r>
              <a:rPr dirty="0" sz="1450" spc="4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30" b="1" i="1">
                <a:solidFill>
                  <a:srgbClr val="0D7377"/>
                </a:solidFill>
                <a:latin typeface="Calibri"/>
                <a:cs typeface="Calibri"/>
              </a:rPr>
              <a:t>orar,</a:t>
            </a:r>
            <a:r>
              <a:rPr dirty="0" sz="1450" spc="-5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y</a:t>
            </a:r>
            <a:r>
              <a:rPr dirty="0" sz="1450" spc="5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qué</a:t>
            </a:r>
            <a:r>
              <a:rPr dirty="0" sz="1450" spc="-4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elementos</a:t>
            </a:r>
            <a:r>
              <a:rPr dirty="0" sz="1450" spc="-4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de</a:t>
            </a:r>
            <a:r>
              <a:rPr dirty="0" sz="1450" spc="-4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alabanza,</a:t>
            </a:r>
            <a:r>
              <a:rPr dirty="0" sz="1450" spc="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confesión,</a:t>
            </a:r>
            <a:r>
              <a:rPr dirty="0" sz="1450" spc="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petición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y</a:t>
            </a:r>
            <a:r>
              <a:rPr dirty="0" sz="1450" spc="-1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gratitud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faltan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50" b="1" i="1">
                <a:solidFill>
                  <a:srgbClr val="0D7377"/>
                </a:solidFill>
                <a:latin typeface="Calibri"/>
                <a:cs typeface="Calibri"/>
              </a:rPr>
              <a:t>o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necesitan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fortalecerse</a:t>
            </a:r>
            <a:r>
              <a:rPr dirty="0" sz="1450" spc="-4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en</a:t>
            </a:r>
            <a:r>
              <a:rPr dirty="0" sz="1450" spc="-2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tu</a:t>
            </a:r>
            <a:r>
              <a:rPr dirty="0" sz="1450" spc="50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20" b="1" i="1">
                <a:solidFill>
                  <a:srgbClr val="0D7377"/>
                </a:solidFill>
                <a:latin typeface="Calibri"/>
                <a:cs typeface="Calibri"/>
              </a:rPr>
              <a:t>vida </a:t>
            </a:r>
            <a:r>
              <a:rPr dirty="0" sz="1450" b="1" i="1">
                <a:solidFill>
                  <a:srgbClr val="0D7377"/>
                </a:solidFill>
                <a:latin typeface="Calibri"/>
                <a:cs typeface="Calibri"/>
              </a:rPr>
              <a:t>de</a:t>
            </a:r>
            <a:r>
              <a:rPr dirty="0" sz="1450" spc="-45" b="1" i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0D7377"/>
                </a:solidFill>
                <a:latin typeface="Calibri"/>
                <a:cs typeface="Calibri"/>
              </a:rPr>
              <a:t>oración?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461009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¿Cómo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típica?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¿Es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principalmente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lista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peticiones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incluye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también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alabanza,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confesión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gratitud genuinas?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70612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¿Has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experimentado</a:t>
            </a:r>
            <a:r>
              <a:rPr dirty="0" sz="1200" spc="1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algún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momento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sentiste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no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respondía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tus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oraciones?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aprendiste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esa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experiencia?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254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oración</a:t>
            </a:r>
            <a:r>
              <a:rPr dirty="0" sz="12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2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crisis</a:t>
            </a:r>
            <a:r>
              <a:rPr dirty="0" sz="1200" spc="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200" spc="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endParaRPr sz="1200">
              <a:latin typeface="Calibri"/>
              <a:cs typeface="Calibri"/>
            </a:endParaRPr>
          </a:p>
          <a:p>
            <a:pPr algn="ctr" marL="13970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espera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Dios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1454" marR="187325" indent="63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Elías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oró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victoria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Carmelo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en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valle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desánimo.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Dios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respondió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ambas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oraciones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con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poder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pero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también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ternura.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oración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sostiene en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extremos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la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experiencia.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1</a:t>
            </a:r>
            <a:r>
              <a:rPr dirty="0" sz="1150" spc="-1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Reyes</a:t>
            </a:r>
            <a:r>
              <a:rPr dirty="0" sz="1150" spc="4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19:1-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18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213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 Rey. 19:1-4</a:t>
                      </a:r>
                      <a:r>
                        <a:rPr dirty="0" sz="1150" spc="24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profeta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agotado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ora</a:t>
                      </a:r>
                      <a:r>
                        <a:rPr dirty="0" sz="1150" spc="2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desierto: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Después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victoria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Carmelo,</a:t>
                      </a:r>
                      <a:r>
                        <a:rPr dirty="0" sz="1150" spc="-7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Elías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cayó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depresión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pidió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morir.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honesta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acepta nuestras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crisis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emocionales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compasión.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444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 Rey. 19:5-8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provee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responder:</a:t>
                      </a:r>
                      <a:r>
                        <a:rPr dirty="0" sz="1150" spc="-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hablarle,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atendió</a:t>
                      </a:r>
                      <a:r>
                        <a:rPr dirty="0" sz="1150" spc="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necesidades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físicas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Elías: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comida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descanso.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veces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 comienza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cuidado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cuerpo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mente.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6543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Rey. 19:11-13</a:t>
                      </a:r>
                      <a:r>
                        <a:rPr dirty="0" sz="1150" spc="26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voz</a:t>
                      </a:r>
                      <a:r>
                        <a:rPr dirty="0" sz="1150" spc="-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silencio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apacible:</a:t>
                      </a:r>
                      <a:r>
                        <a:rPr dirty="0" sz="1150" spc="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estaba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viento,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terremoto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fuego,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voz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apacible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delicada.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Aprender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escuchar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voz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requiere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quietud,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disposición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guiados por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él.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889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oración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200" spc="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Jesús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nos</a:t>
            </a:r>
            <a:endParaRPr sz="120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enseñó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5740" marR="180340" indent="-254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rechazó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las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oraciones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ostentosas y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rituales. En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lugar</a:t>
            </a:r>
            <a:r>
              <a:rPr dirty="0" sz="1000" spc="-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nos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enseñó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orar como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hijos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hablan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Padre: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sencillez,</a:t>
            </a:r>
            <a:r>
              <a:rPr dirty="0" sz="1000" spc="5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sinceridad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y</a:t>
            </a:r>
            <a:r>
              <a:rPr dirty="0" sz="100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confianza,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siguiendo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modelo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Padrenuestro.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Lucas</a:t>
            </a:r>
            <a:r>
              <a:rPr dirty="0" sz="1150" spc="-1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11:2-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4;</a:t>
            </a:r>
            <a:r>
              <a:rPr dirty="0" sz="1150" spc="-1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Mateo</a:t>
            </a:r>
            <a:r>
              <a:rPr dirty="0" sz="1150" spc="4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0D7377"/>
                </a:solidFill>
                <a:latin typeface="Calibri"/>
                <a:cs typeface="Calibri"/>
              </a:rPr>
              <a:t>6:5-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15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127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6:5-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150" spc="24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teatro:</a:t>
                      </a:r>
                      <a:r>
                        <a:rPr dirty="0" sz="1150" spc="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condenó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oraciones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largas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ostentosas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hechas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vistos.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genuina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comunicación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privada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conoce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necesitamos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 lo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pidamos.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30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Luc.</a:t>
                      </a:r>
                      <a:r>
                        <a:rPr dirty="0" sz="1150" spc="-3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11:2-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150" spc="229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1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-6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nuestro: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estructura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Padrenuestro: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enseñó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comenzar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reconociendo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paternidad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santidad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reino,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antes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pedir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día,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liberación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mal. Este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orden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prioridades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correctas.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987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Mat.</a:t>
                      </a:r>
                      <a:r>
                        <a:rPr dirty="0" sz="1150" spc="-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6:14-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15</a:t>
                      </a:r>
                      <a:r>
                        <a:rPr dirty="0" sz="1150" spc="28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Perdonar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ser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perdonados: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conecta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directamente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perdón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divino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disposición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perdonar.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genuina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puede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coexistir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rencor</a:t>
                      </a:r>
                      <a:r>
                        <a:rPr dirty="0" sz="1150" spc="50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hacia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demás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0D7377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0D7377"/>
          </a:solidFill>
          <a:ln w="12711">
            <a:solidFill>
              <a:srgbClr val="0D7377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7A1F3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4445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Los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elementos</a:t>
            </a:r>
            <a:r>
              <a:rPr dirty="0" sz="12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oración</a:t>
            </a:r>
            <a:endParaRPr sz="120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genuina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7645" marR="186690" indent="-762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Daniel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muestra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oración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capítulo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9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componentes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una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intercesión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poderosa: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alabanza,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confesión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honesta,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petición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basada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carácter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dependencia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Espíritu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Santo.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12065">
              <a:lnSpc>
                <a:spcPts val="1375"/>
              </a:lnSpc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Daniel</a:t>
            </a:r>
            <a:r>
              <a:rPr dirty="0" sz="1150" spc="-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9:4-19;</a:t>
            </a:r>
            <a:r>
              <a:rPr dirty="0" sz="1150" spc="-3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Romanos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0D7377"/>
                </a:solidFill>
                <a:latin typeface="Calibri"/>
                <a:cs typeface="Calibri"/>
              </a:rPr>
              <a:t>8:26-</a:t>
            </a:r>
            <a:endParaRPr sz="1150">
              <a:latin typeface="Calibri"/>
              <a:cs typeface="Calibri"/>
            </a:endParaRPr>
          </a:p>
          <a:p>
            <a:pPr algn="ctr" marL="8890">
              <a:lnSpc>
                <a:spcPts val="1375"/>
              </a:lnSpc>
            </a:pP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27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441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Dan.</a:t>
                      </a:r>
                      <a:r>
                        <a:rPr dirty="0" sz="1150" spc="-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9:4-6</a:t>
                      </a:r>
                      <a:r>
                        <a:rPr dirty="0" sz="1150" spc="229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Confesión</a:t>
                      </a:r>
                      <a:r>
                        <a:rPr dirty="0" sz="1150" spc="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honesta</a:t>
                      </a:r>
                      <a:r>
                        <a:rPr dirty="0" sz="1150" spc="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sin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excusas:</a:t>
                      </a:r>
                      <a:r>
                        <a:rPr dirty="0" sz="1150" spc="-2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Daniel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confiesa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sin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minimizarlos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buscar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excusas.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confesión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genuina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abre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actúe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gracia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misericordia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1847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Dan.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9:17-19</a:t>
                      </a:r>
                      <a:r>
                        <a:rPr dirty="0" sz="1150" spc="2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Petición</a:t>
                      </a:r>
                      <a:r>
                        <a:rPr dirty="0" sz="1150" spc="-3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fundamentada</a:t>
                      </a:r>
                      <a:r>
                        <a:rPr dirty="0" sz="1150" spc="1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misericordia</a:t>
                      </a:r>
                      <a:r>
                        <a:rPr dirty="0" sz="1150" spc="-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6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Dios:</a:t>
                      </a:r>
                      <a:r>
                        <a:rPr dirty="0" sz="1150" spc="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Daniel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basándose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 méritos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misericordia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justicia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efectiva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descansa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carácter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divino,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merecimientos.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53721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Rom.</a:t>
                      </a:r>
                      <a:r>
                        <a:rPr dirty="0" sz="1150" spc="-2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8:26-27</a:t>
                      </a:r>
                      <a:r>
                        <a:rPr dirty="0" sz="1150" spc="254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0D737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4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intercede</a:t>
                      </a:r>
                      <a:r>
                        <a:rPr dirty="0" sz="1150" spc="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3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nosotros:</a:t>
                      </a:r>
                      <a:r>
                        <a:rPr dirty="0" sz="1150" spc="-5" b="1">
                          <a:solidFill>
                            <a:srgbClr val="7A1F3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sabemos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deberíamos, 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intercede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gemidos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indecibles.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estamos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oración: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ayuda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debilidad.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A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A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60325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"Si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consultamos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nuestras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dudas</a:t>
            </a:r>
            <a:r>
              <a:rPr dirty="0" sz="1200" spc="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temores, solo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-6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acrecentarán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perplejidades.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Pero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vamos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sintiéndonos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desvalidos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dependientes,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 con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humildad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confiada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presentamos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nuestras</a:t>
            </a:r>
            <a:r>
              <a:rPr dirty="0" sz="1200" spc="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necesidades,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 él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puede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va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atender</a:t>
            </a:r>
            <a:r>
              <a:rPr dirty="0" sz="1200" spc="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nuestro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clamor."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1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camino</a:t>
            </a:r>
            <a:r>
              <a:rPr dirty="0" sz="1000" spc="-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a</a:t>
            </a:r>
            <a:r>
              <a:rPr dirty="0" sz="1000" spc="5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Cristo,</a:t>
            </a:r>
            <a:r>
              <a:rPr dirty="0" sz="1000" spc="3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pp.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82,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83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A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A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55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sostenido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sentías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respondía?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enseñó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experiencia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1A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588645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65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medida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Padrenuestro</a:t>
                      </a:r>
                      <a:r>
                        <a:rPr dirty="0" sz="1200" spc="1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estructura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enriquece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diaria?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elementos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ese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necesitas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incorporar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intención?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1A6B44"/>
                      </a:solidFill>
                      <a:prstDash val="solid"/>
                    </a:lnR>
                    <a:lnT w="12700">
                      <a:solidFill>
                        <a:srgbClr val="1A6B44"/>
                      </a:solidFill>
                      <a:prstDash val="solid"/>
                    </a:lnT>
                    <a:lnB w="12700">
                      <a:solidFill>
                        <a:srgbClr val="1A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59" b="1">
                          <a:solidFill>
                            <a:srgbClr val="1A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¿Tu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incluye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momentos</a:t>
                      </a:r>
                      <a:r>
                        <a:rPr dirty="0" sz="1200" spc="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alabanza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sincera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confesión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honesta,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principalmente</a:t>
                      </a:r>
                      <a:r>
                        <a:rPr dirty="0" sz="1200" spc="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lista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peticiones?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cambio</a:t>
                      </a:r>
                      <a:r>
                        <a:rPr dirty="0" sz="1200" spc="1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deseas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A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0D7377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0D7377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0D7377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5953125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usaré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Padrenuestro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guía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enriquecer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diaria,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incluyendo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139827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alabanza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confesión.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DFF4F4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672841"/>
            <a:ext cx="6435725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Llevaré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donde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registraré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peticiones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respuestas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fortalecer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fe.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728453"/>
            <a:ext cx="6232525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Oraré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por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quien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tengo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dificultades,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pidiendo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obre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relación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mi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propio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corazón.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0D7377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0D7377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0D7377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0D7377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7A1F3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0D7377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0D7377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0D7377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0D737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0D737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0D7377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0D7377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0D7377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0D7377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0D7377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7A1F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7A1F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7 · LA ORACIÓN</dc:title>
  <dcterms:created xsi:type="dcterms:W3CDTF">2026-03-30T15:51:02Z</dcterms:created>
  <dcterms:modified xsi:type="dcterms:W3CDTF">2026-03-30T15:51:02Z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