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491B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26425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C75A00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C75A00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C75A00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92911" y="751966"/>
            <a:ext cx="899160" cy="234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L</a:t>
            </a:r>
            <a:r>
              <a:rPr dirty="0" sz="1350" spc="-9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e</a:t>
            </a:r>
            <a:r>
              <a:rPr dirty="0" sz="1350" spc="-13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c</a:t>
            </a:r>
            <a:r>
              <a:rPr dirty="0" sz="135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c</a:t>
            </a:r>
            <a:r>
              <a:rPr dirty="0" sz="135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i</a:t>
            </a:r>
            <a:r>
              <a:rPr dirty="0" sz="1350" spc="-6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ó</a:t>
            </a:r>
            <a:r>
              <a:rPr dirty="0" sz="1350" spc="-10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C75A00"/>
                </a:solidFill>
                <a:latin typeface="Calibri"/>
                <a:cs typeface="Calibri"/>
              </a:rPr>
              <a:t>n</a:t>
            </a:r>
            <a:r>
              <a:rPr dirty="0" sz="1350" spc="409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350" spc="-50" b="1">
                <a:solidFill>
                  <a:srgbClr val="C75A00"/>
                </a:solidFill>
                <a:latin typeface="Calibri"/>
                <a:cs typeface="Calibri"/>
              </a:rPr>
              <a:t>6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792911" y="715657"/>
            <a:ext cx="4559300" cy="8178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45"/>
              <a:t>GUERREROS</a:t>
            </a:r>
            <a:r>
              <a:rPr dirty="0" sz="5200" spc="405"/>
              <a:t> </a:t>
            </a:r>
            <a:r>
              <a:rPr dirty="0" sz="5200" spc="30"/>
              <a:t>DE</a:t>
            </a:r>
            <a:endParaRPr sz="5200"/>
          </a:p>
        </p:txBody>
      </p:sp>
      <p:sp>
        <p:nvSpPr>
          <p:cNvPr id="22" name="object 22" descr=""/>
          <p:cNvSpPr txBox="1"/>
          <p:nvPr/>
        </p:nvSpPr>
        <p:spPr>
          <a:xfrm>
            <a:off x="792911" y="1504518"/>
            <a:ext cx="2799080" cy="8178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25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endParaRPr sz="52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92911" y="2209863"/>
            <a:ext cx="232981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9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mayo</a:t>
            </a:r>
            <a:r>
              <a:rPr dirty="0" sz="13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37743" y="2927921"/>
            <a:ext cx="769937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C75A00"/>
                </a:solidFill>
                <a:latin typeface="Calibri"/>
                <a:cs typeface="Calibri"/>
              </a:rPr>
              <a:t>Para</a:t>
            </a:r>
            <a:r>
              <a:rPr dirty="0" sz="900" spc="-4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C75A00"/>
                </a:solidFill>
                <a:latin typeface="Calibri"/>
                <a:cs typeface="Calibri"/>
              </a:rPr>
              <a:t>memorizar:</a:t>
            </a:r>
            <a:r>
              <a:rPr dirty="0" sz="900" spc="-1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"Amo al</a:t>
            </a:r>
            <a:r>
              <a:rPr dirty="0" sz="1150" spc="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Señor,</a:t>
            </a:r>
            <a:r>
              <a:rPr dirty="0" sz="1150" spc="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porque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ha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escuchado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voz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mis súplicas;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por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eso lo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invocaré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mientras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viva."</a:t>
            </a:r>
            <a:r>
              <a:rPr dirty="0" sz="1150" spc="37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Salmo 116:1,</a:t>
            </a:r>
            <a:r>
              <a:rPr dirty="0" sz="1150" spc="-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6" name="object 26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E4"/>
          </a:solidFill>
          <a:ln w="12711">
            <a:solidFill>
              <a:srgbClr val="C75A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491B89"/>
                </a:solidFill>
                <a:latin typeface="Calibri"/>
                <a:cs typeface="Calibri"/>
              </a:rPr>
              <a:t>GPS:</a:t>
            </a:r>
            <a:r>
              <a:rPr dirty="0" sz="1550" spc="315" b="1">
                <a:solidFill>
                  <a:srgbClr val="491B8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¿Qué</a:t>
            </a:r>
            <a:r>
              <a:rPr dirty="0" sz="1450" spc="-4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caracterizó</a:t>
            </a:r>
            <a:r>
              <a:rPr dirty="0" sz="1450" spc="-2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la</a:t>
            </a:r>
            <a:r>
              <a:rPr dirty="0" sz="1450" spc="-3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vida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de</a:t>
            </a:r>
            <a:r>
              <a:rPr dirty="0" sz="1450" spc="-4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oración</a:t>
            </a:r>
            <a:r>
              <a:rPr dirty="0" sz="1450" spc="-2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de</a:t>
            </a:r>
            <a:r>
              <a:rPr dirty="0" sz="1450" spc="-4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Daniel,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Enoc</a:t>
            </a:r>
            <a:r>
              <a:rPr dirty="0" sz="1450" spc="-7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y</a:t>
            </a:r>
            <a:r>
              <a:rPr dirty="0" sz="1450" spc="5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Moisés,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 y</a:t>
            </a:r>
            <a:r>
              <a:rPr dirty="0" sz="1450" spc="-2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cómo</a:t>
            </a:r>
            <a:r>
              <a:rPr dirty="0" sz="1450" spc="-2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puede</a:t>
            </a:r>
            <a:r>
              <a:rPr dirty="0" sz="1450" spc="-4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transformarse</a:t>
            </a:r>
            <a:r>
              <a:rPr dirty="0" sz="1450" spc="3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tu</a:t>
            </a:r>
            <a:r>
              <a:rPr dirty="0" sz="1450" spc="-2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propia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vida</a:t>
            </a:r>
            <a:r>
              <a:rPr dirty="0" sz="1450" spc="-4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de</a:t>
            </a:r>
            <a:r>
              <a:rPr dirty="0" sz="1450" spc="-5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oración</a:t>
            </a:r>
            <a:r>
              <a:rPr dirty="0" sz="1450" spc="-4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a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partir de</a:t>
            </a:r>
            <a:r>
              <a:rPr dirty="0" sz="1450" spc="-5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su</a:t>
            </a:r>
            <a:r>
              <a:rPr dirty="0" sz="1450" spc="-4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ejemplo?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285115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¿Con</a:t>
            </a:r>
            <a:r>
              <a:rPr dirty="0" sz="1200" spc="1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frecuencia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profundidad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oras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actualmente?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cambiaría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1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convirtiera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primera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respuesta</a:t>
            </a:r>
            <a:r>
              <a:rPr dirty="0" sz="1200" spc="1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ante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cualquier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situación?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49657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¿Has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experimentado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alguna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respuesta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clara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oración?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efecto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tuvo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eso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oración posterior?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Daniel: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como</a:t>
            </a:r>
            <a:endParaRPr sz="1200">
              <a:latin typeface="Calibri"/>
              <a:cs typeface="Calibri"/>
            </a:endParaRPr>
          </a:p>
          <a:p>
            <a:pPr marL="38036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dependencia</a:t>
            </a:r>
            <a:r>
              <a:rPr dirty="0" sz="1200" spc="229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constante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Calibri"/>
              <a:cs typeface="Calibri"/>
            </a:endParaRPr>
          </a:p>
          <a:p>
            <a:pPr algn="ctr" marL="342265" marR="316865" indent="-7620">
              <a:lnSpc>
                <a:spcPct val="1022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Daniel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oró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gratitud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crisis,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victoria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frente 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la</a:t>
            </a:r>
            <a:endParaRPr sz="1000">
              <a:latin typeface="Calibri"/>
              <a:cs typeface="Calibri"/>
            </a:endParaRPr>
          </a:p>
          <a:p>
            <a:pPr algn="ctr" marL="238760" marR="217804">
              <a:lnSpc>
                <a:spcPct val="100299"/>
              </a:lnSpc>
              <a:spcBef>
                <a:spcPts val="25"/>
              </a:spcBef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amenaza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muerte.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oración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era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genuina,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específica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confiada, nacida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real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diaria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marL="443865">
              <a:lnSpc>
                <a:spcPct val="100000"/>
              </a:lnSpc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Daniel</a:t>
            </a:r>
            <a:r>
              <a:rPr dirty="0" sz="1150" spc="1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2:20-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23;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6:10-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11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just" marL="455295" marR="259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Dan.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2:20-21</a:t>
                      </a:r>
                      <a:r>
                        <a:rPr dirty="0" sz="1150" spc="26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Alabanza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reconoce</a:t>
                      </a:r>
                      <a:r>
                        <a:rPr dirty="0" sz="1150" spc="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soberanía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divina: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le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sueño,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Daniel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alabó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inmediatamente.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oración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sabiduría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pertenecen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controla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estaciones.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02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Dan.</a:t>
                      </a:r>
                      <a:r>
                        <a:rPr dirty="0" sz="1150" spc="-2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2:22-23</a:t>
                      </a:r>
                      <a:r>
                        <a:rPr dirty="0" sz="1150" spc="229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Gratitud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6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revelación</a:t>
                      </a:r>
                      <a:r>
                        <a:rPr dirty="0" sz="1150" spc="-3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divina:</a:t>
                      </a:r>
                      <a:r>
                        <a:rPr dirty="0" sz="1150" spc="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Daniel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agradece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darle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sabiduría,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revelarle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sueño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escuchar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súplica. 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gratitud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pedidos.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0574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Dan.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6:10-11</a:t>
                      </a:r>
                      <a:r>
                        <a:rPr dirty="0" sz="1150" spc="26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costumbre</a:t>
                      </a:r>
                      <a:r>
                        <a:rPr dirty="0" sz="1150" spc="-5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sagrada: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Frente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decreto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amenazaba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muerte,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Daniel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siguió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veces 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costumbre.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reacción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ritmo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vida.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98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Enoc:</a:t>
            </a:r>
            <a:r>
              <a:rPr dirty="0" sz="1200" spc="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caminar</a:t>
            </a:r>
            <a:r>
              <a:rPr dirty="0" sz="1200" spc="1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</a:t>
            </a:r>
            <a:r>
              <a:rPr dirty="0" sz="1200" spc="1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endParaRPr sz="1200">
              <a:latin typeface="Calibri"/>
              <a:cs typeface="Calibri"/>
            </a:endParaRPr>
          </a:p>
          <a:p>
            <a:pPr algn="ctr" marL="3810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medio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del</a:t>
            </a:r>
            <a:r>
              <a:rPr dirty="0" sz="1200" spc="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mundo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3835" marR="180975" indent="-635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Enoc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caminó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trescientos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años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mundo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cada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vez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más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perverso.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secreto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era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comunión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constante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través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oración,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fue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transformando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hasta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reflejar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carácter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divino.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Génesis</a:t>
            </a:r>
            <a:r>
              <a:rPr dirty="0" sz="1150" spc="-4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5:22-</a:t>
            </a:r>
            <a:r>
              <a:rPr dirty="0" sz="1150" spc="-35" b="1">
                <a:solidFill>
                  <a:srgbClr val="C75A00"/>
                </a:solidFill>
                <a:latin typeface="Calibri"/>
                <a:cs typeface="Calibri"/>
              </a:rPr>
              <a:t>24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305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Gén.</a:t>
                      </a:r>
                      <a:r>
                        <a:rPr dirty="0" sz="1150" spc="-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5:22</a:t>
                      </a:r>
                      <a:r>
                        <a:rPr dirty="0" sz="1150" spc="26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Caminar</a:t>
                      </a:r>
                      <a:r>
                        <a:rPr dirty="0" sz="1150" spc="-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trescientos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años: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Después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nacimiento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Matusalén,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Enoc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caminó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trescientos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años.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comunión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estilo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sostenido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medio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responsabilidades cotidianas.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67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Gén.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5:23-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dirty="0" sz="1150" spc="29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7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Dios lo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llevó:</a:t>
                      </a:r>
                      <a:r>
                        <a:rPr dirty="0" sz="1150" spc="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Enoc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caminó con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desapareció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llevó.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descripción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tan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breve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encierra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plenas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historia: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definida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intimidad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Creador.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9751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Rom.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12:12</a:t>
                      </a:r>
                      <a:r>
                        <a:rPr dirty="0" sz="1150" spc="27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Constantes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oración: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Enoc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manteniéndose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cerca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circunstancia.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intensas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eran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responsabilidades,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constantes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fervientes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eran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oraciones.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46379" marR="226695" indent="-3175">
              <a:lnSpc>
                <a:spcPct val="105300"/>
              </a:lnSpc>
              <a:spcBef>
                <a:spcPts val="74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Moisés: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oración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intercesora</a:t>
            </a:r>
            <a:r>
              <a:rPr dirty="0" sz="1200" spc="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diálogo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con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4470" marR="187960" indent="317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Moisés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vivía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casi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continuamente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presencia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oración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fue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petición,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intercesión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hasta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atrevida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negociación.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intimidad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secreto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liderazgo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mayor fortaleza.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Éxodo</a:t>
            </a:r>
            <a:r>
              <a:rPr dirty="0" sz="1150" spc="-3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33:15-23;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32:31-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32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495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Éxo.</a:t>
                      </a:r>
                      <a:r>
                        <a:rPr dirty="0" sz="1150" spc="-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33:15</a:t>
                      </a:r>
                      <a:r>
                        <a:rPr dirty="0" sz="1150" spc="27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150" spc="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150" spc="-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va, no</a:t>
                      </a:r>
                      <a:r>
                        <a:rPr dirty="0" sz="1150" spc="3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muevas: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declaró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podía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avanzar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dependencia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radical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fundamento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intercesión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genuina: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reconocer 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podemos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413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Éxo.</a:t>
                      </a:r>
                      <a:r>
                        <a:rPr dirty="0" sz="1150" spc="-3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33:18-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dirty="0" sz="1150" spc="24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Muéstrame</a:t>
                      </a:r>
                      <a:r>
                        <a:rPr dirty="0" sz="1150" spc="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150" spc="-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gloria: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pidió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gloria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respondió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revelando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carácter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misericordioso.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profunda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búsqueda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conocimiento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personal de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55904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Éxo.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32:31-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32</a:t>
                      </a:r>
                      <a:r>
                        <a:rPr dirty="0" sz="1150" spc="26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Intercesión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vida:</a:t>
                      </a:r>
                      <a:r>
                        <a:rPr dirty="0" sz="1150" spc="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intercedió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Israel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ofreciendo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borrado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libro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lugar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pueblo.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refleja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sacrificial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Cristo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intercesión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sincera.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E39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AAAD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E39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115570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"Podemos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mantenernos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cerca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cualquier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prueba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inesperada,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nuestros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pensamientos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 vuelvan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hacia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él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naturalmente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 flor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vuelve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hacia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Sol."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camino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a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Cristo,</a:t>
            </a:r>
            <a:r>
              <a:rPr dirty="0" sz="1000" spc="2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80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1E39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5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¿Tu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principalmente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reacción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hábito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diario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mantiene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independientemente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circunstancias?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1E39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471805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25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impide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hoy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definida,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Enoc,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comunión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medio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tus </a:t>
                      </a:r>
                      <a:r>
                        <a:rPr dirty="0" sz="1200" spc="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responsabilidades</a:t>
                      </a:r>
                      <a:r>
                        <a:rPr dirty="0" sz="1200" spc="1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cotidianas?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1E39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7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¿Hay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situaciones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comenzar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interceder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manera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perseverante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C75A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C75A00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C75A00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5681345" cy="40576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estableceré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momentos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fijos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durante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día,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hizo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Daniel,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independientemente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circunstancias.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2" name="object 22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E4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58989" y="2672841"/>
            <a:ext cx="6276340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Comenzaré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lista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intercesión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personas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concretas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familia,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iglesia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trabajo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oraré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ellas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diariamente.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0" name="object 30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158989" y="3728453"/>
            <a:ext cx="633476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Cada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ore,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incluiré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alabanza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gratitud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antes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presentar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mis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peticiones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921112"/>
            <a:ext cx="34798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Dios.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C75A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C75A00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C75A00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C75A00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C75A00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C75A00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C75A00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6 · GUERREROS DE ORACIÓN</dc:title>
  <dcterms:created xsi:type="dcterms:W3CDTF">2026-03-30T15:50:50Z</dcterms:created>
  <dcterms:modified xsi:type="dcterms:W3CDTF">2026-03-30T15:50:50Z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